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media/audio1.bin" ContentType="audio/unknown"/>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3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13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4CB0FA-6BEC-AC45-99EC-E1C161CF6CE1}" type="datetimeFigureOut">
              <a:rPr lang="en-US" smtClean="0"/>
              <a:t>7/14/15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AF06C-10B3-FC4D-919D-4C5C95D5D3DD}" type="slidenum">
              <a:rPr lang="en-US" smtClean="0"/>
              <a:t>‹#›</a:t>
            </a:fld>
            <a:endParaRPr lang="en-US"/>
          </a:p>
        </p:txBody>
      </p:sp>
    </p:spTree>
    <p:extLst>
      <p:ext uri="{BB962C8B-B14F-4D97-AF65-F5344CB8AC3E}">
        <p14:creationId xmlns:p14="http://schemas.microsoft.com/office/powerpoint/2010/main" val="6309623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6866A0D-512A-4248-BC01-A86DE5713A59}" type="slidenum">
              <a:rPr lang="en-US" sz="1200"/>
              <a:pPr/>
              <a:t>1</a:t>
            </a:fld>
            <a:endParaRPr lang="en-US" sz="1200"/>
          </a:p>
        </p:txBody>
      </p:sp>
      <p:sp>
        <p:nvSpPr>
          <p:cNvPr id="66562" name="Rectangle 2"/>
          <p:cNvSpPr>
            <a:spLocks noGrp="1" noRot="1" noChangeAspect="1" noChangeArrowheads="1" noTextEdit="1"/>
          </p:cNvSpPr>
          <p:nvPr>
            <p:ph type="sldImg"/>
          </p:nvPr>
        </p:nvSpPr>
        <p:spPr>
          <a:ln/>
          <a:extLst/>
        </p:spPr>
      </p:sp>
      <p:sp>
        <p:nvSpPr>
          <p:cNvPr id="50180"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2657F13-F86D-E040-B01E-EBACAC6C716A}" type="slidenum">
              <a:rPr lang="en-US" sz="1200"/>
              <a:pPr/>
              <a:t>10</a:t>
            </a:fld>
            <a:endParaRPr lang="en-US" sz="1200"/>
          </a:p>
        </p:txBody>
      </p:sp>
      <p:sp>
        <p:nvSpPr>
          <p:cNvPr id="101378" name="Rectangle 2"/>
          <p:cNvSpPr>
            <a:spLocks noGrp="1" noRot="1" noChangeAspect="1" noChangeArrowheads="1"/>
          </p:cNvSpPr>
          <p:nvPr>
            <p:ph type="sldImg"/>
          </p:nvPr>
        </p:nvSpPr>
        <p:spPr>
          <a:solidFill>
            <a:srgbClr val="FFFFFF"/>
          </a:solidFill>
          <a:ln/>
          <a:extLst/>
        </p:spPr>
      </p:sp>
      <p:sp>
        <p:nvSpPr>
          <p:cNvPr id="5939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t>Besides language itself, there are other considerations you must think about before writing language objectives for you ELLs.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FADA6FE-414E-664F-AA48-01AEFBB8F5B3}" type="slidenum">
              <a:rPr lang="en-US" sz="1200"/>
              <a:pPr/>
              <a:t>11</a:t>
            </a:fld>
            <a:endParaRPr lang="en-US" sz="1200"/>
          </a:p>
        </p:txBody>
      </p:sp>
      <p:sp>
        <p:nvSpPr>
          <p:cNvPr id="134146" name="Rectangle 1026"/>
          <p:cNvSpPr>
            <a:spLocks noGrp="1" noRot="1" noChangeAspect="1" noChangeArrowheads="1" noTextEdit="1"/>
          </p:cNvSpPr>
          <p:nvPr>
            <p:ph type="sldImg"/>
          </p:nvPr>
        </p:nvSpPr>
        <p:spPr>
          <a:ln/>
          <a:extLst/>
        </p:spPr>
      </p:sp>
      <p:sp>
        <p:nvSpPr>
          <p:cNvPr id="60420" name="Rectangle 1027"/>
          <p:cNvSpPr>
            <a:spLocks noGrp="1" noChangeArrowheads="1"/>
          </p:cNvSpPr>
          <p:nvPr>
            <p:ph type="body" idx="1"/>
          </p:nvPr>
        </p:nvSpPr>
        <p:spPr>
          <a:noFill/>
        </p:spPr>
        <p:txBody>
          <a:bodyPr/>
          <a:lstStyle/>
          <a:p>
            <a:pPr eaLnBrk="1" hangingPunct="1"/>
            <a:r>
              <a:rPr lang="en-US"/>
              <a:t>What do you think is an answer to this important question? Why?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120F13C-C2DD-1A47-9B3B-1116914547B2}" type="slidenum">
              <a:rPr lang="en-US" sz="1200"/>
              <a:pPr/>
              <a:t>12</a:t>
            </a:fld>
            <a:endParaRPr lang="en-US" sz="1200"/>
          </a:p>
        </p:txBody>
      </p:sp>
      <p:sp>
        <p:nvSpPr>
          <p:cNvPr id="118786" name="Rectangle 1026"/>
          <p:cNvSpPr>
            <a:spLocks noGrp="1" noRot="1" noChangeAspect="1" noChangeArrowheads="1"/>
          </p:cNvSpPr>
          <p:nvPr>
            <p:ph type="sldImg"/>
          </p:nvPr>
        </p:nvSpPr>
        <p:spPr>
          <a:solidFill>
            <a:srgbClr val="FFFFFF"/>
          </a:solidFill>
          <a:ln/>
          <a:extLst/>
        </p:spPr>
      </p:sp>
      <p:sp>
        <p:nvSpPr>
          <p:cNvPr id="61444" name="Rectangle 1027"/>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t>Determine who is familiar with SLA and who is not. Differentiate this topic. For those who do not know the stages, or need a review, use handout and the next two slides to briefly introduce SLA. For those who know it well, provide quiz BLM 3, 4, 5 from SIOP Binder.</a:t>
            </a:r>
          </a:p>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A41FB51-91F5-3E4E-9A5D-135D95AA14E3}" type="slidenum">
              <a:rPr lang="en-US" sz="1200"/>
              <a:pPr/>
              <a:t>13</a:t>
            </a:fld>
            <a:endParaRPr lang="en-US" sz="1200"/>
          </a:p>
        </p:txBody>
      </p:sp>
      <p:sp>
        <p:nvSpPr>
          <p:cNvPr id="120834" name="Rectangle 1026"/>
          <p:cNvSpPr>
            <a:spLocks noGrp="1" noRot="1" noChangeAspect="1" noChangeArrowheads="1"/>
          </p:cNvSpPr>
          <p:nvPr>
            <p:ph type="sldImg"/>
          </p:nvPr>
        </p:nvSpPr>
        <p:spPr>
          <a:solidFill>
            <a:srgbClr val="FFFFFF"/>
          </a:solidFill>
          <a:ln/>
          <a:extLst/>
        </p:spPr>
      </p:sp>
      <p:sp>
        <p:nvSpPr>
          <p:cNvPr id="62468" name="Rectangle 1027"/>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1EB8772-A011-6843-A999-88818528C0E1}" type="slidenum">
              <a:rPr lang="en-US" sz="1200"/>
              <a:pPr/>
              <a:t>14</a:t>
            </a:fld>
            <a:endParaRPr lang="en-US" sz="1200"/>
          </a:p>
        </p:txBody>
      </p:sp>
      <p:sp>
        <p:nvSpPr>
          <p:cNvPr id="136194" name="Rectangle 1026"/>
          <p:cNvSpPr>
            <a:spLocks noGrp="1" noRot="1" noChangeAspect="1" noChangeArrowheads="1"/>
          </p:cNvSpPr>
          <p:nvPr>
            <p:ph type="sldImg"/>
          </p:nvPr>
        </p:nvSpPr>
        <p:spPr>
          <a:solidFill>
            <a:srgbClr val="FFFFFF"/>
          </a:solidFill>
          <a:ln/>
          <a:extLst/>
        </p:spPr>
      </p:sp>
      <p:sp>
        <p:nvSpPr>
          <p:cNvPr id="63492" name="Rectangle 1027"/>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t>Matching Activity -teachers hold up 1, 2, 3, or 4 fingers to match characteristics on right with stages on left.</a:t>
            </a:r>
          </a:p>
          <a:p>
            <a:pPr eaLnBrk="1" hangingPunct="1"/>
            <a:endParaRPr lang="en-US"/>
          </a:p>
          <a:p>
            <a:pPr eaLnBrk="1" hangingPunct="1"/>
            <a:r>
              <a:rPr lang="en-US"/>
              <a:t>Answers: 3, 1, 4, 2</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FFE46ED-71AB-924D-8D10-62A006AC6E0F}" type="slidenum">
              <a:rPr lang="en-US" sz="1200"/>
              <a:pPr/>
              <a:t>15</a:t>
            </a:fld>
            <a:endParaRPr lang="en-US" sz="1200"/>
          </a:p>
        </p:txBody>
      </p:sp>
      <p:sp>
        <p:nvSpPr>
          <p:cNvPr id="122882" name="Rectangle 1026"/>
          <p:cNvSpPr>
            <a:spLocks noGrp="1" noRot="1" noChangeAspect="1" noChangeArrowheads="1"/>
          </p:cNvSpPr>
          <p:nvPr>
            <p:ph type="sldImg"/>
          </p:nvPr>
        </p:nvSpPr>
        <p:spPr>
          <a:solidFill>
            <a:srgbClr val="FFFFFF"/>
          </a:solidFill>
          <a:ln/>
          <a:extLst/>
        </p:spPr>
      </p:sp>
      <p:sp>
        <p:nvSpPr>
          <p:cNvPr id="64516" name="Rectangle 1027"/>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t>All language that students learn in the classroom is not the same. Briefly describe basic interpersonal communication skills (BICS) and cognitive academic language proficiency (CALP).</a:t>
            </a:r>
          </a:p>
          <a:p>
            <a:pPr eaLnBrk="1" hangingPunct="1"/>
            <a:endParaRPr lang="en-US"/>
          </a:p>
          <a:p>
            <a:pPr eaLnBrk="1" hangingPunct="1"/>
            <a:r>
              <a:rPr lang="en-US"/>
              <a:t>Quiz (if time): Are the following examples of BICS or CALP-talking on the bus with a friend, reading a textbook, talking on the phone, working on a science experiment</a:t>
            </a:r>
          </a:p>
          <a:p>
            <a:pPr eaLnBrk="1" hangingPunct="1"/>
            <a:endParaRPr lang="en-US"/>
          </a:p>
          <a:p>
            <a:pPr eaLnBrk="1" hangingPunct="1"/>
            <a:r>
              <a:rPr lang="en-US"/>
              <a:t>At this time, those who completed differentiated activity share.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DF27FA7-DBD7-7A4D-81CE-86BF37C3A773}" type="slidenum">
              <a:rPr lang="en-US" sz="1200"/>
              <a:pPr/>
              <a:t>16</a:t>
            </a:fld>
            <a:endParaRPr lang="en-US" sz="1200"/>
          </a:p>
        </p:txBody>
      </p:sp>
      <p:sp>
        <p:nvSpPr>
          <p:cNvPr id="133122" name="Rectangle 1026"/>
          <p:cNvSpPr>
            <a:spLocks noGrp="1" noRot="1" noChangeAspect="1" noChangeArrowheads="1" noTextEdit="1"/>
          </p:cNvSpPr>
          <p:nvPr>
            <p:ph type="sldImg"/>
          </p:nvPr>
        </p:nvSpPr>
        <p:spPr>
          <a:solidFill>
            <a:srgbClr val="FFFFFF"/>
          </a:solidFill>
          <a:ln/>
          <a:extLst/>
        </p:spPr>
      </p:sp>
      <p:sp>
        <p:nvSpPr>
          <p:cNvPr id="65540" name="Rectangle 1027"/>
          <p:cNvSpPr>
            <a:spLocks noGrp="1"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lIns="89730" tIns="44865" rIns="89730" bIns="44865"/>
          <a:lstStyle/>
          <a:p>
            <a:pPr eaLnBrk="1" hangingPunct="1"/>
            <a:r>
              <a:rPr lang="en-US"/>
              <a:t>Setting objectives in the classroom helps focus the direction for learning and establish the path for teaching. For ELLs, setting objectives is especially important. Imagine the incredible amount of incoming information bombarding these students as they try to learn a new language AND content knowledge (p. 22 Hill and Flynn). Here you see three important aspects of making language instruction part of content teaching. We</a:t>
            </a:r>
            <a:r>
              <a:rPr lang="ja-JP" altLang="en-US"/>
              <a:t>’</a:t>
            </a:r>
            <a:r>
              <a:rPr lang="en-US" altLang="ja-JP"/>
              <a:t>ll focus on vocabulary first.</a:t>
            </a:r>
          </a:p>
          <a:p>
            <a:pPr eaLnBrk="1" hangingPunct="1"/>
            <a:endParaRPr lang="en-US"/>
          </a:p>
          <a:p>
            <a:pPr eaLnBrk="1" hangingPunct="1"/>
            <a:endParaRPr lang="en-US"/>
          </a:p>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6700F8C-2B30-B44F-AB00-F520E633A23C}" type="slidenum">
              <a:rPr lang="en-US" sz="1200"/>
              <a:pPr/>
              <a:t>17</a:t>
            </a:fld>
            <a:endParaRPr lang="en-US" sz="1200"/>
          </a:p>
        </p:txBody>
      </p:sp>
      <p:sp>
        <p:nvSpPr>
          <p:cNvPr id="111618" name="Rectangle 1026"/>
          <p:cNvSpPr>
            <a:spLocks noGrp="1" noRot="1" noChangeAspect="1" noChangeArrowheads="1" noTextEdit="1"/>
          </p:cNvSpPr>
          <p:nvPr>
            <p:ph type="sldImg"/>
          </p:nvPr>
        </p:nvSpPr>
        <p:spPr>
          <a:ln/>
          <a:extLst/>
        </p:spPr>
      </p:sp>
      <p:sp>
        <p:nvSpPr>
          <p:cNvPr id="72708" name="Rectangle 1027"/>
          <p:cNvSpPr>
            <a:spLocks noGrp="1" noChangeArrowheads="1"/>
          </p:cNvSpPr>
          <p:nvPr>
            <p:ph type="body" idx="1"/>
          </p:nvPr>
        </p:nvSpPr>
        <p:spPr>
          <a:noFill/>
        </p:spPr>
        <p:txBody>
          <a:bodyPr/>
          <a:lstStyle/>
          <a:p>
            <a:pPr eaLnBrk="1" hangingPunct="1"/>
            <a:r>
              <a:rPr lang="en-US" dirty="0"/>
              <a:t>Ask participants to refer to Academic Language Functions Handout. We will look more closely at this in a moment.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73731" name="Notes Placeholder 2"/>
          <p:cNvSpPr>
            <a:spLocks noGrp="1"/>
          </p:cNvSpPr>
          <p:nvPr>
            <p:ph type="body" idx="1"/>
          </p:nvPr>
        </p:nvSpPr>
        <p:spPr>
          <a:noFill/>
        </p:spPr>
        <p:txBody>
          <a:bodyPr/>
          <a:lstStyle/>
          <a:p>
            <a:r>
              <a:rPr lang="en-US"/>
              <a:t>Text Structure Handout on Weebly</a:t>
            </a:r>
          </a:p>
        </p:txBody>
      </p:sp>
      <p:sp>
        <p:nvSpPr>
          <p:cNvPr id="73732" name="Slide Number Placeholder 3"/>
          <p:cNvSpPr>
            <a:spLocks noGrp="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DCC01E4-CE6B-7545-8E64-A17E325CC4B4}" type="slidenum">
              <a:rPr lang="en-US" sz="1200"/>
              <a:pPr/>
              <a:t>19</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74755" name="Notes Placeholder 2"/>
          <p:cNvSpPr>
            <a:spLocks noGrp="1"/>
          </p:cNvSpPr>
          <p:nvPr>
            <p:ph type="body" idx="1"/>
          </p:nvPr>
        </p:nvSpPr>
        <p:spPr>
          <a:noFill/>
        </p:spPr>
        <p:txBody>
          <a:bodyPr/>
          <a:lstStyle/>
          <a:p>
            <a:r>
              <a:rPr lang="en-US"/>
              <a:t>This is an example of primary level grammar expectations. Provide L.CCR.1 Progressions</a:t>
            </a:r>
          </a:p>
        </p:txBody>
      </p:sp>
      <p:sp>
        <p:nvSpPr>
          <p:cNvPr id="74756" name="Slide Number Placeholder 3"/>
          <p:cNvSpPr>
            <a:spLocks noGrp="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7C175DD-FC57-E742-8155-4AA69C304DFF}" type="slidenum">
              <a:rPr lang="en-US" sz="1200"/>
              <a:pPr/>
              <a:t>21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ED9E825-B4C3-964D-BB67-AC13A8D7482B}" type="slidenum">
              <a:rPr lang="en-US" sz="1200"/>
              <a:pPr/>
              <a:t>2</a:t>
            </a:fld>
            <a:endParaRPr lang="en-US" sz="1200"/>
          </a:p>
        </p:txBody>
      </p:sp>
      <p:sp>
        <p:nvSpPr>
          <p:cNvPr id="95234" name="Rectangle 2"/>
          <p:cNvSpPr>
            <a:spLocks noGrp="1" noRot="1" noChangeAspect="1" noChangeArrowheads="1" noTextEdit="1"/>
          </p:cNvSpPr>
          <p:nvPr>
            <p:ph type="sldImg"/>
          </p:nvPr>
        </p:nvSpPr>
        <p:spPr>
          <a:ln/>
          <a:extLst/>
        </p:spPr>
      </p:sp>
      <p:sp>
        <p:nvSpPr>
          <p:cNvPr id="51204"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8F4689F-6097-9F45-AF3B-95958FC63496}" type="slidenum">
              <a:rPr lang="en-US" sz="1200"/>
              <a:pPr/>
              <a:t>22</a:t>
            </a:fld>
            <a:endParaRPr lang="en-US" sz="1200"/>
          </a:p>
        </p:txBody>
      </p:sp>
      <p:sp>
        <p:nvSpPr>
          <p:cNvPr id="97282" name="Rectangle 1026"/>
          <p:cNvSpPr>
            <a:spLocks noGrp="1" noRot="1" noChangeAspect="1" noChangeArrowheads="1"/>
          </p:cNvSpPr>
          <p:nvPr>
            <p:ph type="sldImg"/>
          </p:nvPr>
        </p:nvSpPr>
        <p:spPr>
          <a:solidFill>
            <a:srgbClr val="FFFFFF"/>
          </a:solidFill>
          <a:ln/>
          <a:extLst/>
        </p:spPr>
      </p:sp>
      <p:sp>
        <p:nvSpPr>
          <p:cNvPr id="75780" name="Rectangle 1027"/>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dirty="0"/>
              <a:t>Participants review examples of language functions. (These are primarily in </a:t>
            </a:r>
            <a:r>
              <a:rPr lang="ja-JP" altLang="en-US" dirty="0"/>
              <a:t>“</a:t>
            </a:r>
            <a:r>
              <a:rPr lang="en-US" altLang="ja-JP" dirty="0"/>
              <a:t>Tasks Associated with Language Function</a:t>
            </a:r>
            <a:r>
              <a:rPr lang="ja-JP" altLang="en-US" dirty="0"/>
              <a:t>”</a:t>
            </a:r>
            <a:r>
              <a:rPr lang="en-US" altLang="ja-JP" dirty="0"/>
              <a:t> column on handout.</a:t>
            </a:r>
            <a:r>
              <a:rPr lang="en-US" altLang="ja-JP" dirty="0" smtClean="0"/>
              <a:t>)</a:t>
            </a:r>
          </a:p>
          <a:p>
            <a:pPr eaLnBrk="1" hangingPunct="1"/>
            <a:endParaRPr lang="en-US" dirty="0" smtClean="0"/>
          </a:p>
          <a:p>
            <a:pPr eaLnBrk="1" hangingPunct="1"/>
            <a:r>
              <a:rPr lang="en-US" dirty="0" smtClean="0"/>
              <a:t>There are resources on the </a:t>
            </a:r>
            <a:r>
              <a:rPr lang="en-US" dirty="0" err="1" smtClean="0"/>
              <a:t>Weebly</a:t>
            </a:r>
            <a:r>
              <a:rPr lang="en-US" dirty="0" smtClean="0"/>
              <a:t> to</a:t>
            </a:r>
            <a:r>
              <a:rPr lang="en-US" baseline="0" dirty="0" smtClean="0"/>
              <a:t> help you identify these.</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32A0AE0-2D99-0D41-AB83-DBCD2FDA30C6}" type="slidenum">
              <a:rPr lang="en-US" sz="1200"/>
              <a:pPr/>
              <a:t>23</a:t>
            </a:fld>
            <a:endParaRPr lang="en-US" sz="1200"/>
          </a:p>
        </p:txBody>
      </p:sp>
      <p:sp>
        <p:nvSpPr>
          <p:cNvPr id="112642" name="Rectangle 1026"/>
          <p:cNvSpPr>
            <a:spLocks noGrp="1" noRot="1" noChangeAspect="1" noChangeArrowheads="1" noTextEdit="1"/>
          </p:cNvSpPr>
          <p:nvPr>
            <p:ph type="sldImg"/>
          </p:nvPr>
        </p:nvSpPr>
        <p:spPr>
          <a:ln/>
          <a:extLst/>
        </p:spPr>
      </p:sp>
      <p:sp>
        <p:nvSpPr>
          <p:cNvPr id="76804" name="Rectangle 1027"/>
          <p:cNvSpPr>
            <a:spLocks noGrp="1" noChangeArrowheads="1"/>
          </p:cNvSpPr>
          <p:nvPr>
            <p:ph type="body" idx="1"/>
          </p:nvPr>
        </p:nvSpPr>
        <p:spPr>
          <a:noFill/>
        </p:spPr>
        <p:txBody>
          <a:bodyPr/>
          <a:lstStyle/>
          <a:p>
            <a:pPr eaLnBrk="1" hangingPunct="1"/>
            <a:r>
              <a:rPr lang="en-US"/>
              <a:t>Demonstrate how to use Academic Language Functions handout to help with function and structure. Academic Language Function Handout on Weebly.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9A497BF-6713-BE4C-BA81-005EB3C7A299}" type="slidenum">
              <a:rPr lang="en-US" sz="1200"/>
              <a:pPr/>
              <a:t>24</a:t>
            </a:fld>
            <a:endParaRPr lang="en-US" sz="1200"/>
          </a:p>
        </p:txBody>
      </p:sp>
      <p:sp>
        <p:nvSpPr>
          <p:cNvPr id="29698" name="Rectangle 2"/>
          <p:cNvSpPr>
            <a:spLocks noGrp="1" noRot="1" noChangeAspect="1" noChangeArrowheads="1" noTextEdit="1"/>
          </p:cNvSpPr>
          <p:nvPr>
            <p:ph type="sldImg"/>
          </p:nvPr>
        </p:nvSpPr>
        <p:spPr>
          <a:solidFill>
            <a:srgbClr val="FFFFFF"/>
          </a:solidFill>
          <a:ln/>
          <a:extLst/>
        </p:spPr>
      </p:sp>
      <p:sp>
        <p:nvSpPr>
          <p:cNvPr id="77828" name="Rectangle 3"/>
          <p:cNvSpPr>
            <a:spLocks noGrp="1"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lIns="89730" tIns="44865" rIns="89730" bIns="44865"/>
          <a:lstStyle/>
          <a:p>
            <a:pPr eaLnBrk="1" hangingPunct="1"/>
            <a:r>
              <a:rPr lang="en-US"/>
              <a:t>Sometimes you have direct cues in the content objective itself that helps you determine what the language objective could be.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a:t>
            </a:r>
            <a:r>
              <a:rPr lang="en-US" dirty="0" err="1" smtClean="0"/>
              <a:t>Colorin</a:t>
            </a:r>
            <a:r>
              <a:rPr lang="en-US" dirty="0" smtClean="0"/>
              <a:t> Colorado article.</a:t>
            </a:r>
            <a:endParaRPr lang="en-US" dirty="0"/>
          </a:p>
        </p:txBody>
      </p:sp>
      <p:sp>
        <p:nvSpPr>
          <p:cNvPr id="4" name="Slide Number Placeholder 3"/>
          <p:cNvSpPr>
            <a:spLocks noGrp="1"/>
          </p:cNvSpPr>
          <p:nvPr>
            <p:ph type="sldNum" sz="quarter" idx="10"/>
          </p:nvPr>
        </p:nvSpPr>
        <p:spPr/>
        <p:txBody>
          <a:bodyPr/>
          <a:lstStyle/>
          <a:p>
            <a:fld id="{D2CAF06C-10B3-FC4D-919D-4C5C95D5D3DD}" type="slidenum">
              <a:rPr lang="en-US" smtClean="0"/>
              <a:t>25</a:t>
            </a:fld>
            <a:endParaRPr lang="en-US"/>
          </a:p>
        </p:txBody>
      </p:sp>
    </p:spTree>
    <p:extLst>
      <p:ext uri="{BB962C8B-B14F-4D97-AF65-F5344CB8AC3E}">
        <p14:creationId xmlns:p14="http://schemas.microsoft.com/office/powerpoint/2010/main" val="33946768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a:t>
            </a:r>
            <a:r>
              <a:rPr lang="en-US" dirty="0" err="1" smtClean="0"/>
              <a:t>Colorin</a:t>
            </a:r>
            <a:r>
              <a:rPr lang="en-US" dirty="0" smtClean="0"/>
              <a:t> Colorado article (California).</a:t>
            </a:r>
            <a:endParaRPr lang="en-US" dirty="0"/>
          </a:p>
        </p:txBody>
      </p:sp>
      <p:sp>
        <p:nvSpPr>
          <p:cNvPr id="4" name="Slide Number Placeholder 3"/>
          <p:cNvSpPr>
            <a:spLocks noGrp="1"/>
          </p:cNvSpPr>
          <p:nvPr>
            <p:ph type="sldNum" sz="quarter" idx="10"/>
          </p:nvPr>
        </p:nvSpPr>
        <p:spPr/>
        <p:txBody>
          <a:bodyPr/>
          <a:lstStyle/>
          <a:p>
            <a:fld id="{D2CAF06C-10B3-FC4D-919D-4C5C95D5D3DD}" type="slidenum">
              <a:rPr lang="en-US" smtClean="0"/>
              <a:t>26</a:t>
            </a:fld>
            <a:endParaRPr lang="en-US"/>
          </a:p>
        </p:txBody>
      </p:sp>
    </p:spTree>
    <p:extLst>
      <p:ext uri="{BB962C8B-B14F-4D97-AF65-F5344CB8AC3E}">
        <p14:creationId xmlns:p14="http://schemas.microsoft.com/office/powerpoint/2010/main" val="1207098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B2E4831-A55F-3849-84B5-FCE1915B4BC3}" type="slidenum">
              <a:rPr lang="en-US" sz="1200"/>
              <a:pPr/>
              <a:t>27</a:t>
            </a:fld>
            <a:endParaRPr lang="en-US" sz="1200"/>
          </a:p>
        </p:txBody>
      </p:sp>
      <p:sp>
        <p:nvSpPr>
          <p:cNvPr id="108546" name="Rectangle 2"/>
          <p:cNvSpPr>
            <a:spLocks noGrp="1" noRot="1" noChangeAspect="1" noChangeArrowheads="1" noTextEdit="1"/>
          </p:cNvSpPr>
          <p:nvPr>
            <p:ph type="sldImg"/>
          </p:nvPr>
        </p:nvSpPr>
        <p:spPr>
          <a:ln/>
          <a:extLst/>
        </p:spPr>
      </p:sp>
      <p:sp>
        <p:nvSpPr>
          <p:cNvPr id="81924" name="Rectangle 3"/>
          <p:cNvSpPr>
            <a:spLocks noGrp="1" noChangeArrowheads="1"/>
          </p:cNvSpPr>
          <p:nvPr>
            <p:ph type="body" idx="1"/>
          </p:nvPr>
        </p:nvSpPr>
        <p:spPr>
          <a:noFill/>
        </p:spPr>
        <p:txBody>
          <a:bodyPr/>
          <a:lstStyle/>
          <a:p>
            <a:pPr eaLnBrk="1" hangingPunct="1"/>
            <a:r>
              <a:rPr lang="en-US"/>
              <a:t>We are going to review some examples of language objectives written by teachers who participated in a SIOP training I did for Indiana University Southeast. The teachers brought content objectives to our session.</a:t>
            </a:r>
          </a:p>
          <a:p>
            <a:pPr eaLnBrk="1" hangingPunct="1"/>
            <a:r>
              <a:rPr lang="en-US"/>
              <a:t>This example is from Fairmont Elementary (Indiana) SIOP teachers.</a:t>
            </a:r>
          </a:p>
          <a:p>
            <a:pPr eaLnBrk="1" hangingPunct="1"/>
            <a:r>
              <a:rPr lang="en-US"/>
              <a:t>Show the content objective and allow participants to think-pair-(write)-share what a language objective might be.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E317A9D-6BBF-D84D-861B-D59126E57379}" type="slidenum">
              <a:rPr lang="en-US" sz="1200"/>
              <a:pPr/>
              <a:t>28</a:t>
            </a:fld>
            <a:endParaRPr lang="en-US" sz="1200"/>
          </a:p>
        </p:txBody>
      </p:sp>
      <p:sp>
        <p:nvSpPr>
          <p:cNvPr id="113666" name="Rectangle 2"/>
          <p:cNvSpPr>
            <a:spLocks noGrp="1" noRot="1" noChangeAspect="1" noChangeArrowheads="1" noTextEdit="1"/>
          </p:cNvSpPr>
          <p:nvPr>
            <p:ph type="sldImg"/>
          </p:nvPr>
        </p:nvSpPr>
        <p:spPr>
          <a:ln/>
          <a:extLst/>
        </p:spPr>
      </p:sp>
      <p:sp>
        <p:nvSpPr>
          <p:cNvPr id="82948" name="Rectangle 3"/>
          <p:cNvSpPr>
            <a:spLocks noGrp="1" noChangeArrowheads="1"/>
          </p:cNvSpPr>
          <p:nvPr>
            <p:ph type="body" idx="1"/>
          </p:nvPr>
        </p:nvSpPr>
        <p:spPr>
          <a:noFill/>
        </p:spPr>
        <p:txBody>
          <a:bodyPr/>
          <a:lstStyle/>
          <a:p>
            <a:pPr eaLnBrk="1" hangingPunct="1"/>
            <a:r>
              <a:rPr lang="en-US" dirty="0" smtClean="0"/>
              <a:t>Decide=justify</a:t>
            </a:r>
            <a:r>
              <a:rPr lang="en-US" smtClean="0"/>
              <a:t>,</a:t>
            </a:r>
            <a:r>
              <a:rPr lang="en-US" baseline="0" smtClean="0"/>
              <a:t> persuade.</a:t>
            </a:r>
            <a:endParaRPr lang="en-US" dirty="0" smtClean="0"/>
          </a:p>
          <a:p>
            <a:pPr eaLnBrk="1" hangingPunct="1"/>
            <a:endParaRPr lang="en-US" dirty="0" smtClean="0"/>
          </a:p>
          <a:p>
            <a:pPr eaLnBrk="1" hangingPunct="1"/>
            <a:r>
              <a:rPr lang="en-US" dirty="0" smtClean="0"/>
              <a:t>This </a:t>
            </a:r>
            <a:r>
              <a:rPr lang="en-US" dirty="0"/>
              <a:t>example is from Fairmont Elementary (Indiana) SIOP teachers.</a:t>
            </a:r>
          </a:p>
          <a:p>
            <a:pPr eaLnBrk="1" hangingPunct="1"/>
            <a:r>
              <a:rPr lang="en-US" dirty="0"/>
              <a:t>Show the content objective and allow participants to think-pair-(write)-share what a language objective might be.</a:t>
            </a:r>
          </a:p>
          <a:p>
            <a:pPr eaLnBrk="1" hangingPunct="1"/>
            <a:endParaRPr lang="en-US" dirty="0"/>
          </a:p>
          <a:p>
            <a:pPr eaLnBrk="1" hangingPunct="1"/>
            <a:r>
              <a:rPr lang="en-US" dirty="0"/>
              <a:t>Note how the teacher connected structure to </a:t>
            </a:r>
            <a:r>
              <a:rPr lang="en-US" dirty="0" err="1"/>
              <a:t>Frayer</a:t>
            </a:r>
            <a:r>
              <a:rPr lang="en-US" dirty="0"/>
              <a:t> by using </a:t>
            </a:r>
            <a:r>
              <a:rPr lang="ja-JP" altLang="en-US" dirty="0"/>
              <a:t>“</a:t>
            </a:r>
            <a:r>
              <a:rPr lang="en-US" altLang="ja-JP" dirty="0"/>
              <a:t>it is not…because….</a:t>
            </a:r>
            <a:r>
              <a:rPr lang="ja-JP" altLang="en-US" dirty="0"/>
              <a:t>”</a:t>
            </a:r>
            <a:endParaRPr lang="en-US" altLang="ja-JP" dirty="0"/>
          </a:p>
          <a:p>
            <a:pPr eaLnBrk="1" hangingPunct="1"/>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81DA1A3-8383-294F-AF41-9009A5651A33}" type="slidenum">
              <a:rPr lang="en-US" sz="1200"/>
              <a:pPr/>
              <a:t>29</a:t>
            </a:fld>
            <a:endParaRPr lang="en-US" sz="1200"/>
          </a:p>
        </p:txBody>
      </p:sp>
      <p:sp>
        <p:nvSpPr>
          <p:cNvPr id="114690" name="Rectangle 2"/>
          <p:cNvSpPr>
            <a:spLocks noGrp="1" noRot="1" noChangeAspect="1" noChangeArrowheads="1" noTextEdit="1"/>
          </p:cNvSpPr>
          <p:nvPr>
            <p:ph type="sldImg"/>
          </p:nvPr>
        </p:nvSpPr>
        <p:spPr>
          <a:ln/>
          <a:extLst/>
        </p:spPr>
      </p:sp>
      <p:sp>
        <p:nvSpPr>
          <p:cNvPr id="83972" name="Rectangle 3"/>
          <p:cNvSpPr>
            <a:spLocks noGrp="1" noChangeArrowheads="1"/>
          </p:cNvSpPr>
          <p:nvPr>
            <p:ph type="body" idx="1"/>
          </p:nvPr>
        </p:nvSpPr>
        <p:spPr>
          <a:noFill/>
        </p:spPr>
        <p:txBody>
          <a:bodyPr/>
          <a:lstStyle/>
          <a:p>
            <a:pPr eaLnBrk="1" hangingPunct="1"/>
            <a:r>
              <a:rPr lang="en-US"/>
              <a:t>This example is from Fairmont Elementary (Indiana) SIOP teachers.</a:t>
            </a:r>
          </a:p>
          <a:p>
            <a:pPr eaLnBrk="1" hangingPunct="1"/>
            <a:r>
              <a:rPr lang="en-US"/>
              <a:t>Show the content objective and allow participants to think-pair-(write)-share what a language objective might be.</a:t>
            </a:r>
          </a:p>
          <a:p>
            <a:pPr eaLnBrk="1" hangingPunct="1"/>
            <a:endParaRPr lang="en-US"/>
          </a:p>
          <a:p>
            <a:pPr eaLnBrk="1" hangingPunct="1"/>
            <a:r>
              <a:rPr lang="en-US"/>
              <a:t>This teacher</a:t>
            </a:r>
            <a:r>
              <a:rPr lang="ja-JP" altLang="en-US"/>
              <a:t>’</a:t>
            </a:r>
            <a:r>
              <a:rPr lang="en-US" altLang="ja-JP"/>
              <a:t>s students consistently struggled with verbs, especially verb endings.</a:t>
            </a:r>
          </a:p>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25BC5B7-74CA-5247-82C6-67D420E75D9B}" type="slidenum">
              <a:rPr lang="en-US" sz="1200"/>
              <a:pPr/>
              <a:t>30</a:t>
            </a:fld>
            <a:endParaRPr lang="en-US" sz="1200"/>
          </a:p>
        </p:txBody>
      </p:sp>
      <p:sp>
        <p:nvSpPr>
          <p:cNvPr id="68610" name="Rectangle 2"/>
          <p:cNvSpPr>
            <a:spLocks noGrp="1" noRot="1" noChangeAspect="1" noChangeArrowheads="1" noTextEdit="1"/>
          </p:cNvSpPr>
          <p:nvPr>
            <p:ph type="sldImg"/>
          </p:nvPr>
        </p:nvSpPr>
        <p:spPr>
          <a:ln/>
          <a:extLst/>
        </p:spPr>
      </p:sp>
      <p:sp>
        <p:nvSpPr>
          <p:cNvPr id="84996" name="Rectangle 3"/>
          <p:cNvSpPr>
            <a:spLocks noGrp="1" noChangeArrowheads="1"/>
          </p:cNvSpPr>
          <p:nvPr>
            <p:ph type="body" idx="1"/>
          </p:nvPr>
        </p:nvSpPr>
        <p:spPr>
          <a:noFill/>
        </p:spPr>
        <p:txBody>
          <a:bodyPr/>
          <a:lstStyle/>
          <a:p>
            <a:pPr eaLnBrk="1" hangingPunct="1"/>
            <a:r>
              <a:rPr lang="en-US"/>
              <a:t>The five grade level cluster CAN DO Descriptors- PreK-K, 1-2, 3-5, 6-8, and 9-12- are examples of expectations of English language learners for each of the four language domains-listening, speaking, reading, and writing, and five levels of English language proficiency-Entering, Beginning, Developing, Expanding, and Bridging. The CAN DO Descriptors are a collective representation of WIDA’s five English language proficiency standards,social and instructional language, the language of language arts, the language of mathematics, the language of science, and the language of social studies. The Descriptors are a standards-based resource tool-an extension of, not a substitute for, the English language proficiency standards. </a:t>
            </a:r>
          </a:p>
          <a:p>
            <a:pPr eaLnBrk="1" hangingPunct="1"/>
            <a:endParaRPr lang="en-US"/>
          </a:p>
          <a:p>
            <a:pPr eaLnBrk="1" hangingPunct="1"/>
            <a:r>
              <a:rPr lang="en-US"/>
              <a:t>Share CAN DO descriptors with participants. Describe how they can be used to support the development of language objectives.</a:t>
            </a:r>
          </a:p>
          <a:p>
            <a:pPr eaLnBrk="1" hangingPunct="1"/>
            <a:r>
              <a:rPr lang="en-US"/>
              <a:t>Link to SLA.</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E050D3C-A7B6-A14F-9103-49854296DB98}" type="slidenum">
              <a:rPr lang="en-US" sz="1200"/>
              <a:pPr/>
              <a:t>31</a:t>
            </a:fld>
            <a:endParaRPr lang="en-US" sz="1200"/>
          </a:p>
        </p:txBody>
      </p:sp>
      <p:sp>
        <p:nvSpPr>
          <p:cNvPr id="88066" name="Rectangle 2"/>
          <p:cNvSpPr>
            <a:spLocks noGrp="1" noRot="1" noChangeAspect="1" noChangeArrowheads="1" noTextEdit="1"/>
          </p:cNvSpPr>
          <p:nvPr>
            <p:ph type="sldImg"/>
          </p:nvPr>
        </p:nvSpPr>
        <p:spPr>
          <a:ln/>
          <a:extLst/>
        </p:spPr>
      </p:sp>
      <p:sp>
        <p:nvSpPr>
          <p:cNvPr id="86020"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612CB59-A8E3-3845-BC68-4D0A322B1950}" type="slidenum">
              <a:rPr lang="en-US" sz="1200"/>
              <a:pPr/>
              <a:t>3</a:t>
            </a:fld>
            <a:endParaRPr lang="en-US" sz="1200"/>
          </a:p>
        </p:txBody>
      </p:sp>
      <p:sp>
        <p:nvSpPr>
          <p:cNvPr id="70658" name="Rectangle 2"/>
          <p:cNvSpPr>
            <a:spLocks noGrp="1" noRot="1" noChangeAspect="1" noChangeArrowheads="1" noTextEdit="1"/>
          </p:cNvSpPr>
          <p:nvPr>
            <p:ph type="sldImg"/>
          </p:nvPr>
        </p:nvSpPr>
        <p:spPr>
          <a:ln/>
          <a:extLst/>
        </p:spPr>
      </p:sp>
      <p:sp>
        <p:nvSpPr>
          <p:cNvPr id="52228" name="Rectangle 3"/>
          <p:cNvSpPr>
            <a:spLocks noGrp="1" noChangeArrowheads="1"/>
          </p:cNvSpPr>
          <p:nvPr>
            <p:ph type="body" idx="1"/>
          </p:nvPr>
        </p:nvSpPr>
        <p:spPr>
          <a:noFill/>
        </p:spPr>
        <p:txBody>
          <a:bodyPr/>
          <a:lstStyle/>
          <a:p>
            <a:pPr eaLnBrk="1" hangingPunct="1"/>
            <a:r>
              <a:rPr lang="en-US"/>
              <a:t>Sheltered instruction (SI) is a means for making content comprehensible for English learners while they are developing English.  In sheltered instruction, academic content is taught to ELLs in English by using techniques such as speaking slowly, using visual aids and manipulatives, and avoiding the use of idioms(p. 24 Hill &amp; Flynn).We often focus more on making the content comprehensible, and not as much on developing English. Developing language objectives helps us meet both goals simultaneously.</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D1C8A6B-2FA6-5446-B003-233C7A9C0425}" type="slidenum">
              <a:rPr lang="en-US" sz="1200"/>
              <a:pPr/>
              <a:t>32</a:t>
            </a:fld>
            <a:endParaRPr lang="en-US" sz="1200"/>
          </a:p>
        </p:txBody>
      </p:sp>
      <p:sp>
        <p:nvSpPr>
          <p:cNvPr id="137218" name="Rectangle 2"/>
          <p:cNvSpPr>
            <a:spLocks noGrp="1" noRot="1" noChangeAspect="1" noChangeArrowheads="1" noTextEdit="1"/>
          </p:cNvSpPr>
          <p:nvPr>
            <p:ph type="sldImg"/>
          </p:nvPr>
        </p:nvSpPr>
        <p:spPr>
          <a:ln/>
          <a:extLst/>
        </p:spPr>
      </p:sp>
      <p:sp>
        <p:nvSpPr>
          <p:cNvPr id="87044" name="Rectangle 3"/>
          <p:cNvSpPr>
            <a:spLocks noGrp="1" noChangeArrowheads="1"/>
          </p:cNvSpPr>
          <p:nvPr>
            <p:ph type="body" idx="1"/>
          </p:nvPr>
        </p:nvSpPr>
        <p:spPr>
          <a:noFill/>
        </p:spPr>
        <p:txBody>
          <a:bodyPr/>
          <a:lstStyle/>
          <a:p>
            <a:pPr eaLnBrk="1" hangingPunct="1"/>
            <a:r>
              <a:rPr lang="en-US"/>
              <a:t>Use language objectives practice page. For differentiation purposes, identify teachers who are already using language objectives and use them as resources for others.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88067" name="Notes Placeholder 2"/>
          <p:cNvSpPr>
            <a:spLocks noGrp="1"/>
          </p:cNvSpPr>
          <p:nvPr>
            <p:ph type="body" idx="1"/>
          </p:nvPr>
        </p:nvSpPr>
        <p:spPr>
          <a:noFill/>
        </p:spPr>
        <p:txBody>
          <a:bodyPr/>
          <a:lstStyle/>
          <a:p>
            <a:r>
              <a:rPr lang="en-US"/>
              <a:t>Hand out template.</a:t>
            </a:r>
          </a:p>
        </p:txBody>
      </p:sp>
      <p:sp>
        <p:nvSpPr>
          <p:cNvPr id="88068" name="Slide Number Placeholder 3"/>
          <p:cNvSpPr>
            <a:spLocks noGrp="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026DCD0-B85B-1242-A78D-F857688B1A3A}" type="slidenum">
              <a:rPr lang="en-US" sz="1200"/>
              <a:pPr/>
              <a:t>33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CFD4006-C003-0E49-8CDF-2EF2C683B3D7}" type="slidenum">
              <a:rPr lang="en-US" sz="1200"/>
              <a:pPr/>
              <a:t>4</a:t>
            </a:fld>
            <a:endParaRPr lang="en-US" sz="1200"/>
          </a:p>
        </p:txBody>
      </p:sp>
      <p:sp>
        <p:nvSpPr>
          <p:cNvPr id="7170" name="Rectangle 2"/>
          <p:cNvSpPr>
            <a:spLocks noGrp="1" noRot="1" noChangeAspect="1" noChangeArrowheads="1"/>
          </p:cNvSpPr>
          <p:nvPr>
            <p:ph type="sldImg"/>
          </p:nvPr>
        </p:nvSpPr>
        <p:spPr>
          <a:solidFill>
            <a:srgbClr val="FFFFFF"/>
          </a:solidFill>
          <a:ln/>
          <a:extLst/>
        </p:spPr>
      </p:sp>
      <p:sp>
        <p:nvSpPr>
          <p:cNvPr id="5325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t>ESL instruction used to focus mainly on the development of English. When students were put in mainstream classrooms, they often struggled to keep up with their peers in content areas. Now, we use content as a medium for teaching English (Rigby OWE) and assessing English language development (ACCESS). Another important facet of instruction for ELLs is to build language learning into their content classes.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7FF6325-1D15-A04C-A378-26B443795F82}" type="slidenum">
              <a:rPr lang="en-US" sz="1200"/>
              <a:pPr/>
              <a:t>5</a:t>
            </a:fld>
            <a:endParaRPr lang="en-US" sz="1200"/>
          </a:p>
        </p:txBody>
      </p:sp>
      <p:sp>
        <p:nvSpPr>
          <p:cNvPr id="9218" name="Rectangle 2"/>
          <p:cNvSpPr>
            <a:spLocks noGrp="1" noRot="1" noChangeAspect="1" noChangeArrowheads="1"/>
          </p:cNvSpPr>
          <p:nvPr>
            <p:ph type="sldImg"/>
          </p:nvPr>
        </p:nvSpPr>
        <p:spPr>
          <a:solidFill>
            <a:srgbClr val="FFFFFF"/>
          </a:solidFill>
          <a:ln/>
          <a:extLst/>
        </p:spPr>
      </p:sp>
      <p:sp>
        <p:nvSpPr>
          <p:cNvPr id="5427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t>What do you think is meant by </a:t>
            </a:r>
            <a:r>
              <a:rPr lang="ja-JP" altLang="en-US"/>
              <a:t>“</a:t>
            </a:r>
            <a:r>
              <a:rPr lang="en-US" altLang="ja-JP"/>
              <a:t>systematic?</a:t>
            </a:r>
            <a:r>
              <a:rPr lang="ja-JP" altLang="en-US"/>
              <a:t>”</a:t>
            </a:r>
            <a:r>
              <a:rPr lang="en-US" altLang="ja-JP"/>
              <a:t> What does this imply?</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5C38AEA-811F-3242-B692-F59F25B86EC5}" type="slidenum">
              <a:rPr lang="en-US" sz="1200"/>
              <a:pPr/>
              <a:t>6</a:t>
            </a:fld>
            <a:endParaRPr lang="en-US" sz="1200"/>
          </a:p>
        </p:txBody>
      </p:sp>
      <p:sp>
        <p:nvSpPr>
          <p:cNvPr id="11266" name="Rectangle 2"/>
          <p:cNvSpPr>
            <a:spLocks noGrp="1" noRot="1" noChangeAspect="1" noChangeArrowheads="1"/>
          </p:cNvSpPr>
          <p:nvPr>
            <p:ph type="sldImg"/>
          </p:nvPr>
        </p:nvSpPr>
        <p:spPr>
          <a:solidFill>
            <a:srgbClr val="FFFFFF"/>
          </a:solidFill>
          <a:ln/>
          <a:extLst/>
        </p:spPr>
      </p:sp>
      <p:sp>
        <p:nvSpPr>
          <p:cNvPr id="5530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marL="228600" indent="-228600" eaLnBrk="1" hangingPunct="1">
              <a:buFontTx/>
              <a:buAutoNum type="arabicPeriod"/>
            </a:pPr>
            <a:r>
              <a:rPr lang="en-US"/>
              <a:t>Correct grammatical form and necessary vocabulary are best learned in the context of content areas (eg modeling the past tense when studying history)</a:t>
            </a:r>
          </a:p>
          <a:p>
            <a:pPr marL="228600" indent="-228600" eaLnBrk="1" hangingPunct="1">
              <a:buFontTx/>
              <a:buAutoNum type="arabicPeriod"/>
            </a:pPr>
            <a:r>
              <a:rPr lang="en-US"/>
              <a:t> Affective filter</a:t>
            </a:r>
          </a:p>
          <a:p>
            <a:pPr marL="228600" indent="-228600" eaLnBrk="1" hangingPunct="1">
              <a:buFontTx/>
              <a:buAutoNum type="arabicPeriod"/>
            </a:pPr>
            <a:r>
              <a:rPr lang="en-US"/>
              <a:t> ELLs may not have studied the American Revolution in their country, but they may have studied other revolutions or even experienced a modern conflict in their own homeland. Access and activate such knowledge to prepare students to learn about analogous events in US history.</a:t>
            </a:r>
          </a:p>
          <a:p>
            <a:pPr marL="228600" indent="-228600" eaLnBrk="1" hangingPunct="1">
              <a:buFontTx/>
              <a:buAutoNum type="arabicPeriod"/>
            </a:pPr>
            <a:r>
              <a:rPr lang="en-US"/>
              <a:t> When studying the American Revolution, students may learn about the type of clothing relevant to the 18th century. You can initiate the use of if-then statements by asking the class, </a:t>
            </a:r>
            <a:r>
              <a:rPr lang="ja-JP" altLang="en-US"/>
              <a:t>“</a:t>
            </a:r>
            <a:r>
              <a:rPr lang="en-US" altLang="ja-JP"/>
              <a:t>If you had to wear a uniform, how would you show your individuality?</a:t>
            </a:r>
            <a:r>
              <a:rPr lang="ja-JP" altLang="en-US"/>
              <a:t>”</a:t>
            </a:r>
            <a:r>
              <a:rPr lang="en-US" altLang="ja-JP"/>
              <a:t> ELLs can answer using a sentence starter, </a:t>
            </a:r>
            <a:r>
              <a:rPr lang="ja-JP" altLang="en-US"/>
              <a:t>“</a:t>
            </a:r>
            <a:r>
              <a:rPr lang="en-US" altLang="ja-JP"/>
              <a:t>If I had to wear a uniform, then I would…</a:t>
            </a:r>
            <a:r>
              <a:rPr lang="ja-JP" altLang="en-US"/>
              <a:t>”</a:t>
            </a:r>
            <a:r>
              <a:rPr lang="en-US" altLang="ja-JP"/>
              <a:t> </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F0696F8-CC81-B043-A8BE-18578C5E4C16}" type="slidenum">
              <a:rPr lang="en-US" sz="1200"/>
              <a:pPr/>
              <a:t>7</a:t>
            </a:fld>
            <a:endParaRPr lang="en-US" sz="1200"/>
          </a:p>
        </p:txBody>
      </p:sp>
      <p:sp>
        <p:nvSpPr>
          <p:cNvPr id="13314" name="Rectangle 2"/>
          <p:cNvSpPr>
            <a:spLocks noGrp="1" noRot="1" noChangeAspect="1" noChangeArrowheads="1" noTextEdit="1"/>
          </p:cNvSpPr>
          <p:nvPr>
            <p:ph type="sldImg"/>
          </p:nvPr>
        </p:nvSpPr>
        <p:spPr>
          <a:solidFill>
            <a:srgbClr val="FFFFFF"/>
          </a:solidFill>
          <a:ln/>
          <a:extLst/>
        </p:spPr>
      </p:sp>
      <p:sp>
        <p:nvSpPr>
          <p:cNvPr id="56324" name="Rectangle 3"/>
          <p:cNvSpPr>
            <a:spLocks noGrp="1"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lIns="89730" tIns="44865" rIns="89730" bIns="44865"/>
          <a:lstStyle/>
          <a:p>
            <a:pPr eaLnBrk="1" hangingPunct="1"/>
            <a:r>
              <a:rPr lang="en-US"/>
              <a:t>Which comes first? Chicken or egg? Content skills or academic language proficiency? </a:t>
            </a:r>
          </a:p>
          <a:p>
            <a:pPr eaLnBrk="1" hangingPunct="1"/>
            <a:r>
              <a:rPr lang="en-US"/>
              <a:t>Must teach content and language objectives. They are interdependent. Content learning leads to better academic vocabulary. Academic vocabulary understanding leads to greater content learning.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A47138F-ABD2-F14A-BB84-98FC9CAA6A19}" type="slidenum">
              <a:rPr lang="en-US" sz="1200"/>
              <a:pPr/>
              <a:t>8</a:t>
            </a:fld>
            <a:endParaRPr lang="en-US" sz="1200"/>
          </a:p>
        </p:txBody>
      </p:sp>
      <p:sp>
        <p:nvSpPr>
          <p:cNvPr id="19458" name="Rectangle 2"/>
          <p:cNvSpPr>
            <a:spLocks noGrp="1" noRot="1" noChangeAspect="1" noChangeArrowheads="1" noTextEdit="1"/>
          </p:cNvSpPr>
          <p:nvPr>
            <p:ph type="sldImg"/>
          </p:nvPr>
        </p:nvSpPr>
        <p:spPr>
          <a:solidFill>
            <a:srgbClr val="FFFFFF"/>
          </a:solidFill>
          <a:ln/>
          <a:extLst/>
        </p:spPr>
      </p:sp>
      <p:sp>
        <p:nvSpPr>
          <p:cNvPr id="57348" name="Rectangle 3"/>
          <p:cNvSpPr>
            <a:spLocks noGrp="1"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lIns="89730" tIns="44865" rIns="89730" bIns="44865"/>
          <a:lstStyle/>
          <a:p>
            <a:pPr eaLnBrk="1" hangingPunct="1"/>
            <a:r>
              <a:rPr lang="en-US"/>
              <a:t>Language skills work together.  Oracy helps reading which helps writing.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E6E1088-A6B7-764B-BCED-4011892DA682}" type="slidenum">
              <a:rPr lang="en-US" sz="1200"/>
              <a:pPr/>
              <a:t>9</a:t>
            </a:fld>
            <a:endParaRPr lang="en-US" sz="1200"/>
          </a:p>
        </p:txBody>
      </p:sp>
      <p:sp>
        <p:nvSpPr>
          <p:cNvPr id="99330" name="Rectangle 2"/>
          <p:cNvSpPr>
            <a:spLocks noGrp="1" noRot="1" noChangeAspect="1" noChangeArrowheads="1" noTextEdit="1"/>
          </p:cNvSpPr>
          <p:nvPr>
            <p:ph type="sldImg"/>
          </p:nvPr>
        </p:nvSpPr>
        <p:spPr>
          <a:solidFill>
            <a:srgbClr val="FFFFFF"/>
          </a:solidFill>
          <a:ln/>
          <a:extLst/>
        </p:spPr>
      </p:sp>
      <p:sp>
        <p:nvSpPr>
          <p:cNvPr id="58372" name="Rectangle 3"/>
          <p:cNvSpPr>
            <a:spLocks noGrp="1"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lIns="89730" tIns="44865" rIns="89730" bIns="44865"/>
          <a:lstStyle/>
          <a:p>
            <a:pPr eaLnBrk="1" hangingPunct="1"/>
            <a:r>
              <a:rPr lang="en-US"/>
              <a:t>We</a:t>
            </a:r>
            <a:r>
              <a:rPr lang="ja-JP" altLang="en-US"/>
              <a:t>’</a:t>
            </a:r>
            <a:r>
              <a:rPr lang="en-US" altLang="ja-JP"/>
              <a:t>ll take a closer look in a little while at what aspects of language need to be addressed.</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9477F3-944A-934D-BDF8-5CBBBE0E22AA}" type="datetimeFigureOut">
              <a:rPr lang="en-US" smtClean="0"/>
              <a:t>7/14/15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7A164-F696-9146-B707-7603DD240F7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9477F3-944A-934D-BDF8-5CBBBE0E22AA}" type="datetimeFigureOut">
              <a:rPr lang="en-US" smtClean="0"/>
              <a:t>7/14/15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7A164-F696-9146-B707-7603DD240F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9477F3-944A-934D-BDF8-5CBBBE0E22AA}" type="datetimeFigureOut">
              <a:rPr lang="en-US" smtClean="0"/>
              <a:t>7/14/15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7A164-F696-9146-B707-7603DD240F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9477F3-944A-934D-BDF8-5CBBBE0E22AA}" type="datetimeFigureOut">
              <a:rPr lang="en-US" smtClean="0"/>
              <a:t>7/14/15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7A164-F696-9146-B707-7603DD240F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9477F3-944A-934D-BDF8-5CBBBE0E22AA}" type="datetimeFigureOut">
              <a:rPr lang="en-US" smtClean="0"/>
              <a:t>7/14/15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7A164-F696-9146-B707-7603DD240F7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9477F3-944A-934D-BDF8-5CBBBE0E22AA}" type="datetimeFigureOut">
              <a:rPr lang="en-US" smtClean="0"/>
              <a:t>7/14/15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7A164-F696-9146-B707-7603DD240F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9477F3-944A-934D-BDF8-5CBBBE0E22AA}" type="datetimeFigureOut">
              <a:rPr lang="en-US" smtClean="0"/>
              <a:t>7/14/15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87A164-F696-9146-B707-7603DD240F7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9477F3-944A-934D-BDF8-5CBBBE0E22AA}" type="datetimeFigureOut">
              <a:rPr lang="en-US" smtClean="0"/>
              <a:t>7/14/15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87A164-F696-9146-B707-7603DD240F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477F3-944A-934D-BDF8-5CBBBE0E22AA}" type="datetimeFigureOut">
              <a:rPr lang="en-US" smtClean="0"/>
              <a:t>7/14/15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87A164-F696-9146-B707-7603DD240F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9477F3-944A-934D-BDF8-5CBBBE0E22AA}" type="datetimeFigureOut">
              <a:rPr lang="en-US" smtClean="0"/>
              <a:t>7/14/15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7A164-F696-9146-B707-7603DD240F7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9477F3-944A-934D-BDF8-5CBBBE0E22AA}" type="datetimeFigureOut">
              <a:rPr lang="en-US" smtClean="0"/>
              <a:t>7/14/15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7A164-F696-9146-B707-7603DD240F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B9477F3-944A-934D-BDF8-5CBBBE0E22AA}" type="datetimeFigureOut">
              <a:rPr lang="en-US" smtClean="0"/>
              <a:t>7/14/15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387A164-F696-9146-B707-7603DD240F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audio" Target="../media/audio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audio" Target="../media/audio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0.emf"/></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4" Type="http://schemas.openxmlformats.org/officeDocument/2006/relationships/image" Target="../media/image12.emf"/><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3.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16.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image" Target="../media/image18.jpeg"/><Relationship Id="rId5" Type="http://schemas.openxmlformats.org/officeDocument/2006/relationships/image" Target="../media/image19.emf"/><Relationship Id="rId6" Type="http://schemas.openxmlformats.org/officeDocument/2006/relationships/image" Target="../media/image20.emf"/><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1.emf"/></Relationships>
</file>

<file path=ppt/slides/_rels/slide32.xml.rels><?xml version="1.0" encoding="UTF-8" standalone="yes"?>
<Relationships xmlns="http://schemas.openxmlformats.org/package/2006/relationships"><Relationship Id="rId3" Type="http://schemas.openxmlformats.org/officeDocument/2006/relationships/image" Target="../media/image22.emf"/><Relationship Id="rId4" Type="http://schemas.openxmlformats.org/officeDocument/2006/relationships/image" Target="../media/image23.emf"/><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24.emf"/></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47800" y="1008926"/>
            <a:ext cx="6400800" cy="2273300"/>
          </a:xfrm>
          <a:extLst>
            <a:ext uri="{AF507438-7753-43e0-B8FC-AC1667EBCBE1}">
              <a14:hiddenEffects xmlns:a14="http://schemas.microsoft.com/office/drawing/2010/main">
                <a:effectLst>
                  <a:outerShdw blurRad="63500" dist="46662" dir="2115817" algn="ctr" rotWithShape="0">
                    <a:schemeClr val="bg2">
                      <a:alpha val="74997"/>
                    </a:schemeClr>
                  </a:outerShdw>
                </a:effectLst>
              </a14:hiddenEffects>
            </a:ext>
          </a:extLst>
        </p:spPr>
        <p:txBody>
          <a:bodyPr/>
          <a:lstStyle/>
          <a:p>
            <a:pPr eaLnBrk="1" hangingPunct="1"/>
            <a:r>
              <a:rPr lang="en-US" sz="4400" dirty="0">
                <a:latin typeface="Arial" charset="0"/>
                <a:ea typeface="ＭＳ Ｐゴシック" charset="0"/>
              </a:rPr>
              <a:t>Differentiating Instruction for English Language Learners </a:t>
            </a:r>
          </a:p>
        </p:txBody>
      </p:sp>
      <p:sp>
        <p:nvSpPr>
          <p:cNvPr id="2051" name="Rectangle 3"/>
          <p:cNvSpPr>
            <a:spLocks noGrp="1" noChangeArrowheads="1"/>
          </p:cNvSpPr>
          <p:nvPr>
            <p:ph type="subTitle" idx="1"/>
          </p:nvPr>
        </p:nvSpPr>
        <p:spPr>
          <a:xfrm>
            <a:off x="1765300" y="4400550"/>
            <a:ext cx="5684838" cy="574675"/>
          </a:xfrm>
        </p:spPr>
        <p:txBody>
          <a:bodyPr>
            <a:noAutofit/>
          </a:bodyPr>
          <a:lstStyle/>
          <a:p>
            <a:pPr eaLnBrk="1" hangingPunct="1"/>
            <a:r>
              <a:rPr lang="en-US" dirty="0">
                <a:latin typeface="Arial" charset="0"/>
                <a:ea typeface="ＭＳ Ｐゴシック" charset="0"/>
              </a:rPr>
              <a:t>SIOP: Writing Language Objectives </a:t>
            </a:r>
          </a:p>
          <a:p>
            <a:pPr eaLnBrk="1" hangingPunct="1"/>
            <a:endParaRPr lang="en-US" dirty="0">
              <a:latin typeface="Arial" charset="0"/>
              <a:ea typeface="ＭＳ Ｐゴシック" charset="0"/>
            </a:endParaRPr>
          </a:p>
          <a:p>
            <a:pPr eaLnBrk="1" hangingPunct="1"/>
            <a:r>
              <a:rPr lang="en-US" dirty="0">
                <a:latin typeface="Arial" charset="0"/>
                <a:ea typeface="ＭＳ Ｐゴシック" charset="0"/>
              </a:rPr>
              <a:t>Mary Morgan</a:t>
            </a:r>
          </a:p>
          <a:p>
            <a:pPr eaLnBrk="1" hangingPunct="1"/>
            <a:r>
              <a:rPr lang="en-US" dirty="0">
                <a:latin typeface="Arial" charset="0"/>
                <a:ea typeface="ＭＳ Ｐゴシック" charset="0"/>
              </a:rPr>
              <a:t>ESL Elementary Resource Teacher</a:t>
            </a:r>
          </a:p>
        </p:txBody>
      </p:sp>
    </p:spTree>
    <p:extLst>
      <p:ext uri="{BB962C8B-B14F-4D97-AF65-F5344CB8AC3E}">
        <p14:creationId xmlns:p14="http://schemas.microsoft.com/office/powerpoint/2010/main" val="37851375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fontScale="90000"/>
          </a:bodyPr>
          <a:lstStyle/>
          <a:p>
            <a:pPr eaLnBrk="1" hangingPunct="1"/>
            <a:r>
              <a:rPr lang="en-US" sz="4000" b="1">
                <a:latin typeface="Arial" charset="0"/>
                <a:ea typeface="Osaka" charset="0"/>
                <a:cs typeface="Osaka" charset="0"/>
              </a:rPr>
              <a:t>Language Objectives answer the question…</a:t>
            </a:r>
          </a:p>
        </p:txBody>
      </p:sp>
      <p:sp>
        <p:nvSpPr>
          <p:cNvPr id="100355" name="Rectangle 3"/>
          <p:cNvSpPr>
            <a:spLocks noGrp="1" noChangeArrowheads="1"/>
          </p:cNvSpPr>
          <p:nvPr>
            <p:ph type="body" idx="1"/>
          </p:nvPr>
        </p:nvSpPr>
        <p:spPr>
          <a:xfrm>
            <a:off x="609600" y="2057400"/>
            <a:ext cx="7772400" cy="4114800"/>
          </a:xfrm>
        </p:spPr>
        <p:txBody>
          <a:bodyPr/>
          <a:lstStyle/>
          <a:p>
            <a:pPr algn="ctr" eaLnBrk="1" hangingPunct="1">
              <a:buFontTx/>
              <a:buNone/>
            </a:pPr>
            <a:r>
              <a:rPr lang="ja-JP" altLang="en-US" dirty="0">
                <a:latin typeface="Arial" charset="0"/>
                <a:ea typeface="Osaka" charset="0"/>
                <a:cs typeface="Osaka" charset="0"/>
              </a:rPr>
              <a:t>“</a:t>
            </a:r>
            <a:r>
              <a:rPr lang="en-US" altLang="ja-JP" dirty="0">
                <a:latin typeface="Arial" charset="0"/>
                <a:ea typeface="Osaka" charset="0"/>
                <a:cs typeface="Osaka" charset="0"/>
              </a:rPr>
              <a:t>Where are learners relative to the language expectations?</a:t>
            </a:r>
            <a:r>
              <a:rPr lang="ja-JP" altLang="en-US" dirty="0">
                <a:latin typeface="Arial" charset="0"/>
                <a:ea typeface="Osaka" charset="0"/>
                <a:cs typeface="Osaka" charset="0"/>
              </a:rPr>
              <a:t>”</a:t>
            </a:r>
            <a:endParaRPr lang="en-US" altLang="ja-JP" dirty="0">
              <a:latin typeface="Arial" charset="0"/>
              <a:ea typeface="Osaka" charset="0"/>
              <a:cs typeface="Osaka" charset="0"/>
            </a:endParaRPr>
          </a:p>
          <a:p>
            <a:pPr eaLnBrk="1" hangingPunct="1">
              <a:buFontTx/>
              <a:buNone/>
            </a:pPr>
            <a:endParaRPr lang="en-US" dirty="0">
              <a:latin typeface="Arial" charset="0"/>
              <a:ea typeface="Osaka" charset="0"/>
              <a:cs typeface="Osaka" charset="0"/>
            </a:endParaRPr>
          </a:p>
          <a:p>
            <a:pPr eaLnBrk="1" hangingPunct="1">
              <a:buFontTx/>
              <a:buNone/>
            </a:pPr>
            <a:endParaRPr lang="en-US" dirty="0">
              <a:latin typeface="Arial" charset="0"/>
              <a:ea typeface="Osaka" charset="0"/>
              <a:cs typeface="Osaka" charset="0"/>
            </a:endParaRPr>
          </a:p>
          <a:p>
            <a:pPr algn="ctr" eaLnBrk="1" hangingPunct="1">
              <a:buFontTx/>
              <a:buNone/>
            </a:pPr>
            <a:endParaRPr lang="en-US" altLang="ja-JP" dirty="0" smtClean="0">
              <a:latin typeface="Arial" charset="0"/>
              <a:ea typeface="Osaka" charset="0"/>
              <a:cs typeface="Osaka" charset="0"/>
            </a:endParaRPr>
          </a:p>
          <a:p>
            <a:pPr algn="ctr" eaLnBrk="1" hangingPunct="1">
              <a:buFontTx/>
              <a:buNone/>
            </a:pPr>
            <a:r>
              <a:rPr lang="ja-JP" altLang="en-US" dirty="0" smtClean="0">
                <a:latin typeface="Arial" charset="0"/>
                <a:ea typeface="Osaka" charset="0"/>
                <a:cs typeface="Osaka" charset="0"/>
              </a:rPr>
              <a:t>“</a:t>
            </a:r>
            <a:r>
              <a:rPr lang="en-US" altLang="ja-JP" dirty="0">
                <a:latin typeface="Arial" charset="0"/>
                <a:ea typeface="Osaka" charset="0"/>
                <a:cs typeface="Osaka" charset="0"/>
              </a:rPr>
              <a:t>What strategies will help make this language accessible?</a:t>
            </a:r>
            <a:r>
              <a:rPr lang="ja-JP" altLang="en-US" dirty="0">
                <a:latin typeface="Arial" charset="0"/>
                <a:ea typeface="Osaka" charset="0"/>
                <a:cs typeface="Osaka" charset="0"/>
              </a:rPr>
              <a:t>”</a:t>
            </a:r>
            <a:endParaRPr lang="en-US" dirty="0">
              <a:latin typeface="Arial" charset="0"/>
              <a:ea typeface="Osaka" charset="0"/>
              <a:cs typeface="Osaka" charset="0"/>
            </a:endParaRPr>
          </a:p>
        </p:txBody>
      </p:sp>
      <p:sp>
        <p:nvSpPr>
          <p:cNvPr id="13316" name="Text Box 4"/>
          <p:cNvSpPr txBox="1">
            <a:spLocks noChangeArrowheads="1"/>
          </p:cNvSpPr>
          <p:nvPr/>
        </p:nvSpPr>
        <p:spPr bwMode="auto">
          <a:xfrm rot="915956">
            <a:off x="1371600" y="3429000"/>
            <a:ext cx="10652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r>
              <a:rPr lang="en-US" sz="2400">
                <a:solidFill>
                  <a:schemeClr val="hlink"/>
                </a:solidFill>
                <a:ea typeface="ＭＳ Ｐゴシック" charset="0"/>
                <a:cs typeface="ＭＳ Ｐゴシック" charset="0"/>
              </a:rPr>
              <a:t>novice</a:t>
            </a:r>
            <a:endParaRPr lang="en-US" sz="2400">
              <a:ea typeface="ＭＳ Ｐゴシック" charset="0"/>
              <a:cs typeface="ＭＳ Ｐゴシック" charset="0"/>
            </a:endParaRPr>
          </a:p>
        </p:txBody>
      </p:sp>
      <p:sp>
        <p:nvSpPr>
          <p:cNvPr id="13317" name="Text Box 5"/>
          <p:cNvSpPr txBox="1">
            <a:spLocks noChangeArrowheads="1"/>
          </p:cNvSpPr>
          <p:nvPr/>
        </p:nvSpPr>
        <p:spPr bwMode="auto">
          <a:xfrm rot="-573635">
            <a:off x="4876800" y="3276600"/>
            <a:ext cx="25050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r>
              <a:rPr lang="en-US" sz="2400">
                <a:solidFill>
                  <a:schemeClr val="accent2"/>
                </a:solidFill>
                <a:ea typeface="ＭＳ Ｐゴシック" charset="0"/>
                <a:cs typeface="ＭＳ Ｐゴシック" charset="0"/>
              </a:rPr>
              <a:t>some</a:t>
            </a:r>
            <a:r>
              <a:rPr lang="en-US" sz="2400">
                <a:ea typeface="ＭＳ Ｐゴシック" charset="0"/>
                <a:cs typeface="ＭＳ Ｐゴシック" charset="0"/>
              </a:rPr>
              <a:t> </a:t>
            </a:r>
            <a:r>
              <a:rPr lang="en-US" sz="2400">
                <a:solidFill>
                  <a:schemeClr val="accent2"/>
                </a:solidFill>
                <a:ea typeface="ＭＳ Ｐゴシック" charset="0"/>
                <a:cs typeface="ＭＳ Ｐゴシック" charset="0"/>
              </a:rPr>
              <a:t>experience</a:t>
            </a:r>
            <a:endParaRPr lang="en-US" sz="2400">
              <a:ea typeface="ＭＳ Ｐゴシック" charset="0"/>
              <a:cs typeface="ＭＳ Ｐゴシック" charset="0"/>
            </a:endParaRPr>
          </a:p>
        </p:txBody>
      </p:sp>
      <p:sp>
        <p:nvSpPr>
          <p:cNvPr id="13318" name="Text Box 6"/>
          <p:cNvSpPr txBox="1">
            <a:spLocks noChangeArrowheads="1"/>
          </p:cNvSpPr>
          <p:nvPr/>
        </p:nvSpPr>
        <p:spPr bwMode="auto">
          <a:xfrm rot="316389">
            <a:off x="609600" y="5791200"/>
            <a:ext cx="2844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r>
              <a:rPr lang="en-US" sz="2400">
                <a:solidFill>
                  <a:srgbClr val="991420"/>
                </a:solidFill>
                <a:ea typeface="ＭＳ Ｐゴシック" charset="0"/>
                <a:cs typeface="ＭＳ Ｐゴシック" charset="0"/>
              </a:rPr>
              <a:t>advance</a:t>
            </a:r>
            <a:r>
              <a:rPr lang="en-US" sz="2400">
                <a:ea typeface="ＭＳ Ｐゴシック" charset="0"/>
                <a:cs typeface="ＭＳ Ｐゴシック" charset="0"/>
              </a:rPr>
              <a:t> </a:t>
            </a:r>
            <a:r>
              <a:rPr lang="en-US" sz="2400">
                <a:solidFill>
                  <a:srgbClr val="991420"/>
                </a:solidFill>
                <a:ea typeface="ＭＳ Ｐゴシック" charset="0"/>
                <a:cs typeface="ＭＳ Ｐゴシック" charset="0"/>
              </a:rPr>
              <a:t>organizers</a:t>
            </a:r>
            <a:endParaRPr lang="en-US" sz="2400">
              <a:ea typeface="ＭＳ Ｐゴシック" charset="0"/>
              <a:cs typeface="ＭＳ Ｐゴシック" charset="0"/>
            </a:endParaRPr>
          </a:p>
        </p:txBody>
      </p:sp>
      <p:sp>
        <p:nvSpPr>
          <p:cNvPr id="13319" name="Text Box 7"/>
          <p:cNvSpPr txBox="1">
            <a:spLocks noChangeArrowheads="1"/>
          </p:cNvSpPr>
          <p:nvPr/>
        </p:nvSpPr>
        <p:spPr bwMode="auto">
          <a:xfrm>
            <a:off x="3962400" y="6172200"/>
            <a:ext cx="2336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r>
              <a:rPr lang="en-US" sz="2400">
                <a:solidFill>
                  <a:srgbClr val="FF00FF"/>
                </a:solidFill>
                <a:ea typeface="ＭＳ Ｐゴシック" charset="0"/>
                <a:cs typeface="ＭＳ Ｐゴシック" charset="0"/>
              </a:rPr>
              <a:t>use of cognates</a:t>
            </a:r>
            <a:endParaRPr lang="en-US" sz="2400">
              <a:ea typeface="ＭＳ Ｐゴシック" charset="0"/>
              <a:cs typeface="ＭＳ Ｐゴシック" charset="0"/>
            </a:endParaRPr>
          </a:p>
        </p:txBody>
      </p:sp>
      <p:sp>
        <p:nvSpPr>
          <p:cNvPr id="13320" name="Text Box 8"/>
          <p:cNvSpPr txBox="1">
            <a:spLocks noChangeArrowheads="1"/>
          </p:cNvSpPr>
          <p:nvPr/>
        </p:nvSpPr>
        <p:spPr bwMode="auto">
          <a:xfrm rot="-378822">
            <a:off x="5715000" y="5486400"/>
            <a:ext cx="27765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r>
              <a:rPr lang="en-US" sz="2400">
                <a:solidFill>
                  <a:srgbClr val="FF8000"/>
                </a:solidFill>
                <a:ea typeface="ＭＳ Ｐゴシック" charset="0"/>
                <a:cs typeface="ＭＳ Ｐゴシック" charset="0"/>
              </a:rPr>
              <a:t>cooperative groups</a:t>
            </a:r>
          </a:p>
        </p:txBody>
      </p:sp>
      <p:sp>
        <p:nvSpPr>
          <p:cNvPr id="13321" name="Rectangle 9"/>
          <p:cNvSpPr>
            <a:spLocks noChangeArrowheads="1"/>
          </p:cNvSpPr>
          <p:nvPr/>
        </p:nvSpPr>
        <p:spPr bwMode="auto">
          <a:xfrm>
            <a:off x="6781800" y="6270625"/>
            <a:ext cx="182245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1600" i="1">
                <a:ea typeface="Osaka" charset="0"/>
                <a:cs typeface="Osaka" charset="0"/>
              </a:rPr>
              <a:t>SC SIOP Reunion</a:t>
            </a:r>
            <a:endParaRPr lang="en-US" sz="1800" i="1">
              <a:ea typeface="Osaka" charset="0"/>
              <a:cs typeface="Osaka" charset="0"/>
            </a:endParaRPr>
          </a:p>
        </p:txBody>
      </p:sp>
    </p:spTree>
    <p:extLst>
      <p:ext uri="{BB962C8B-B14F-4D97-AF65-F5344CB8AC3E}">
        <p14:creationId xmlns:p14="http://schemas.microsoft.com/office/powerpoint/2010/main" val="4046663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1026"/>
          <p:cNvSpPr>
            <a:spLocks noGrp="1" noChangeArrowheads="1"/>
          </p:cNvSpPr>
          <p:nvPr>
            <p:ph type="title"/>
          </p:nvPr>
        </p:nvSpPr>
        <p:spPr>
          <a:xfrm flipV="1">
            <a:off x="685800" y="914400"/>
            <a:ext cx="7772400" cy="76200"/>
          </a:xfrm>
        </p:spPr>
        <p:txBody>
          <a:bodyPr>
            <a:normAutofit fontScale="90000"/>
          </a:bodyPr>
          <a:lstStyle/>
          <a:p>
            <a:pPr algn="l" eaLnBrk="1" hangingPunct="1"/>
            <a:endParaRPr lang="en-US" sz="3200">
              <a:latin typeface="Arial" charset="0"/>
              <a:ea typeface="Osaka" charset="0"/>
              <a:cs typeface="Osaka" charset="0"/>
            </a:endParaRPr>
          </a:p>
        </p:txBody>
      </p:sp>
      <p:sp>
        <p:nvSpPr>
          <p:cNvPr id="123907" name="Rectangle 1027"/>
          <p:cNvSpPr>
            <a:spLocks noGrp="1" noChangeArrowheads="1"/>
          </p:cNvSpPr>
          <p:nvPr>
            <p:ph type="body" idx="1"/>
          </p:nvPr>
        </p:nvSpPr>
        <p:spPr>
          <a:xfrm>
            <a:off x="685800" y="2286000"/>
            <a:ext cx="7772400" cy="4114800"/>
          </a:xfrm>
        </p:spPr>
        <p:txBody>
          <a:bodyPr/>
          <a:lstStyle/>
          <a:p>
            <a:pPr eaLnBrk="1" hangingPunct="1">
              <a:buFontTx/>
              <a:buNone/>
            </a:pPr>
            <a:endParaRPr lang="en-US" sz="4000">
              <a:latin typeface="Arial" charset="0"/>
              <a:ea typeface="Osaka" charset="0"/>
              <a:cs typeface="Osaka" charset="0"/>
            </a:endParaRPr>
          </a:p>
        </p:txBody>
      </p:sp>
      <p:pic>
        <p:nvPicPr>
          <p:cNvPr id="123908" name="Picture 1028"/>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733800" y="4572000"/>
            <a:ext cx="1600200"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sp>
        <p:nvSpPr>
          <p:cNvPr id="14341" name="WordArt 1030"/>
          <p:cNvSpPr>
            <a:spLocks noChangeArrowheads="1" noChangeShapeType="1" noTextEdit="1"/>
          </p:cNvSpPr>
          <p:nvPr/>
        </p:nvSpPr>
        <p:spPr bwMode="auto">
          <a:xfrm>
            <a:off x="1295400" y="1676400"/>
            <a:ext cx="6248400" cy="2714625"/>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0099"/>
                  </a:solidFill>
                  <a:round/>
                  <a:headEnd/>
                  <a:tailEnd/>
                </a:ln>
                <a:solidFill>
                  <a:srgbClr val="33CCFF"/>
                </a:solidFill>
                <a:effectLst>
                  <a:outerShdw blurRad="63500" dist="125724" dir="18900000" algn="ctr" rotWithShape="0">
                    <a:srgbClr val="000099">
                      <a:alpha val="74998"/>
                    </a:srgbClr>
                  </a:outerShdw>
                </a:effectLst>
                <a:latin typeface="Impact"/>
                <a:ea typeface="Impact"/>
                <a:cs typeface="Impact"/>
              </a:rPr>
              <a:t>What is the first thing</a:t>
            </a:r>
          </a:p>
          <a:p>
            <a:pPr algn="ctr"/>
            <a:r>
              <a:rPr lang="en-US" sz="3600" kern="10" spc="-360">
                <a:ln w="12700">
                  <a:solidFill>
                    <a:srgbClr val="000099"/>
                  </a:solidFill>
                  <a:round/>
                  <a:headEnd/>
                  <a:tailEnd/>
                </a:ln>
                <a:solidFill>
                  <a:srgbClr val="33CCFF"/>
                </a:solidFill>
                <a:effectLst>
                  <a:outerShdw blurRad="63500" dist="125724" dir="18900000" algn="ctr" rotWithShape="0">
                    <a:srgbClr val="000099">
                      <a:alpha val="74998"/>
                    </a:srgbClr>
                  </a:outerShdw>
                </a:effectLst>
                <a:latin typeface="Impact"/>
                <a:ea typeface="Impact"/>
                <a:cs typeface="Impact"/>
              </a:rPr>
              <a:t>you need to know about your</a:t>
            </a:r>
          </a:p>
          <a:p>
            <a:pPr algn="ctr"/>
            <a:r>
              <a:rPr lang="en-US" sz="3600" kern="10" spc="-360">
                <a:ln w="12700">
                  <a:solidFill>
                    <a:srgbClr val="000099"/>
                  </a:solidFill>
                  <a:round/>
                  <a:headEnd/>
                  <a:tailEnd/>
                </a:ln>
                <a:solidFill>
                  <a:srgbClr val="33CCFF"/>
                </a:solidFill>
                <a:effectLst>
                  <a:outerShdw blurRad="63500" dist="125724" dir="18900000" algn="ctr" rotWithShape="0">
                    <a:srgbClr val="000099">
                      <a:alpha val="74998"/>
                    </a:srgbClr>
                  </a:outerShdw>
                </a:effectLst>
                <a:latin typeface="Impact"/>
                <a:ea typeface="Impact"/>
                <a:cs typeface="Impact"/>
              </a:rPr>
              <a:t>English language learners?</a:t>
            </a:r>
          </a:p>
        </p:txBody>
      </p:sp>
    </p:spTree>
    <p:extLst>
      <p:ext uri="{BB962C8B-B14F-4D97-AF65-F5344CB8AC3E}">
        <p14:creationId xmlns:p14="http://schemas.microsoft.com/office/powerpoint/2010/main" val="17765248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fontScale="90000"/>
          </a:bodyPr>
          <a:lstStyle/>
          <a:p>
            <a:pPr eaLnBrk="1" hangingPunct="1">
              <a:defRPr/>
            </a:pPr>
            <a:r>
              <a:rPr lang="en-US" smtClean="0"/>
              <a:t>The Stages of Second Language Acquisition</a:t>
            </a:r>
          </a:p>
        </p:txBody>
      </p:sp>
      <p:sp>
        <p:nvSpPr>
          <p:cNvPr id="117763" name="Rectangle 3"/>
          <p:cNvSpPr>
            <a:spLocks noGrp="1" noChangeArrowheads="1"/>
          </p:cNvSpPr>
          <p:nvPr>
            <p:ph type="body" idx="1"/>
          </p:nvPr>
        </p:nvSpPr>
        <p:spPr/>
        <p:txBody>
          <a:bodyPr/>
          <a:lstStyle/>
          <a:p>
            <a:pPr eaLnBrk="1" hangingPunct="1">
              <a:lnSpc>
                <a:spcPct val="90000"/>
              </a:lnSpc>
              <a:buFontTx/>
              <a:buNone/>
            </a:pPr>
            <a:r>
              <a:rPr lang="en-US" sz="1400" b="1" i="1">
                <a:latin typeface="Arial" charset="0"/>
                <a:ea typeface="Osaka" charset="0"/>
                <a:cs typeface="Osaka" charset="0"/>
              </a:rPr>
              <a:t>	 </a:t>
            </a:r>
            <a:r>
              <a:rPr lang="ja-JP" altLang="en-US" sz="1800">
                <a:latin typeface="Arial" charset="0"/>
                <a:ea typeface="Osaka" charset="0"/>
                <a:cs typeface="Osaka" charset="0"/>
              </a:rPr>
              <a:t>“</a:t>
            </a:r>
            <a:r>
              <a:rPr lang="en-US" altLang="ja-JP" sz="1800">
                <a:latin typeface="Arial" charset="0"/>
                <a:ea typeface="Osaka" charset="0"/>
                <a:cs typeface="Osaka" charset="0"/>
              </a:rPr>
              <a:t>One of the most important things you should know about each  of your English language learners (ELLs) is which stage of acquisition they are in.</a:t>
            </a:r>
            <a:r>
              <a:rPr lang="ja-JP" altLang="en-US" sz="1800">
                <a:latin typeface="Arial" charset="0"/>
                <a:ea typeface="Osaka" charset="0"/>
                <a:cs typeface="Osaka" charset="0"/>
              </a:rPr>
              <a:t>”</a:t>
            </a:r>
            <a:r>
              <a:rPr lang="en-US" altLang="ja-JP" sz="1800">
                <a:latin typeface="Arial" charset="0"/>
                <a:ea typeface="Osaka" charset="0"/>
                <a:cs typeface="Osaka" charset="0"/>
              </a:rPr>
              <a:t> </a:t>
            </a:r>
            <a:r>
              <a:rPr lang="en-US" altLang="ja-JP" sz="1400" i="1">
                <a:latin typeface="Arial" charset="0"/>
                <a:ea typeface="Osaka" charset="0"/>
                <a:cs typeface="Osaka" charset="0"/>
              </a:rPr>
              <a:t>Classroom Instruction that Works with English Language Learners</a:t>
            </a:r>
          </a:p>
          <a:p>
            <a:pPr eaLnBrk="1" hangingPunct="1">
              <a:lnSpc>
                <a:spcPct val="90000"/>
              </a:lnSpc>
            </a:pPr>
            <a:endParaRPr lang="en-US" sz="1400">
              <a:latin typeface="Arial" charset="0"/>
              <a:ea typeface="Osaka" charset="0"/>
              <a:cs typeface="Osaka" charset="0"/>
            </a:endParaRPr>
          </a:p>
          <a:p>
            <a:pPr eaLnBrk="1" hangingPunct="1">
              <a:lnSpc>
                <a:spcPct val="90000"/>
              </a:lnSpc>
            </a:pPr>
            <a:r>
              <a:rPr lang="en-US" sz="2000" b="1" i="1">
                <a:solidFill>
                  <a:schemeClr val="hlink"/>
                </a:solidFill>
                <a:latin typeface="Arial" charset="0"/>
                <a:ea typeface="Osaka" charset="0"/>
                <a:cs typeface="Osaka" charset="0"/>
              </a:rPr>
              <a:t>Preproduction</a:t>
            </a:r>
            <a:r>
              <a:rPr lang="en-US" sz="2000">
                <a:latin typeface="Arial" charset="0"/>
                <a:ea typeface="Osaka" charset="0"/>
                <a:cs typeface="Osaka" charset="0"/>
              </a:rPr>
              <a:t> Students at this stage are not ready to produce much language, so they primarily communicate with gestures and actions. They are absorbing new language and developing receptive vocabulary. (0-6 months)</a:t>
            </a:r>
          </a:p>
          <a:p>
            <a:pPr eaLnBrk="1" hangingPunct="1">
              <a:lnSpc>
                <a:spcPct val="90000"/>
              </a:lnSpc>
            </a:pPr>
            <a:endParaRPr lang="en-US" sz="1700">
              <a:latin typeface="Arial" charset="0"/>
              <a:ea typeface="Osaka" charset="0"/>
              <a:cs typeface="Osaka" charset="0"/>
            </a:endParaRPr>
          </a:p>
          <a:p>
            <a:pPr eaLnBrk="1" hangingPunct="1">
              <a:lnSpc>
                <a:spcPct val="90000"/>
              </a:lnSpc>
            </a:pPr>
            <a:endParaRPr lang="en-US" sz="1700" b="1" i="1">
              <a:solidFill>
                <a:schemeClr val="hlink"/>
              </a:solidFill>
              <a:latin typeface="Arial" charset="0"/>
              <a:ea typeface="Osaka" charset="0"/>
              <a:cs typeface="Osaka" charset="0"/>
            </a:endParaRPr>
          </a:p>
          <a:p>
            <a:pPr eaLnBrk="1" hangingPunct="1">
              <a:lnSpc>
                <a:spcPct val="90000"/>
              </a:lnSpc>
            </a:pPr>
            <a:r>
              <a:rPr lang="en-US" sz="2000" b="1" i="1">
                <a:solidFill>
                  <a:schemeClr val="hlink"/>
                </a:solidFill>
                <a:latin typeface="Arial" charset="0"/>
                <a:ea typeface="Osaka" charset="0"/>
                <a:cs typeface="Osaka" charset="0"/>
              </a:rPr>
              <a:t>Early Production</a:t>
            </a:r>
            <a:r>
              <a:rPr lang="en-US" sz="2000">
                <a:latin typeface="Arial" charset="0"/>
                <a:ea typeface="Osaka" charset="0"/>
                <a:cs typeface="Osaka" charset="0"/>
              </a:rPr>
              <a:t> At this stage, students speak using one or two words or short phrases. Their receptive vocabulary is developing: they understand approximately 1,000 words. Students can answer </a:t>
            </a:r>
            <a:r>
              <a:rPr lang="ja-JP" altLang="en-US" sz="2000">
                <a:latin typeface="Arial" charset="0"/>
                <a:ea typeface="Osaka" charset="0"/>
                <a:cs typeface="Osaka" charset="0"/>
              </a:rPr>
              <a:t>“</a:t>
            </a:r>
            <a:r>
              <a:rPr lang="en-US" altLang="ja-JP" sz="2000">
                <a:latin typeface="Arial" charset="0"/>
                <a:ea typeface="Osaka" charset="0"/>
                <a:cs typeface="Osaka" charset="0"/>
              </a:rPr>
              <a:t>who, what, and where</a:t>
            </a:r>
            <a:r>
              <a:rPr lang="ja-JP" altLang="en-US" sz="2000">
                <a:latin typeface="Arial" charset="0"/>
                <a:ea typeface="Osaka" charset="0"/>
                <a:cs typeface="Osaka" charset="0"/>
              </a:rPr>
              <a:t>”</a:t>
            </a:r>
            <a:r>
              <a:rPr lang="en-US" altLang="ja-JP" sz="2000">
                <a:latin typeface="Arial" charset="0"/>
                <a:ea typeface="Osaka" charset="0"/>
                <a:cs typeface="Osaka" charset="0"/>
              </a:rPr>
              <a:t> questions with limited expression. (6 months-1 year)</a:t>
            </a:r>
            <a:endParaRPr lang="en-US" altLang="ja-JP" sz="2000">
              <a:latin typeface="Chalkboard" charset="0"/>
              <a:ea typeface="Osaka" charset="0"/>
              <a:cs typeface="Osaka" charset="0"/>
            </a:endParaRPr>
          </a:p>
          <a:p>
            <a:pPr eaLnBrk="1" hangingPunct="1">
              <a:lnSpc>
                <a:spcPct val="90000"/>
              </a:lnSpc>
              <a:buFontTx/>
              <a:buNone/>
            </a:pPr>
            <a:endParaRPr lang="en-US" sz="2000">
              <a:latin typeface="Arial" charset="0"/>
              <a:ea typeface="Osaka" charset="0"/>
              <a:cs typeface="Osaka" charset="0"/>
            </a:endParaRPr>
          </a:p>
        </p:txBody>
      </p:sp>
    </p:spTree>
    <p:extLst>
      <p:ext uri="{BB962C8B-B14F-4D97-AF65-F5344CB8AC3E}">
        <p14:creationId xmlns:p14="http://schemas.microsoft.com/office/powerpoint/2010/main" val="36882257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 calcmode="lin" valueType="num">
                                      <p:cBhvr additive="base">
                                        <p:cTn id="7" dur="500" fill="hold"/>
                                        <p:tgtEl>
                                          <p:spTgt spid="1177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776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7763">
                                            <p:txEl>
                                              <p:pRg st="2" end="2"/>
                                            </p:txEl>
                                          </p:spTgt>
                                        </p:tgtEl>
                                        <p:attrNameLst>
                                          <p:attrName>style.visibility</p:attrName>
                                        </p:attrNameLst>
                                      </p:cBhvr>
                                      <p:to>
                                        <p:strVal val="visible"/>
                                      </p:to>
                                    </p:set>
                                    <p:anim calcmode="lin" valueType="num">
                                      <p:cBhvr additive="base">
                                        <p:cTn id="13" dur="500" fill="hold"/>
                                        <p:tgtEl>
                                          <p:spTgt spid="1177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776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7763">
                                            <p:txEl>
                                              <p:pRg st="5" end="5"/>
                                            </p:txEl>
                                          </p:spTgt>
                                        </p:tgtEl>
                                        <p:attrNameLst>
                                          <p:attrName>style.visibility</p:attrName>
                                        </p:attrNameLst>
                                      </p:cBhvr>
                                      <p:to>
                                        <p:strVal val="visible"/>
                                      </p:to>
                                    </p:set>
                                    <p:anim calcmode="lin" valueType="num">
                                      <p:cBhvr additive="base">
                                        <p:cTn id="19" dur="500" fill="hold"/>
                                        <p:tgtEl>
                                          <p:spTgt spid="11776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776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685800" y="304800"/>
            <a:ext cx="7772400" cy="1143000"/>
          </a:xfrm>
        </p:spPr>
        <p:txBody>
          <a:bodyPr>
            <a:normAutofit fontScale="90000"/>
          </a:bodyPr>
          <a:lstStyle/>
          <a:p>
            <a:pPr eaLnBrk="1" hangingPunct="1">
              <a:defRPr/>
            </a:pPr>
            <a:r>
              <a:rPr lang="en-US" smtClean="0"/>
              <a:t>The Stages of Second Language Acquisition</a:t>
            </a:r>
          </a:p>
        </p:txBody>
      </p:sp>
      <p:sp>
        <p:nvSpPr>
          <p:cNvPr id="119811" name="Rectangle 3"/>
          <p:cNvSpPr>
            <a:spLocks noGrp="1" noChangeArrowheads="1"/>
          </p:cNvSpPr>
          <p:nvPr>
            <p:ph type="body" idx="1"/>
          </p:nvPr>
        </p:nvSpPr>
        <p:spPr>
          <a:xfrm>
            <a:off x="685800" y="1447800"/>
            <a:ext cx="7772400" cy="4114800"/>
          </a:xfrm>
        </p:spPr>
        <p:txBody>
          <a:bodyPr>
            <a:normAutofit fontScale="92500" lnSpcReduction="20000"/>
          </a:bodyPr>
          <a:lstStyle/>
          <a:p>
            <a:pPr eaLnBrk="1" hangingPunct="1">
              <a:lnSpc>
                <a:spcPct val="90000"/>
              </a:lnSpc>
              <a:buFontTx/>
              <a:buNone/>
            </a:pPr>
            <a:endParaRPr lang="en-US" sz="1200">
              <a:latin typeface="Arial" charset="0"/>
              <a:ea typeface="Osaka" charset="0"/>
              <a:cs typeface="Osaka" charset="0"/>
            </a:endParaRPr>
          </a:p>
          <a:p>
            <a:pPr eaLnBrk="1" hangingPunct="1">
              <a:lnSpc>
                <a:spcPct val="90000"/>
              </a:lnSpc>
            </a:pPr>
            <a:r>
              <a:rPr lang="en-US" sz="2000" b="1" i="1">
                <a:solidFill>
                  <a:schemeClr val="hlink"/>
                </a:solidFill>
                <a:latin typeface="Arial" charset="0"/>
                <a:ea typeface="Osaka" charset="0"/>
                <a:cs typeface="Osaka" charset="0"/>
              </a:rPr>
              <a:t>Speech Emergence</a:t>
            </a:r>
            <a:r>
              <a:rPr lang="en-US" sz="2000" b="1" i="1">
                <a:latin typeface="Arial" charset="0"/>
                <a:ea typeface="Osaka" charset="0"/>
                <a:cs typeface="Osaka" charset="0"/>
              </a:rPr>
              <a:t> </a:t>
            </a:r>
            <a:r>
              <a:rPr lang="en-US" sz="2000">
                <a:latin typeface="Arial" charset="0"/>
                <a:ea typeface="Osaka" charset="0"/>
                <a:cs typeface="Osaka" charset="0"/>
              </a:rPr>
              <a:t>Students speak in longer phrases and complete sentences. However, they may experience frustration at not being able to express completely what they know. Although the number of errors they make increases, the quantity of speech they produce also increases and they can communicate ideas. (1-3 years)</a:t>
            </a:r>
          </a:p>
          <a:p>
            <a:pPr eaLnBrk="1" hangingPunct="1">
              <a:lnSpc>
                <a:spcPct val="90000"/>
              </a:lnSpc>
              <a:buFontTx/>
              <a:buNone/>
            </a:pPr>
            <a:endParaRPr lang="en-US" sz="2000">
              <a:latin typeface="Arial" charset="0"/>
              <a:ea typeface="Osaka" charset="0"/>
              <a:cs typeface="Osaka" charset="0"/>
            </a:endParaRPr>
          </a:p>
          <a:p>
            <a:pPr eaLnBrk="1" hangingPunct="1">
              <a:lnSpc>
                <a:spcPct val="90000"/>
              </a:lnSpc>
            </a:pPr>
            <a:r>
              <a:rPr lang="en-US" sz="2000" b="1" i="1">
                <a:solidFill>
                  <a:schemeClr val="hlink"/>
                </a:solidFill>
                <a:latin typeface="Arial" charset="0"/>
                <a:ea typeface="Osaka" charset="0"/>
                <a:cs typeface="Osaka" charset="0"/>
              </a:rPr>
              <a:t>Intermediate</a:t>
            </a:r>
            <a:r>
              <a:rPr lang="en-US" sz="2000">
                <a:latin typeface="Arial" charset="0"/>
                <a:ea typeface="Osaka" charset="0"/>
                <a:cs typeface="Osaka" charset="0"/>
              </a:rPr>
              <a:t> Students may appear to be fluent; they engage in conversations and produce connected narrative. Errors are usually of style or usage. Lessons continue to expand receptive vocabulary, and activities develop higher levels of language use in content areas. Students at this level are better able to communicate effectively. (3-5 years)</a:t>
            </a:r>
          </a:p>
          <a:p>
            <a:pPr eaLnBrk="1" hangingPunct="1">
              <a:lnSpc>
                <a:spcPct val="90000"/>
              </a:lnSpc>
              <a:buFontTx/>
              <a:buNone/>
            </a:pPr>
            <a:endParaRPr lang="en-US" sz="2000">
              <a:latin typeface="Arial" charset="0"/>
              <a:ea typeface="Osaka" charset="0"/>
              <a:cs typeface="Osaka" charset="0"/>
            </a:endParaRPr>
          </a:p>
          <a:p>
            <a:pPr eaLnBrk="1" hangingPunct="1">
              <a:lnSpc>
                <a:spcPct val="90000"/>
              </a:lnSpc>
            </a:pPr>
            <a:r>
              <a:rPr lang="en-US" sz="2000" b="1" i="1">
                <a:solidFill>
                  <a:schemeClr val="hlink"/>
                </a:solidFill>
                <a:latin typeface="Arial" charset="0"/>
                <a:ea typeface="Osaka" charset="0"/>
                <a:cs typeface="Osaka" charset="0"/>
              </a:rPr>
              <a:t>Advanced</a:t>
            </a:r>
            <a:r>
              <a:rPr lang="en-US" sz="2000">
                <a:latin typeface="Arial" charset="0"/>
                <a:ea typeface="Osaka" charset="0"/>
                <a:cs typeface="Osaka" charset="0"/>
              </a:rPr>
              <a:t> Students orally communicate very effectively in social and academic settings, but many struggle with reading and writing. (5-7 years)</a:t>
            </a:r>
            <a:endParaRPr lang="en-US" sz="2000" b="1" i="1">
              <a:latin typeface="Arial" charset="0"/>
              <a:ea typeface="Osaka" charset="0"/>
              <a:cs typeface="Osaka" charset="0"/>
            </a:endParaRPr>
          </a:p>
          <a:p>
            <a:pPr eaLnBrk="1" hangingPunct="1">
              <a:lnSpc>
                <a:spcPct val="90000"/>
              </a:lnSpc>
              <a:buFontTx/>
              <a:buNone/>
            </a:pPr>
            <a:endParaRPr lang="en-US" sz="2000">
              <a:latin typeface="Arial" charset="0"/>
              <a:ea typeface="Osaka" charset="0"/>
              <a:cs typeface="Osaka" charset="0"/>
            </a:endParaRPr>
          </a:p>
          <a:p>
            <a:pPr eaLnBrk="1" hangingPunct="1">
              <a:lnSpc>
                <a:spcPct val="90000"/>
              </a:lnSpc>
              <a:buFontTx/>
              <a:buNone/>
            </a:pPr>
            <a:endParaRPr lang="en-US" sz="2100">
              <a:latin typeface="Arial" charset="0"/>
              <a:ea typeface="Osaka" charset="0"/>
              <a:cs typeface="Osaka" charset="0"/>
            </a:endParaRPr>
          </a:p>
        </p:txBody>
      </p:sp>
    </p:spTree>
    <p:extLst>
      <p:ext uri="{BB962C8B-B14F-4D97-AF65-F5344CB8AC3E}">
        <p14:creationId xmlns:p14="http://schemas.microsoft.com/office/powerpoint/2010/main" val="3423522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1">
                                            <p:txEl>
                                              <p:pRg st="1" end="1"/>
                                            </p:txEl>
                                          </p:spTgt>
                                        </p:tgtEl>
                                        <p:attrNameLst>
                                          <p:attrName>style.visibility</p:attrName>
                                        </p:attrNameLst>
                                      </p:cBhvr>
                                      <p:to>
                                        <p:strVal val="visible"/>
                                      </p:to>
                                    </p:set>
                                    <p:anim calcmode="lin" valueType="num">
                                      <p:cBhvr additive="base">
                                        <p:cTn id="7" dur="500" fill="hold"/>
                                        <p:tgtEl>
                                          <p:spTgt spid="11981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981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9811">
                                            <p:txEl>
                                              <p:pRg st="3" end="3"/>
                                            </p:txEl>
                                          </p:spTgt>
                                        </p:tgtEl>
                                        <p:attrNameLst>
                                          <p:attrName>style.visibility</p:attrName>
                                        </p:attrNameLst>
                                      </p:cBhvr>
                                      <p:to>
                                        <p:strVal val="visible"/>
                                      </p:to>
                                    </p:set>
                                    <p:anim calcmode="lin" valueType="num">
                                      <p:cBhvr additive="base">
                                        <p:cTn id="13" dur="500" fill="hold"/>
                                        <p:tgtEl>
                                          <p:spTgt spid="11981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981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9811">
                                            <p:txEl>
                                              <p:pRg st="5" end="5"/>
                                            </p:txEl>
                                          </p:spTgt>
                                        </p:tgtEl>
                                        <p:attrNameLst>
                                          <p:attrName>style.visibility</p:attrName>
                                        </p:attrNameLst>
                                      </p:cBhvr>
                                      <p:to>
                                        <p:strVal val="visible"/>
                                      </p:to>
                                    </p:set>
                                    <p:anim calcmode="lin" valueType="num">
                                      <p:cBhvr additive="base">
                                        <p:cTn id="19" dur="500" fill="hold"/>
                                        <p:tgtEl>
                                          <p:spTgt spid="119811">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981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533400"/>
            <a:ext cx="7772400" cy="1143000"/>
          </a:xfrm>
        </p:spPr>
        <p:txBody>
          <a:bodyPr>
            <a:normAutofit fontScale="90000"/>
          </a:bodyPr>
          <a:lstStyle/>
          <a:p>
            <a:pPr eaLnBrk="1" hangingPunct="1"/>
            <a:r>
              <a:rPr lang="en-US" sz="4000">
                <a:latin typeface="Arial" charset="0"/>
                <a:ea typeface="Osaka" charset="0"/>
                <a:cs typeface="Osaka" charset="0"/>
              </a:rPr>
              <a:t>Second Language Acquisition Match-Up</a:t>
            </a:r>
            <a:endParaRPr lang="en-US">
              <a:latin typeface="Arial" charset="0"/>
              <a:ea typeface="Osaka" charset="0"/>
              <a:cs typeface="Osaka" charset="0"/>
            </a:endParaRPr>
          </a:p>
        </p:txBody>
      </p:sp>
      <p:sp>
        <p:nvSpPr>
          <p:cNvPr id="135171" name="Rectangle 3"/>
          <p:cNvSpPr>
            <a:spLocks noGrp="1" noChangeArrowheads="1"/>
          </p:cNvSpPr>
          <p:nvPr>
            <p:ph type="body" sz="half" idx="1"/>
          </p:nvPr>
        </p:nvSpPr>
        <p:spPr>
          <a:xfrm>
            <a:off x="838200" y="2209800"/>
            <a:ext cx="3810000" cy="4114800"/>
          </a:xfrm>
        </p:spPr>
        <p:txBody>
          <a:bodyPr/>
          <a:lstStyle/>
          <a:p>
            <a:pPr eaLnBrk="1" hangingPunct="1">
              <a:lnSpc>
                <a:spcPct val="90000"/>
              </a:lnSpc>
              <a:defRPr/>
            </a:pPr>
            <a:r>
              <a:rPr lang="en-US" dirty="0" smtClean="0"/>
              <a:t>Stage 1: Preproduction</a:t>
            </a:r>
          </a:p>
          <a:p>
            <a:pPr eaLnBrk="1" hangingPunct="1">
              <a:lnSpc>
                <a:spcPct val="90000"/>
              </a:lnSpc>
              <a:defRPr/>
            </a:pPr>
            <a:r>
              <a:rPr lang="en-US" dirty="0" smtClean="0"/>
              <a:t>Stage 2: Early Production</a:t>
            </a:r>
          </a:p>
          <a:p>
            <a:pPr eaLnBrk="1" hangingPunct="1">
              <a:lnSpc>
                <a:spcPct val="90000"/>
              </a:lnSpc>
              <a:defRPr/>
            </a:pPr>
            <a:r>
              <a:rPr lang="en-US" dirty="0" smtClean="0"/>
              <a:t>Stage 3: Speech Emergence</a:t>
            </a:r>
          </a:p>
          <a:p>
            <a:pPr eaLnBrk="1" hangingPunct="1">
              <a:lnSpc>
                <a:spcPct val="90000"/>
              </a:lnSpc>
              <a:defRPr/>
            </a:pPr>
            <a:r>
              <a:rPr lang="en-US" dirty="0" smtClean="0"/>
              <a:t>Stage 4: Intermediate Fluency</a:t>
            </a:r>
          </a:p>
        </p:txBody>
      </p:sp>
      <p:sp>
        <p:nvSpPr>
          <p:cNvPr id="135172" name="Rectangle 4"/>
          <p:cNvSpPr>
            <a:spLocks noGrp="1" noChangeArrowheads="1"/>
          </p:cNvSpPr>
          <p:nvPr>
            <p:ph type="body" sz="half" idx="2"/>
          </p:nvPr>
        </p:nvSpPr>
        <p:spPr>
          <a:xfrm>
            <a:off x="5029200" y="2209800"/>
            <a:ext cx="3810000" cy="4114800"/>
          </a:xfrm>
        </p:spPr>
        <p:txBody>
          <a:bodyPr/>
          <a:lstStyle/>
          <a:p>
            <a:pPr eaLnBrk="1" hangingPunct="1">
              <a:lnSpc>
                <a:spcPct val="90000"/>
              </a:lnSpc>
            </a:pPr>
            <a:r>
              <a:rPr lang="en-US" sz="2000">
                <a:latin typeface="Arial" charset="0"/>
                <a:ea typeface="Osaka" charset="0"/>
                <a:cs typeface="Osaka" charset="0"/>
              </a:rPr>
              <a:t>Can produce simple sentences; Makes grammar and pronunciation errors</a:t>
            </a:r>
          </a:p>
          <a:p>
            <a:pPr eaLnBrk="1" hangingPunct="1">
              <a:lnSpc>
                <a:spcPct val="90000"/>
              </a:lnSpc>
            </a:pPr>
            <a:r>
              <a:rPr lang="en-US" sz="2000">
                <a:latin typeface="Arial" charset="0"/>
                <a:ea typeface="Osaka" charset="0"/>
                <a:cs typeface="Osaka" charset="0"/>
              </a:rPr>
              <a:t>Nods </a:t>
            </a:r>
            <a:r>
              <a:rPr lang="ja-JP" altLang="en-US" sz="2000">
                <a:latin typeface="Arial" charset="0"/>
                <a:ea typeface="Osaka" charset="0"/>
                <a:cs typeface="Osaka" charset="0"/>
              </a:rPr>
              <a:t>“</a:t>
            </a:r>
            <a:r>
              <a:rPr lang="en-US" altLang="ja-JP" sz="2000">
                <a:latin typeface="Arial" charset="0"/>
                <a:ea typeface="Osaka" charset="0"/>
                <a:cs typeface="Osaka" charset="0"/>
              </a:rPr>
              <a:t>Yes</a:t>
            </a:r>
            <a:r>
              <a:rPr lang="ja-JP" altLang="en-US" sz="2000">
                <a:latin typeface="Arial" charset="0"/>
                <a:ea typeface="Osaka" charset="0"/>
                <a:cs typeface="Osaka" charset="0"/>
              </a:rPr>
              <a:t>”</a:t>
            </a:r>
            <a:r>
              <a:rPr lang="en-US" altLang="ja-JP" sz="2000">
                <a:latin typeface="Arial" charset="0"/>
                <a:ea typeface="Osaka" charset="0"/>
                <a:cs typeface="Osaka" charset="0"/>
              </a:rPr>
              <a:t> and </a:t>
            </a:r>
            <a:r>
              <a:rPr lang="ja-JP" altLang="en-US" sz="2000">
                <a:latin typeface="Arial" charset="0"/>
                <a:ea typeface="Osaka" charset="0"/>
                <a:cs typeface="Osaka" charset="0"/>
              </a:rPr>
              <a:t>“</a:t>
            </a:r>
            <a:r>
              <a:rPr lang="en-US" altLang="ja-JP" sz="2000">
                <a:latin typeface="Arial" charset="0"/>
                <a:ea typeface="Osaka" charset="0"/>
                <a:cs typeface="Osaka" charset="0"/>
              </a:rPr>
              <a:t>No</a:t>
            </a:r>
            <a:r>
              <a:rPr lang="ja-JP" altLang="en-US" sz="2000">
                <a:latin typeface="Arial" charset="0"/>
                <a:ea typeface="Osaka" charset="0"/>
                <a:cs typeface="Osaka" charset="0"/>
              </a:rPr>
              <a:t>”</a:t>
            </a:r>
            <a:r>
              <a:rPr lang="en-US" altLang="ja-JP" sz="2000">
                <a:latin typeface="Arial" charset="0"/>
                <a:ea typeface="Osaka" charset="0"/>
                <a:cs typeface="Osaka" charset="0"/>
              </a:rPr>
              <a:t>; Points and draws</a:t>
            </a:r>
          </a:p>
          <a:p>
            <a:pPr eaLnBrk="1" hangingPunct="1">
              <a:lnSpc>
                <a:spcPct val="90000"/>
              </a:lnSpc>
            </a:pPr>
            <a:r>
              <a:rPr lang="en-US" sz="2000">
                <a:latin typeface="Arial" charset="0"/>
                <a:ea typeface="Osaka" charset="0"/>
                <a:cs typeface="Osaka" charset="0"/>
              </a:rPr>
              <a:t>Has excellent comprehension; Makes few grammatical errors</a:t>
            </a:r>
          </a:p>
          <a:p>
            <a:pPr eaLnBrk="1" hangingPunct="1">
              <a:lnSpc>
                <a:spcPct val="90000"/>
              </a:lnSpc>
            </a:pPr>
            <a:r>
              <a:rPr lang="en-US" sz="2000">
                <a:latin typeface="Arial" charset="0"/>
                <a:ea typeface="Osaka" charset="0"/>
                <a:cs typeface="Osaka" charset="0"/>
              </a:rPr>
              <a:t>Produces one-or-two word responses; Participates using key words and familiar phrases</a:t>
            </a:r>
          </a:p>
        </p:txBody>
      </p:sp>
      <p:pic>
        <p:nvPicPr>
          <p:cNvPr id="135174" name="Picture 6"/>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077200" y="914400"/>
            <a:ext cx="863600"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sp>
        <p:nvSpPr>
          <p:cNvPr id="2" name="Right Arrow 1"/>
          <p:cNvSpPr>
            <a:spLocks noChangeArrowheads="1"/>
          </p:cNvSpPr>
          <p:nvPr/>
        </p:nvSpPr>
        <p:spPr bwMode="auto">
          <a:xfrm rot="1576713">
            <a:off x="3122613" y="2705100"/>
            <a:ext cx="1998662" cy="457200"/>
          </a:xfrm>
          <a:prstGeom prst="rightArrow">
            <a:avLst>
              <a:gd name="adj1" fmla="val 50000"/>
              <a:gd name="adj2" fmla="val 49989"/>
            </a:avLst>
          </a:prstGeom>
          <a:solidFill>
            <a:srgbClr val="FF00FF"/>
          </a:solidFill>
          <a:ln w="9525">
            <a:solidFill>
              <a:schemeClr val="tx1"/>
            </a:solidFill>
            <a:round/>
            <a:headEnd/>
            <a:tailEnd/>
          </a:ln>
        </p:spPr>
        <p:txBody>
          <a:bodyPr/>
          <a:lstStyle/>
          <a:p>
            <a:endParaRPr lang="en-US">
              <a:solidFill>
                <a:srgbClr val="000000"/>
              </a:solidFill>
            </a:endParaRPr>
          </a:p>
        </p:txBody>
      </p:sp>
      <p:sp>
        <p:nvSpPr>
          <p:cNvPr id="7" name="Right Arrow 6"/>
          <p:cNvSpPr>
            <a:spLocks noChangeArrowheads="1"/>
          </p:cNvSpPr>
          <p:nvPr/>
        </p:nvSpPr>
        <p:spPr bwMode="auto">
          <a:xfrm rot="2890300">
            <a:off x="3346450" y="3938588"/>
            <a:ext cx="1981200" cy="457200"/>
          </a:xfrm>
          <a:prstGeom prst="rightArrow">
            <a:avLst>
              <a:gd name="adj1" fmla="val 50000"/>
              <a:gd name="adj2" fmla="val 49994"/>
            </a:avLst>
          </a:prstGeom>
          <a:solidFill>
            <a:srgbClr val="FF00FF"/>
          </a:solidFill>
          <a:ln w="9525">
            <a:solidFill>
              <a:schemeClr val="tx1"/>
            </a:solidFill>
            <a:round/>
            <a:headEnd/>
            <a:tailEnd/>
          </a:ln>
        </p:spPr>
        <p:txBody>
          <a:bodyPr/>
          <a:lstStyle/>
          <a:p>
            <a:endParaRPr lang="en-US">
              <a:solidFill>
                <a:srgbClr val="000000"/>
              </a:solidFill>
            </a:endParaRPr>
          </a:p>
        </p:txBody>
      </p:sp>
      <p:sp>
        <p:nvSpPr>
          <p:cNvPr id="8" name="Right Arrow 7"/>
          <p:cNvSpPr>
            <a:spLocks noChangeArrowheads="1"/>
          </p:cNvSpPr>
          <p:nvPr/>
        </p:nvSpPr>
        <p:spPr bwMode="auto">
          <a:xfrm rot="-2376643">
            <a:off x="3500438" y="3246438"/>
            <a:ext cx="1981200" cy="457200"/>
          </a:xfrm>
          <a:prstGeom prst="rightArrow">
            <a:avLst>
              <a:gd name="adj1" fmla="val 50000"/>
              <a:gd name="adj2" fmla="val 49994"/>
            </a:avLst>
          </a:prstGeom>
          <a:solidFill>
            <a:srgbClr val="FF00FF"/>
          </a:solidFill>
          <a:ln w="9525">
            <a:solidFill>
              <a:schemeClr val="tx1"/>
            </a:solidFill>
            <a:round/>
            <a:headEnd/>
            <a:tailEnd/>
          </a:ln>
        </p:spPr>
        <p:txBody>
          <a:bodyPr/>
          <a:lstStyle/>
          <a:p>
            <a:endParaRPr lang="en-US">
              <a:solidFill>
                <a:srgbClr val="000000"/>
              </a:solidFill>
            </a:endParaRPr>
          </a:p>
        </p:txBody>
      </p:sp>
      <p:sp>
        <p:nvSpPr>
          <p:cNvPr id="9" name="Right Arrow 8"/>
          <p:cNvSpPr>
            <a:spLocks noChangeArrowheads="1"/>
          </p:cNvSpPr>
          <p:nvPr/>
        </p:nvSpPr>
        <p:spPr bwMode="auto">
          <a:xfrm rot="-2411650">
            <a:off x="3267075" y="4471988"/>
            <a:ext cx="1981200" cy="457200"/>
          </a:xfrm>
          <a:prstGeom prst="rightArrow">
            <a:avLst>
              <a:gd name="adj1" fmla="val 50000"/>
              <a:gd name="adj2" fmla="val 49994"/>
            </a:avLst>
          </a:prstGeom>
          <a:solidFill>
            <a:srgbClr val="FF00FF"/>
          </a:solidFill>
          <a:ln w="9525">
            <a:solidFill>
              <a:schemeClr val="tx1"/>
            </a:solidFill>
            <a:round/>
            <a:headEnd/>
            <a:tailEnd/>
          </a:ln>
        </p:spPr>
        <p:txBody>
          <a:bodyPr/>
          <a:lstStyle/>
          <a:p>
            <a:endParaRPr lang="en-US">
              <a:solidFill>
                <a:srgbClr val="000000"/>
              </a:solidFill>
            </a:endParaRPr>
          </a:p>
        </p:txBody>
      </p:sp>
    </p:spTree>
    <p:extLst>
      <p:ext uri="{BB962C8B-B14F-4D97-AF65-F5344CB8AC3E}">
        <p14:creationId xmlns:p14="http://schemas.microsoft.com/office/powerpoint/2010/main" val="21969966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xit" presetSubtype="10" fill="hold" grpId="1" nodeType="clickEffect">
                                  <p:stCondLst>
                                    <p:cond delay="0"/>
                                  </p:stCondLst>
                                  <p:childTnLst>
                                    <p:animEffect transition="out" filter="checkerboard(across)">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xit" presetSubtype="10" fill="hold" grpId="1" nodeType="clickEffect">
                                  <p:stCondLst>
                                    <p:cond delay="0"/>
                                  </p:stCondLst>
                                  <p:childTnLst>
                                    <p:animEffect transition="out" filter="checkerboard(across)">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checkerboard(across)">
                                      <p:cBhvr>
                                        <p:cTn id="37" dur="500"/>
                                        <p:tgtEl>
                                          <p:spTgt spid="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xit" presetSubtype="10" fill="hold" grpId="1" nodeType="clickEffect">
                                  <p:stCondLst>
                                    <p:cond delay="0"/>
                                  </p:stCondLst>
                                  <p:childTnLst>
                                    <p:animEffect transition="out" filter="checkerboard(across)">
                                      <p:cBhvr>
                                        <p:cTn id="41" dur="500"/>
                                        <p:tgtEl>
                                          <p:spTgt spid="9"/>
                                        </p:tgtEl>
                                      </p:cBhvr>
                                    </p:animEffect>
                                    <p:set>
                                      <p:cBhvr>
                                        <p:cTn id="4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7" grpId="0" animBg="1"/>
      <p:bldP spid="7" grpId="1" animBg="1"/>
      <p:bldP spid="8" grpId="0" animBg="1"/>
      <p:bldP spid="8" grpId="1" animBg="1"/>
      <p:bldP spid="9" grpId="0" animBg="1"/>
      <p:bldP spid="9"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762000" y="381000"/>
            <a:ext cx="7772400" cy="1143000"/>
          </a:xfrm>
        </p:spPr>
        <p:txBody>
          <a:bodyPr/>
          <a:lstStyle/>
          <a:p>
            <a:pPr eaLnBrk="1" hangingPunct="1"/>
            <a:r>
              <a:rPr lang="en-US" sz="3200" b="1">
                <a:latin typeface="Chalkboard" charset="0"/>
                <a:ea typeface="Osaka" charset="0"/>
                <a:cs typeface="Osaka" charset="0"/>
              </a:rPr>
              <a:t>Social Versus Academic Language</a:t>
            </a:r>
            <a:br>
              <a:rPr lang="en-US" sz="3200" b="1">
                <a:latin typeface="Chalkboard" charset="0"/>
                <a:ea typeface="Osaka" charset="0"/>
                <a:cs typeface="Osaka" charset="0"/>
              </a:rPr>
            </a:br>
            <a:r>
              <a:rPr lang="en-US" sz="3200" b="1">
                <a:latin typeface="Chalkboard" charset="0"/>
                <a:ea typeface="Osaka" charset="0"/>
                <a:cs typeface="Osaka" charset="0"/>
              </a:rPr>
              <a:t>(BICS &amp; CALP)</a:t>
            </a:r>
            <a:endParaRPr lang="en-US" sz="3200">
              <a:latin typeface="Chalkboard" charset="0"/>
              <a:ea typeface="Osaka" charset="0"/>
              <a:cs typeface="Osaka" charset="0"/>
            </a:endParaRPr>
          </a:p>
        </p:txBody>
      </p:sp>
      <p:sp>
        <p:nvSpPr>
          <p:cNvPr id="121859" name="Rectangle 3"/>
          <p:cNvSpPr>
            <a:spLocks noGrp="1" noChangeArrowheads="1"/>
          </p:cNvSpPr>
          <p:nvPr>
            <p:ph type="body" idx="1"/>
          </p:nvPr>
        </p:nvSpPr>
        <p:spPr>
          <a:xfrm>
            <a:off x="457200" y="1447800"/>
            <a:ext cx="2819400" cy="76200"/>
          </a:xfrm>
        </p:spPr>
        <p:txBody>
          <a:bodyPr>
            <a:normAutofit fontScale="25000" lnSpcReduction="20000"/>
          </a:bodyPr>
          <a:lstStyle/>
          <a:p>
            <a:pPr eaLnBrk="1" hangingPunct="1">
              <a:lnSpc>
                <a:spcPct val="90000"/>
              </a:lnSpc>
              <a:buFontTx/>
              <a:buNone/>
            </a:pPr>
            <a:endParaRPr lang="en-US" sz="1700">
              <a:latin typeface="Arial" charset="0"/>
              <a:ea typeface="Osaka" charset="0"/>
              <a:cs typeface="Osaka" charset="0"/>
            </a:endParaRPr>
          </a:p>
        </p:txBody>
      </p:sp>
      <p:graphicFrame>
        <p:nvGraphicFramePr>
          <p:cNvPr id="121879" name="Group 23"/>
          <p:cNvGraphicFramePr>
            <a:graphicFrameLocks noGrp="1"/>
          </p:cNvGraphicFramePr>
          <p:nvPr/>
        </p:nvGraphicFramePr>
        <p:xfrm>
          <a:off x="1524000" y="1600200"/>
          <a:ext cx="6705600" cy="5105401"/>
        </p:xfrm>
        <a:graphic>
          <a:graphicData uri="http://schemas.openxmlformats.org/drawingml/2006/table">
            <a:tbl>
              <a:tblPr/>
              <a:tblGrid>
                <a:gridCol w="3100388"/>
                <a:gridCol w="3605212"/>
              </a:tblGrid>
              <a:tr h="1042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halkboard" charset="0"/>
                          <a:ea typeface="Osaka" charset="0"/>
                          <a:cs typeface="Osaka" charset="0"/>
                        </a:rPr>
                        <a:t>Social Language</a:t>
                      </a:r>
                      <a:endParaRPr kumimoji="0" lang="en-US" sz="1800" b="0" i="0" u="none" strike="noStrike" cap="none" normalizeH="0" baseline="0">
                        <a:ln>
                          <a:noFill/>
                        </a:ln>
                        <a:solidFill>
                          <a:schemeClr val="tx1"/>
                        </a:solidFill>
                        <a:effectLst/>
                        <a:latin typeface="Chalkboard" charset="0"/>
                        <a:ea typeface="Osaka" charset="0"/>
                        <a:cs typeface="Osak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halkboard" charset="0"/>
                          <a:ea typeface="Osaka" charset="0"/>
                          <a:cs typeface="Osaka" charset="0"/>
                        </a:rPr>
                        <a:t>Academic Language</a:t>
                      </a:r>
                      <a:endParaRPr kumimoji="0" lang="en-US" sz="1800" b="0" i="0" u="none" strike="noStrike" cap="none" normalizeH="0" baseline="0">
                        <a:ln>
                          <a:noFill/>
                        </a:ln>
                        <a:solidFill>
                          <a:schemeClr val="tx1"/>
                        </a:solidFill>
                        <a:effectLst/>
                        <a:latin typeface="Arial" charset="0"/>
                        <a:ea typeface="Osaka" charset="0"/>
                        <a:cs typeface="Osak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2413">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a:ln>
                            <a:noFill/>
                          </a:ln>
                          <a:solidFill>
                            <a:schemeClr val="tx1"/>
                          </a:solidFill>
                          <a:effectLst/>
                          <a:latin typeface="Chalkboard" charset="0"/>
                          <a:ea typeface="Osaka" charset="0"/>
                          <a:cs typeface="Osaka" charset="0"/>
                        </a:rPr>
                        <a:t>Simpler language (shorter sentences, simpler vocabulary and grammar)</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a:ln>
                            <a:noFill/>
                          </a:ln>
                          <a:solidFill>
                            <a:schemeClr val="tx1"/>
                          </a:solidFill>
                          <a:effectLst/>
                          <a:latin typeface="Chalkboard" charset="0"/>
                          <a:ea typeface="Osaka" charset="0"/>
                          <a:cs typeface="Osaka" charset="0"/>
                        </a:rPr>
                        <a:t>Usually face-to-face, small number of people, informal settings</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1400" b="0" i="0" u="none" strike="noStrike" cap="none" normalizeH="0" baseline="0">
                        <a:ln>
                          <a:noFill/>
                        </a:ln>
                        <a:solidFill>
                          <a:schemeClr val="tx1"/>
                        </a:solidFill>
                        <a:effectLst/>
                        <a:latin typeface="Chalkboard" charset="0"/>
                        <a:ea typeface="Osaka" charset="0"/>
                        <a:cs typeface="Osaka"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a:ln>
                            <a:noFill/>
                          </a:ln>
                          <a:solidFill>
                            <a:schemeClr val="tx1"/>
                          </a:solidFill>
                          <a:effectLst/>
                          <a:latin typeface="Chalkboard" charset="0"/>
                          <a:ea typeface="Osaka" charset="0"/>
                          <a:cs typeface="Osaka" charset="0"/>
                        </a:rPr>
                        <a:t>Precise understanding is seldom required</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1400" b="0" i="0" u="none" strike="noStrike" cap="none" normalizeH="0" baseline="0">
                        <a:ln>
                          <a:noFill/>
                        </a:ln>
                        <a:solidFill>
                          <a:schemeClr val="tx1"/>
                        </a:solidFill>
                        <a:effectLst/>
                        <a:latin typeface="Chalkboard" charset="0"/>
                        <a:ea typeface="Osaka" charset="0"/>
                        <a:cs typeface="Osaka"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a:ln>
                            <a:noFill/>
                          </a:ln>
                          <a:solidFill>
                            <a:schemeClr val="tx1"/>
                          </a:solidFill>
                          <a:effectLst/>
                          <a:latin typeface="Chalkboard" charset="0"/>
                          <a:ea typeface="Osaka" charset="0"/>
                          <a:cs typeface="Osaka" charset="0"/>
                        </a:rPr>
                        <a:t>Usually simpler, familiar topics (movies, friends, daily life)</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1400" b="0" i="0" u="none" strike="noStrike" cap="none" normalizeH="0" baseline="0">
                        <a:ln>
                          <a:noFill/>
                        </a:ln>
                        <a:solidFill>
                          <a:schemeClr val="tx1"/>
                        </a:solidFill>
                        <a:effectLst/>
                        <a:latin typeface="Chalkboard" charset="0"/>
                        <a:ea typeface="Osaka" charset="0"/>
                        <a:cs typeface="Osaka"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a:ln>
                            <a:noFill/>
                          </a:ln>
                          <a:solidFill>
                            <a:schemeClr val="tx1"/>
                          </a:solidFill>
                          <a:effectLst/>
                          <a:latin typeface="Chalkboard" charset="0"/>
                          <a:ea typeface="Osaka" charset="0"/>
                          <a:cs typeface="Osaka" charset="0"/>
                        </a:rPr>
                        <a:t>Get many clues from expressions, gestures, social context</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a:ln>
                            <a:noFill/>
                          </a:ln>
                          <a:solidFill>
                            <a:schemeClr val="tx1"/>
                          </a:solidFill>
                          <a:effectLst/>
                          <a:latin typeface="Chalkboard" charset="0"/>
                          <a:ea typeface="Osaka" charset="0"/>
                          <a:cs typeface="Osaka" charset="0"/>
                        </a:rPr>
                        <a:t>Many opportunities to clarify (look puzzled, ask questions, etc.)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a:ln>
                            <a:noFill/>
                          </a:ln>
                          <a:solidFill>
                            <a:schemeClr val="tx1"/>
                          </a:solidFill>
                          <a:effectLst/>
                          <a:latin typeface="Chalkboard" charset="0"/>
                          <a:ea typeface="Osaka" charset="0"/>
                          <a:cs typeface="Osaka" charset="0"/>
                        </a:rPr>
                        <a:t>Technical vocabulary; written material has longer sentences and more complex grammar</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a:ln>
                            <a:noFill/>
                          </a:ln>
                          <a:solidFill>
                            <a:schemeClr val="tx1"/>
                          </a:solidFill>
                          <a:effectLst/>
                          <a:latin typeface="Chalkboard" charset="0"/>
                          <a:ea typeface="Osaka" charset="0"/>
                          <a:cs typeface="Osaka" charset="0"/>
                        </a:rPr>
                        <a:t>Often lecture-style communication or reading in a textbook; little situational context</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a:ln>
                            <a:noFill/>
                          </a:ln>
                          <a:solidFill>
                            <a:schemeClr val="tx1"/>
                          </a:solidFill>
                          <a:effectLst/>
                          <a:latin typeface="Chalkboard" charset="0"/>
                          <a:ea typeface="Osaka" charset="0"/>
                          <a:cs typeface="Osaka" charset="0"/>
                        </a:rPr>
                        <a:t>Precise understanding and precise description/explanation is required; higher-order thinking</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a:ln>
                            <a:noFill/>
                          </a:ln>
                          <a:solidFill>
                            <a:schemeClr val="tx1"/>
                          </a:solidFill>
                          <a:effectLst/>
                          <a:latin typeface="Chalkboard" charset="0"/>
                          <a:ea typeface="Osaka" charset="0"/>
                          <a:cs typeface="Osaka" charset="0"/>
                        </a:rPr>
                        <a:t>New and more difficult to understand topics; knowledge is often abstract; cognitively complex; student often has less background knowledge to build on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a:ln>
                            <a:noFill/>
                          </a:ln>
                          <a:solidFill>
                            <a:schemeClr val="tx1"/>
                          </a:solidFill>
                          <a:effectLst/>
                          <a:latin typeface="Chalkboard" charset="0"/>
                          <a:ea typeface="Osaka" charset="0"/>
                          <a:cs typeface="Osaka" charset="0"/>
                        </a:rPr>
                        <a:t>Fewer clues, most clues are language clues such as further explanation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a:ln>
                            <a:noFill/>
                          </a:ln>
                          <a:solidFill>
                            <a:schemeClr val="tx1"/>
                          </a:solidFill>
                          <a:effectLst/>
                          <a:latin typeface="Chalkboard" charset="0"/>
                          <a:ea typeface="Osaka" charset="0"/>
                          <a:cs typeface="Osaka" charset="0"/>
                        </a:rPr>
                        <a:t>More difficult to clarify</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1400" b="0" i="0" u="none" strike="noStrike" cap="none" normalizeH="0" baseline="0">
                        <a:ln>
                          <a:noFill/>
                        </a:ln>
                        <a:solidFill>
                          <a:schemeClr val="tx1"/>
                        </a:solidFill>
                        <a:effectLst/>
                        <a:latin typeface="Arial" charset="0"/>
                        <a:ea typeface="Osaka" charset="0"/>
                        <a:cs typeface="Osak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21872" name="Picture 16"/>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886200" y="1676400"/>
            <a:ext cx="66992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pic>
        <p:nvPicPr>
          <p:cNvPr id="121873" name="Picture 17"/>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467600" y="1676400"/>
            <a:ext cx="7334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spTree>
    <p:extLst>
      <p:ext uri="{BB962C8B-B14F-4D97-AF65-F5344CB8AC3E}">
        <p14:creationId xmlns:p14="http://schemas.microsoft.com/office/powerpoint/2010/main" val="336103659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57200" y="274638"/>
            <a:ext cx="8229600" cy="1782762"/>
          </a:xfrm>
        </p:spPr>
        <p:txBody>
          <a:bodyPr/>
          <a:lstStyle/>
          <a:p>
            <a:pPr eaLnBrk="1" hangingPunct="1">
              <a:defRPr/>
            </a:pPr>
            <a:r>
              <a:rPr lang="en-US" sz="4000" smtClean="0"/>
              <a:t>Language Objectives are </a:t>
            </a:r>
            <a:br>
              <a:rPr lang="en-US" sz="4000" smtClean="0"/>
            </a:br>
            <a:r>
              <a:rPr lang="en-US" sz="4000" i="1" smtClean="0"/>
              <a:t> </a:t>
            </a:r>
            <a:r>
              <a:rPr lang="en-US" sz="4000" i="1" smtClean="0">
                <a:latin typeface="Times New Roman" charset="0"/>
              </a:rPr>
              <a:t>language demands of the content class</a:t>
            </a:r>
          </a:p>
        </p:txBody>
      </p:sp>
      <p:sp>
        <p:nvSpPr>
          <p:cNvPr id="132099" name="Rectangle 3"/>
          <p:cNvSpPr>
            <a:spLocks noGrp="1" noChangeArrowheads="1"/>
          </p:cNvSpPr>
          <p:nvPr>
            <p:ph type="body" idx="1"/>
          </p:nvPr>
        </p:nvSpPr>
        <p:spPr>
          <a:xfrm>
            <a:off x="457200" y="2133600"/>
            <a:ext cx="8229600" cy="4419600"/>
          </a:xfrm>
        </p:spPr>
        <p:txBody>
          <a:bodyPr/>
          <a:lstStyle/>
          <a:p>
            <a:pPr lvl="1" eaLnBrk="1" hangingPunct="1">
              <a:lnSpc>
                <a:spcPct val="90000"/>
              </a:lnSpc>
              <a:buFont typeface="Wingdings" charset="0"/>
              <a:buChar char="Ø"/>
            </a:pPr>
            <a:r>
              <a:rPr lang="en-US" sz="2400" b="1">
                <a:latin typeface="Times New Roman" charset="0"/>
                <a:ea typeface="Osaka" charset="0"/>
                <a:cs typeface="Osaka" charset="0"/>
              </a:rPr>
              <a:t>Academic vocabulary</a:t>
            </a:r>
            <a:r>
              <a:rPr lang="en-US" sz="2400">
                <a:latin typeface="Times New Roman" charset="0"/>
                <a:ea typeface="Osaka" charset="0"/>
                <a:cs typeface="Osaka" charset="0"/>
              </a:rPr>
              <a:t>  (discipline-specific, word forms)</a:t>
            </a:r>
          </a:p>
          <a:p>
            <a:pPr lvl="1" eaLnBrk="1" hangingPunct="1">
              <a:lnSpc>
                <a:spcPct val="90000"/>
              </a:lnSpc>
              <a:buFont typeface="Wingdings" charset="0"/>
              <a:buChar char="Ø"/>
            </a:pPr>
            <a:endParaRPr lang="en-US" sz="2400">
              <a:latin typeface="Times New Roman" charset="0"/>
              <a:ea typeface="Osaka" charset="0"/>
              <a:cs typeface="Osaka" charset="0"/>
            </a:endParaRPr>
          </a:p>
          <a:p>
            <a:pPr lvl="1" eaLnBrk="1" hangingPunct="1">
              <a:lnSpc>
                <a:spcPct val="90000"/>
              </a:lnSpc>
              <a:buFont typeface="Wingdings" charset="0"/>
              <a:buChar char="Ø"/>
            </a:pPr>
            <a:endParaRPr lang="en-US" sz="2400">
              <a:latin typeface="Times New Roman" charset="0"/>
              <a:ea typeface="Osaka" charset="0"/>
              <a:cs typeface="Osaka" charset="0"/>
            </a:endParaRPr>
          </a:p>
          <a:p>
            <a:pPr lvl="1" eaLnBrk="1" hangingPunct="1">
              <a:lnSpc>
                <a:spcPct val="90000"/>
              </a:lnSpc>
              <a:buFont typeface="Wingdings" charset="0"/>
              <a:buChar char="Ø"/>
            </a:pPr>
            <a:r>
              <a:rPr lang="en-US" sz="2400">
                <a:latin typeface="Times New Roman" charset="0"/>
                <a:ea typeface="Osaka" charset="0"/>
                <a:cs typeface="Osaka" charset="0"/>
              </a:rPr>
              <a:t>Language functions /school language </a:t>
            </a:r>
          </a:p>
          <a:p>
            <a:pPr lvl="1" eaLnBrk="1" hangingPunct="1">
              <a:lnSpc>
                <a:spcPct val="90000"/>
              </a:lnSpc>
              <a:buFont typeface="Wingdings" charset="0"/>
              <a:buNone/>
            </a:pPr>
            <a:r>
              <a:rPr lang="en-US" sz="2400">
                <a:latin typeface="Times New Roman" charset="0"/>
                <a:ea typeface="Osaka" charset="0"/>
                <a:cs typeface="Osaka" charset="0"/>
              </a:rPr>
              <a:t>	(define, describe, explain, classify, compare, summarize, </a:t>
            </a:r>
            <a:r>
              <a:rPr lang="en-US" sz="2400">
                <a:latin typeface="Arial" charset="0"/>
                <a:ea typeface="Osaka" charset="0"/>
                <a:cs typeface="Osaka" charset="0"/>
              </a:rPr>
              <a:t>…</a:t>
            </a:r>
            <a:r>
              <a:rPr lang="en-US" sz="2400">
                <a:latin typeface="Times New Roman" charset="0"/>
                <a:ea typeface="Osaka" charset="0"/>
                <a:cs typeface="Osaka" charset="0"/>
              </a:rPr>
              <a:t>) </a:t>
            </a:r>
          </a:p>
          <a:p>
            <a:pPr lvl="1" eaLnBrk="1" hangingPunct="1">
              <a:lnSpc>
                <a:spcPct val="90000"/>
              </a:lnSpc>
            </a:pPr>
            <a:endParaRPr lang="en-US" sz="2400">
              <a:latin typeface="Times New Roman" charset="0"/>
              <a:ea typeface="Osaka" charset="0"/>
              <a:cs typeface="Osaka" charset="0"/>
            </a:endParaRPr>
          </a:p>
          <a:p>
            <a:pPr lvl="2" eaLnBrk="1" hangingPunct="1">
              <a:lnSpc>
                <a:spcPct val="90000"/>
              </a:lnSpc>
              <a:buFont typeface="Wingdings" charset="0"/>
              <a:buChar char="Ø"/>
            </a:pPr>
            <a:endParaRPr lang="en-US" sz="2000">
              <a:latin typeface="Times New Roman" charset="0"/>
              <a:ea typeface="Osaka" charset="0"/>
              <a:cs typeface="Osaka" charset="0"/>
            </a:endParaRPr>
          </a:p>
          <a:p>
            <a:pPr lvl="1" eaLnBrk="1" hangingPunct="1">
              <a:lnSpc>
                <a:spcPct val="90000"/>
              </a:lnSpc>
              <a:buFont typeface="Wingdings" charset="0"/>
              <a:buChar char="Ø"/>
            </a:pPr>
            <a:r>
              <a:rPr lang="en-US" sz="2400">
                <a:latin typeface="Times New Roman" charset="0"/>
                <a:ea typeface="Osaka" charset="0"/>
                <a:cs typeface="Osaka" charset="0"/>
              </a:rPr>
              <a:t>Language structures (questions, past tense, writing a sentence, writing a paragraph).</a:t>
            </a:r>
          </a:p>
          <a:p>
            <a:pPr eaLnBrk="1" hangingPunct="1">
              <a:lnSpc>
                <a:spcPct val="90000"/>
              </a:lnSpc>
            </a:pPr>
            <a:endParaRPr lang="en-US" sz="2800">
              <a:latin typeface="Arial" charset="0"/>
              <a:ea typeface="Osaka" charset="0"/>
              <a:cs typeface="Osaka" charset="0"/>
            </a:endParaRPr>
          </a:p>
        </p:txBody>
      </p:sp>
      <p:pic>
        <p:nvPicPr>
          <p:cNvPr id="19460" name="Picture 4" descr="MCj03981290000[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466013" y="5062538"/>
            <a:ext cx="1677987" cy="179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7036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85800" y="152400"/>
            <a:ext cx="7772400" cy="1143000"/>
          </a:xfrm>
        </p:spPr>
        <p:txBody>
          <a:bodyPr/>
          <a:lstStyle/>
          <a:p>
            <a:pPr eaLnBrk="1" hangingPunct="1">
              <a:defRPr/>
            </a:pPr>
            <a:r>
              <a:rPr lang="en-US" dirty="0" smtClean="0"/>
              <a:t>Setting Language Objectives</a:t>
            </a:r>
          </a:p>
        </p:txBody>
      </p:sp>
      <p:sp>
        <p:nvSpPr>
          <p:cNvPr id="103427" name="Rectangle 3"/>
          <p:cNvSpPr>
            <a:spLocks noGrp="1" noChangeArrowheads="1"/>
          </p:cNvSpPr>
          <p:nvPr>
            <p:ph type="body" sz="half" idx="1"/>
          </p:nvPr>
        </p:nvSpPr>
        <p:spPr>
          <a:xfrm>
            <a:off x="609600" y="1447800"/>
            <a:ext cx="3810000" cy="4114800"/>
          </a:xfrm>
        </p:spPr>
        <p:txBody>
          <a:bodyPr/>
          <a:lstStyle/>
          <a:p>
            <a:pPr eaLnBrk="1" hangingPunct="1">
              <a:defRPr/>
            </a:pPr>
            <a:r>
              <a:rPr lang="en-US" dirty="0" smtClean="0">
                <a:solidFill>
                  <a:schemeClr val="hlink"/>
                </a:solidFill>
              </a:rPr>
              <a:t>Determine Language Function</a:t>
            </a:r>
          </a:p>
          <a:p>
            <a:pPr lvl="1" eaLnBrk="1" hangingPunct="1">
              <a:defRPr/>
            </a:pPr>
            <a:r>
              <a:rPr lang="en-US" dirty="0" smtClean="0"/>
              <a:t>WHY language is needed</a:t>
            </a:r>
          </a:p>
          <a:p>
            <a:pPr lvl="1" eaLnBrk="1" hangingPunct="1">
              <a:defRPr/>
            </a:pPr>
            <a:r>
              <a:rPr lang="en-US" dirty="0" smtClean="0"/>
              <a:t>What is the reason for communicating?</a:t>
            </a:r>
          </a:p>
          <a:p>
            <a:pPr lvl="1" eaLnBrk="1" hangingPunct="1">
              <a:defRPr/>
            </a:pPr>
            <a:r>
              <a:rPr lang="en-US" dirty="0" smtClean="0"/>
              <a:t>How will language be used to accomplish a purpose in the classroom?</a:t>
            </a:r>
          </a:p>
        </p:txBody>
      </p:sp>
      <p:sp>
        <p:nvSpPr>
          <p:cNvPr id="103428" name="Rectangle 4"/>
          <p:cNvSpPr>
            <a:spLocks noGrp="1" noChangeArrowheads="1"/>
          </p:cNvSpPr>
          <p:nvPr>
            <p:ph type="body" sz="half" idx="2"/>
          </p:nvPr>
        </p:nvSpPr>
        <p:spPr>
          <a:xfrm>
            <a:off x="4648200" y="1371600"/>
            <a:ext cx="3810000" cy="4114800"/>
          </a:xfrm>
        </p:spPr>
        <p:txBody>
          <a:bodyPr>
            <a:normAutofit lnSpcReduction="10000"/>
          </a:bodyPr>
          <a:lstStyle/>
          <a:p>
            <a:pPr eaLnBrk="1" hangingPunct="1">
              <a:lnSpc>
                <a:spcPct val="90000"/>
              </a:lnSpc>
            </a:pPr>
            <a:r>
              <a:rPr lang="en-US" dirty="0">
                <a:solidFill>
                  <a:schemeClr val="folHlink"/>
                </a:solidFill>
                <a:latin typeface="Arial" charset="0"/>
                <a:ea typeface="Osaka" charset="0"/>
                <a:cs typeface="Osaka" charset="0"/>
              </a:rPr>
              <a:t>Determine Language Structure</a:t>
            </a:r>
            <a:endParaRPr lang="en-US" sz="2400" dirty="0">
              <a:solidFill>
                <a:schemeClr val="folHlink"/>
              </a:solidFill>
              <a:latin typeface="Arial" charset="0"/>
              <a:ea typeface="Osaka" charset="0"/>
              <a:cs typeface="Osaka" charset="0"/>
            </a:endParaRPr>
          </a:p>
          <a:p>
            <a:pPr lvl="1" eaLnBrk="1" hangingPunct="1">
              <a:lnSpc>
                <a:spcPct val="90000"/>
              </a:lnSpc>
            </a:pPr>
            <a:r>
              <a:rPr lang="en-US" dirty="0">
                <a:latin typeface="Arial" charset="0"/>
                <a:ea typeface="Osaka" charset="0"/>
                <a:cs typeface="Osaka" charset="0"/>
              </a:rPr>
              <a:t>WHAT language is needed</a:t>
            </a:r>
          </a:p>
          <a:p>
            <a:pPr lvl="1" eaLnBrk="1" hangingPunct="1">
              <a:lnSpc>
                <a:spcPct val="90000"/>
              </a:lnSpc>
            </a:pPr>
            <a:r>
              <a:rPr lang="en-US" dirty="0">
                <a:latin typeface="Arial" charset="0"/>
                <a:ea typeface="Osaka" charset="0"/>
                <a:cs typeface="Osaka" charset="0"/>
              </a:rPr>
              <a:t>What we expect to hear coming out of the students</a:t>
            </a:r>
            <a:r>
              <a:rPr lang="ja-JP" altLang="en-US" dirty="0">
                <a:latin typeface="Arial" charset="0"/>
                <a:ea typeface="Osaka" charset="0"/>
                <a:cs typeface="Osaka" charset="0"/>
              </a:rPr>
              <a:t>’</a:t>
            </a:r>
            <a:r>
              <a:rPr lang="en-US" altLang="ja-JP" dirty="0">
                <a:latin typeface="Arial" charset="0"/>
                <a:ea typeface="Osaka" charset="0"/>
                <a:cs typeface="Osaka" charset="0"/>
              </a:rPr>
              <a:t> mouths</a:t>
            </a:r>
          </a:p>
          <a:p>
            <a:pPr lvl="1" eaLnBrk="1" hangingPunct="1">
              <a:lnSpc>
                <a:spcPct val="90000"/>
              </a:lnSpc>
            </a:pPr>
            <a:r>
              <a:rPr lang="en-US" dirty="0">
                <a:solidFill>
                  <a:srgbClr val="FF6600"/>
                </a:solidFill>
                <a:latin typeface="Arial" charset="0"/>
                <a:ea typeface="Osaka" charset="0"/>
                <a:cs typeface="Osaka" charset="0"/>
              </a:rPr>
              <a:t>Phrasing, vocabulary, grammar used in communication</a:t>
            </a:r>
          </a:p>
          <a:p>
            <a:pPr lvl="1" eaLnBrk="1" hangingPunct="1">
              <a:lnSpc>
                <a:spcPct val="90000"/>
              </a:lnSpc>
              <a:buFontTx/>
              <a:buNone/>
            </a:pPr>
            <a:endParaRPr lang="en-US" sz="2000" dirty="0">
              <a:solidFill>
                <a:srgbClr val="FF6600"/>
              </a:solidFill>
              <a:latin typeface="Arial" charset="0"/>
              <a:ea typeface="Osaka" charset="0"/>
              <a:cs typeface="Osaka" charset="0"/>
            </a:endParaRPr>
          </a:p>
          <a:p>
            <a:pPr lvl="1" eaLnBrk="1" hangingPunct="1">
              <a:lnSpc>
                <a:spcPct val="90000"/>
              </a:lnSpc>
              <a:buFontTx/>
              <a:buNone/>
            </a:pPr>
            <a:r>
              <a:rPr lang="en-US" sz="2000" dirty="0" smtClean="0">
                <a:latin typeface="Arial" charset="0"/>
                <a:ea typeface="Osaka" charset="0"/>
                <a:cs typeface="Osaka" charset="0"/>
              </a:rPr>
              <a:t>(Hill</a:t>
            </a:r>
            <a:r>
              <a:rPr lang="en-US" sz="2000" dirty="0">
                <a:latin typeface="Arial" charset="0"/>
                <a:ea typeface="Osaka" charset="0"/>
                <a:cs typeface="Osaka" charset="0"/>
              </a:rPr>
              <a:t>, </a:t>
            </a:r>
            <a:r>
              <a:rPr lang="en-US" sz="2000" dirty="0" smtClean="0">
                <a:latin typeface="Arial" charset="0"/>
                <a:ea typeface="Osaka" charset="0"/>
                <a:cs typeface="Osaka" charset="0"/>
              </a:rPr>
              <a:t>Flynn &amp; </a:t>
            </a:r>
            <a:r>
              <a:rPr lang="en-US" sz="2000" dirty="0">
                <a:latin typeface="Arial" charset="0"/>
                <a:ea typeface="Osaka" charset="0"/>
                <a:cs typeface="Osaka" charset="0"/>
              </a:rPr>
              <a:t>Bjork, </a:t>
            </a:r>
            <a:r>
              <a:rPr lang="en-US" sz="2000" dirty="0" smtClean="0">
                <a:latin typeface="Arial" charset="0"/>
                <a:ea typeface="Osaka" charset="0"/>
                <a:cs typeface="Osaka" charset="0"/>
              </a:rPr>
              <a:t>2007)</a:t>
            </a:r>
            <a:endParaRPr lang="en-US" sz="2000" dirty="0">
              <a:solidFill>
                <a:schemeClr val="folHlink"/>
              </a:solidFill>
              <a:latin typeface="Arial" charset="0"/>
              <a:ea typeface="Osaka" charset="0"/>
              <a:cs typeface="Osaka" charset="0"/>
            </a:endParaRPr>
          </a:p>
          <a:p>
            <a:pPr lvl="1" eaLnBrk="1" hangingPunct="1">
              <a:lnSpc>
                <a:spcPct val="90000"/>
              </a:lnSpc>
            </a:pPr>
            <a:endParaRPr lang="en-US" sz="2000" dirty="0">
              <a:latin typeface="Arial" charset="0"/>
              <a:ea typeface="Osaka" charset="0"/>
              <a:cs typeface="Osaka" charset="0"/>
            </a:endParaRPr>
          </a:p>
        </p:txBody>
      </p:sp>
    </p:spTree>
    <p:extLst>
      <p:ext uri="{BB962C8B-B14F-4D97-AF65-F5344CB8AC3E}">
        <p14:creationId xmlns:p14="http://schemas.microsoft.com/office/powerpoint/2010/main" val="42028654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defRPr/>
            </a:pPr>
            <a:r>
              <a:rPr lang="en-US" dirty="0" smtClean="0"/>
              <a:t>More on Phrasing, Vocabulary, and Grammar</a:t>
            </a:r>
            <a:endParaRPr lang="en-US" dirty="0"/>
          </a:p>
        </p:txBody>
      </p:sp>
      <p:sp>
        <p:nvSpPr>
          <p:cNvPr id="6" name="Content Placeholder 5"/>
          <p:cNvSpPr>
            <a:spLocks noGrp="1"/>
          </p:cNvSpPr>
          <p:nvPr>
            <p:ph idx="1"/>
          </p:nvPr>
        </p:nvSpPr>
        <p:spPr/>
        <p:txBody>
          <a:bodyPr/>
          <a:lstStyle/>
          <a:p>
            <a:pPr>
              <a:defRPr/>
            </a:pPr>
            <a:endParaRPr lang="en-US" dirty="0" smtClean="0"/>
          </a:p>
          <a:p>
            <a:pPr marL="0" indent="0">
              <a:buNone/>
              <a:defRPr/>
            </a:pPr>
            <a:r>
              <a:rPr lang="en-US" dirty="0" smtClean="0"/>
              <a:t>Phrasing</a:t>
            </a:r>
          </a:p>
          <a:p>
            <a:pPr lvl="1">
              <a:defRPr/>
            </a:pPr>
            <a:r>
              <a:rPr lang="en-US" dirty="0" smtClean="0"/>
              <a:t>What is the phrasing needed?</a:t>
            </a:r>
          </a:p>
          <a:p>
            <a:pPr lvl="1">
              <a:defRPr/>
            </a:pPr>
            <a:r>
              <a:rPr lang="en-US" dirty="0" smtClean="0"/>
              <a:t>Sentence starters and sentence frames can help with this.</a:t>
            </a:r>
          </a:p>
          <a:p>
            <a:pPr lvl="2">
              <a:defRPr/>
            </a:pPr>
            <a:r>
              <a:rPr lang="en-US" dirty="0" smtClean="0"/>
              <a:t>1. This is a ____.</a:t>
            </a:r>
          </a:p>
          <a:p>
            <a:pPr lvl="2">
              <a:defRPr/>
            </a:pPr>
            <a:r>
              <a:rPr lang="en-US" dirty="0" smtClean="0"/>
              <a:t>The ____ lives in ____.</a:t>
            </a:r>
          </a:p>
          <a:p>
            <a:pPr lvl="2">
              <a:defRPr/>
            </a:pPr>
            <a:r>
              <a:rPr lang="en-US" dirty="0" smtClean="0"/>
              <a:t>I believe _____ is going to ____ because ___.</a:t>
            </a:r>
            <a:endParaRPr lang="en-US" dirty="0"/>
          </a:p>
        </p:txBody>
      </p:sp>
    </p:spTree>
    <p:extLst>
      <p:ext uri="{BB962C8B-B14F-4D97-AF65-F5344CB8AC3E}">
        <p14:creationId xmlns:p14="http://schemas.microsoft.com/office/powerpoint/2010/main" val="39730372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More on Phrasing, Vocabulary, and Grammar</a:t>
            </a:r>
            <a:endParaRPr lang="en-US" dirty="0"/>
          </a:p>
        </p:txBody>
      </p:sp>
      <p:sp>
        <p:nvSpPr>
          <p:cNvPr id="3" name="Content Placeholder 2"/>
          <p:cNvSpPr>
            <a:spLocks noGrp="1"/>
          </p:cNvSpPr>
          <p:nvPr>
            <p:ph idx="1"/>
          </p:nvPr>
        </p:nvSpPr>
        <p:spPr/>
        <p:txBody>
          <a:bodyPr/>
          <a:lstStyle/>
          <a:p>
            <a:pPr>
              <a:defRPr/>
            </a:pPr>
            <a:endParaRPr lang="en-US" dirty="0" smtClean="0"/>
          </a:p>
          <a:p>
            <a:pPr marL="0" indent="0">
              <a:buNone/>
              <a:defRPr/>
            </a:pPr>
            <a:r>
              <a:rPr lang="en-US" dirty="0" smtClean="0"/>
              <a:t>Vocabulary</a:t>
            </a:r>
          </a:p>
          <a:p>
            <a:pPr lvl="1">
              <a:defRPr/>
            </a:pPr>
            <a:r>
              <a:rPr lang="en-US" dirty="0" smtClean="0"/>
              <a:t>General academic (Tier 2)</a:t>
            </a:r>
          </a:p>
          <a:p>
            <a:pPr lvl="1">
              <a:defRPr/>
            </a:pPr>
            <a:r>
              <a:rPr lang="en-US" dirty="0" smtClean="0"/>
              <a:t>Domain specific (Tier 3)</a:t>
            </a:r>
          </a:p>
          <a:p>
            <a:pPr lvl="1">
              <a:defRPr/>
            </a:pPr>
            <a:r>
              <a:rPr lang="en-US" dirty="0" smtClean="0"/>
              <a:t>Prepositions and adjectives</a:t>
            </a:r>
          </a:p>
          <a:p>
            <a:pPr lvl="1">
              <a:defRPr/>
            </a:pPr>
            <a:r>
              <a:rPr lang="en-US" dirty="0" smtClean="0"/>
              <a:t>Text structure signal words</a:t>
            </a:r>
            <a:endParaRPr lang="en-US" dirty="0"/>
          </a:p>
        </p:txBody>
      </p:sp>
    </p:spTree>
    <p:extLst>
      <p:ext uri="{BB962C8B-B14F-4D97-AF65-F5344CB8AC3E}">
        <p14:creationId xmlns:p14="http://schemas.microsoft.com/office/powerpoint/2010/main" val="15806625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atin typeface="Arial" charset="0"/>
                <a:ea typeface="ＭＳ Ｐゴシック" charset="0"/>
              </a:rPr>
              <a:t>Objectives</a:t>
            </a:r>
          </a:p>
        </p:txBody>
      </p:sp>
      <p:sp>
        <p:nvSpPr>
          <p:cNvPr id="5123" name="Rectangle 3"/>
          <p:cNvSpPr>
            <a:spLocks noGrp="1" noChangeArrowheads="1"/>
          </p:cNvSpPr>
          <p:nvPr>
            <p:ph type="body" idx="1"/>
          </p:nvPr>
        </p:nvSpPr>
        <p:spPr/>
        <p:txBody>
          <a:bodyPr/>
          <a:lstStyle/>
          <a:p>
            <a:pPr eaLnBrk="1" hangingPunct="1"/>
            <a:r>
              <a:rPr lang="en-US" sz="2800">
                <a:latin typeface="Arial" charset="0"/>
                <a:ea typeface="ＭＳ Ｐゴシック" charset="0"/>
              </a:rPr>
              <a:t>Review or learn levels of second language acquisition</a:t>
            </a:r>
          </a:p>
          <a:p>
            <a:pPr eaLnBrk="1" hangingPunct="1"/>
            <a:r>
              <a:rPr lang="en-US" sz="2800">
                <a:latin typeface="Arial" charset="0"/>
                <a:ea typeface="ＭＳ Ｐゴシック" charset="0"/>
              </a:rPr>
              <a:t>Learn rationale for writing language objectives for ELLs in content areas</a:t>
            </a:r>
          </a:p>
          <a:p>
            <a:pPr eaLnBrk="1" hangingPunct="1"/>
            <a:r>
              <a:rPr lang="en-US" sz="2800">
                <a:latin typeface="Arial" charset="0"/>
                <a:ea typeface="ＭＳ Ｐゴシック" charset="0"/>
              </a:rPr>
              <a:t>Access tools for writing language objectives</a:t>
            </a:r>
          </a:p>
          <a:p>
            <a:pPr eaLnBrk="1" hangingPunct="1"/>
            <a:r>
              <a:rPr lang="en-US" sz="2800">
                <a:latin typeface="Arial" charset="0"/>
                <a:ea typeface="ＭＳ Ｐゴシック" charset="0"/>
              </a:rPr>
              <a:t>Practice writing language objectives and share in small or large group</a:t>
            </a:r>
          </a:p>
        </p:txBody>
      </p:sp>
    </p:spTree>
    <p:extLst>
      <p:ext uri="{BB962C8B-B14F-4D97-AF65-F5344CB8AC3E}">
        <p14:creationId xmlns:p14="http://schemas.microsoft.com/office/powerpoint/2010/main" val="388760872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More on Phrasing, Vocabulary, and Grammar</a:t>
            </a:r>
            <a:endParaRPr lang="en-US" dirty="0"/>
          </a:p>
        </p:txBody>
      </p:sp>
      <p:sp>
        <p:nvSpPr>
          <p:cNvPr id="3" name="Content Placeholder 2"/>
          <p:cNvSpPr>
            <a:spLocks noGrp="1"/>
          </p:cNvSpPr>
          <p:nvPr>
            <p:ph idx="1"/>
          </p:nvPr>
        </p:nvSpPr>
        <p:spPr/>
        <p:txBody>
          <a:bodyPr/>
          <a:lstStyle/>
          <a:p>
            <a:pPr>
              <a:defRPr/>
            </a:pPr>
            <a:endParaRPr lang="en-US" dirty="0" smtClean="0"/>
          </a:p>
          <a:p>
            <a:pPr marL="0" indent="0">
              <a:buNone/>
              <a:defRPr/>
            </a:pPr>
            <a:r>
              <a:rPr lang="en-US" dirty="0" smtClean="0"/>
              <a:t>Grammar</a:t>
            </a:r>
          </a:p>
          <a:p>
            <a:pPr lvl="1">
              <a:defRPr/>
            </a:pPr>
            <a:r>
              <a:rPr lang="en-US" dirty="0" smtClean="0"/>
              <a:t>Mini-lesson on grammar in context</a:t>
            </a:r>
          </a:p>
          <a:p>
            <a:pPr lvl="2">
              <a:defRPr/>
            </a:pPr>
            <a:r>
              <a:rPr lang="en-US" dirty="0" smtClean="0"/>
              <a:t>Command form of verb: Put, take, press</a:t>
            </a:r>
          </a:p>
          <a:p>
            <a:pPr lvl="2">
              <a:defRPr/>
            </a:pPr>
            <a:r>
              <a:rPr lang="en-US" dirty="0" smtClean="0"/>
              <a:t>Simple future tense for prediction: ( ____ is going to + verb)</a:t>
            </a:r>
          </a:p>
          <a:p>
            <a:pPr lvl="2">
              <a:defRPr/>
            </a:pPr>
            <a:r>
              <a:rPr lang="en-US" dirty="0" smtClean="0"/>
              <a:t>Word order</a:t>
            </a:r>
          </a:p>
          <a:p>
            <a:pPr lvl="2">
              <a:defRPr/>
            </a:pPr>
            <a:r>
              <a:rPr lang="en-US" dirty="0" smtClean="0"/>
              <a:t>KCAS!! L.CCR.1</a:t>
            </a:r>
            <a:endParaRPr lang="en-US" dirty="0"/>
          </a:p>
        </p:txBody>
      </p:sp>
    </p:spTree>
    <p:extLst>
      <p:ext uri="{BB962C8B-B14F-4D97-AF65-F5344CB8AC3E}">
        <p14:creationId xmlns:p14="http://schemas.microsoft.com/office/powerpoint/2010/main" val="98307379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charset="0"/>
              <a:ea typeface="Osaka" charset="0"/>
              <a:cs typeface="Osaka" charset="0"/>
            </a:endParaRPr>
          </a:p>
        </p:txBody>
      </p:sp>
      <p:pic>
        <p:nvPicPr>
          <p:cNvPr id="8" name="Content Placeholder 7" descr="L.CCR.1 primary.jpg"/>
          <p:cNvPicPr>
            <a:picLocks noGrp="1" noChangeAspect="1"/>
          </p:cNvPicPr>
          <p:nvPr>
            <p:ph idx="1"/>
          </p:nvPr>
        </p:nvPicPr>
        <p:blipFill rotWithShape="1">
          <a:blip r:embed="rId3" cstate="screen">
            <a:extLst>
              <a:ext uri="{28A0092B-C50C-407E-A947-70E740481C1C}">
                <a14:useLocalDpi xmlns:a14="http://schemas.microsoft.com/office/drawing/2010/main"/>
              </a:ext>
            </a:extLst>
          </a:blip>
          <a:srcRect b="-1"/>
          <a:stretch/>
        </p:blipFill>
        <p:spPr>
          <a:xfrm>
            <a:off x="152400" y="1005619"/>
            <a:ext cx="8736013" cy="5410200"/>
          </a:xfrm>
        </p:spPr>
      </p:pic>
    </p:spTree>
    <p:extLst>
      <p:ext uri="{BB962C8B-B14F-4D97-AF65-F5344CB8AC3E}">
        <p14:creationId xmlns:p14="http://schemas.microsoft.com/office/powerpoint/2010/main" val="152302692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sz="4000">
                <a:latin typeface="Arial" charset="0"/>
                <a:ea typeface="Osaka" charset="0"/>
                <a:cs typeface="Osaka" charset="0"/>
              </a:rPr>
              <a:t>Setting</a:t>
            </a:r>
            <a:r>
              <a:rPr lang="en-US">
                <a:latin typeface="Arial" charset="0"/>
                <a:ea typeface="Osaka" charset="0"/>
                <a:cs typeface="Osaka" charset="0"/>
              </a:rPr>
              <a:t> </a:t>
            </a:r>
            <a:r>
              <a:rPr lang="en-US" sz="4000">
                <a:latin typeface="Arial" charset="0"/>
                <a:ea typeface="Osaka" charset="0"/>
                <a:cs typeface="Osaka" charset="0"/>
              </a:rPr>
              <a:t>Language Objectives</a:t>
            </a:r>
            <a:endParaRPr lang="en-US">
              <a:latin typeface="Arial" charset="0"/>
              <a:ea typeface="Osaka" charset="0"/>
              <a:cs typeface="Osaka" charset="0"/>
            </a:endParaRPr>
          </a:p>
        </p:txBody>
      </p:sp>
      <p:sp>
        <p:nvSpPr>
          <p:cNvPr id="96259" name="Rectangle 3"/>
          <p:cNvSpPr>
            <a:spLocks noGrp="1" noChangeArrowheads="1"/>
          </p:cNvSpPr>
          <p:nvPr>
            <p:ph type="body" idx="1"/>
          </p:nvPr>
        </p:nvSpPr>
        <p:spPr>
          <a:xfrm>
            <a:off x="609600" y="1676400"/>
            <a:ext cx="7772400" cy="4114800"/>
          </a:xfrm>
        </p:spPr>
        <p:txBody>
          <a:bodyPr>
            <a:normAutofit fontScale="92500" lnSpcReduction="10000"/>
          </a:bodyPr>
          <a:lstStyle/>
          <a:p>
            <a:pPr eaLnBrk="1" hangingPunct="1">
              <a:lnSpc>
                <a:spcPct val="90000"/>
              </a:lnSpc>
            </a:pPr>
            <a:r>
              <a:rPr lang="en-US" sz="2400" dirty="0">
                <a:latin typeface="Arial" charset="0"/>
                <a:ea typeface="Osaka" charset="0"/>
                <a:cs typeface="Osaka" charset="0"/>
              </a:rPr>
              <a:t>Determine </a:t>
            </a:r>
            <a:r>
              <a:rPr lang="en-US" sz="2400" dirty="0">
                <a:solidFill>
                  <a:schemeClr val="hlink"/>
                </a:solidFill>
                <a:latin typeface="Arial" charset="0"/>
                <a:ea typeface="Osaka" charset="0"/>
                <a:cs typeface="Osaka" charset="0"/>
              </a:rPr>
              <a:t>language functions</a:t>
            </a:r>
            <a:r>
              <a:rPr lang="en-US" sz="2400" dirty="0">
                <a:latin typeface="Arial" charset="0"/>
                <a:ea typeface="Osaka" charset="0"/>
                <a:cs typeface="Osaka" charset="0"/>
              </a:rPr>
              <a:t> students need to participate in lessons</a:t>
            </a:r>
          </a:p>
          <a:p>
            <a:pPr eaLnBrk="1" hangingPunct="1">
              <a:lnSpc>
                <a:spcPct val="90000"/>
              </a:lnSpc>
              <a:buFontTx/>
              <a:buNone/>
            </a:pPr>
            <a:r>
              <a:rPr lang="en-US" sz="900" dirty="0">
                <a:latin typeface="Arial" charset="0"/>
                <a:ea typeface="Osaka" charset="0"/>
                <a:cs typeface="Osaka" charset="0"/>
              </a:rPr>
              <a:t>	</a:t>
            </a:r>
            <a:r>
              <a:rPr lang="en-US" sz="1800" dirty="0">
                <a:latin typeface="Arial" charset="0"/>
                <a:ea typeface="Osaka" charset="0"/>
                <a:cs typeface="Osaka" charset="0"/>
              </a:rPr>
              <a:t>-Agreeing and disagreeing	-Evaluating</a:t>
            </a:r>
          </a:p>
          <a:p>
            <a:pPr eaLnBrk="1" hangingPunct="1">
              <a:lnSpc>
                <a:spcPct val="90000"/>
              </a:lnSpc>
              <a:buFontTx/>
              <a:buNone/>
            </a:pPr>
            <a:r>
              <a:rPr lang="en-US" sz="1800" dirty="0">
                <a:latin typeface="Arial" charset="0"/>
                <a:ea typeface="Osaka" charset="0"/>
                <a:cs typeface="Osaka" charset="0"/>
              </a:rPr>
              <a:t>	-Apologizing			-Explaining</a:t>
            </a:r>
          </a:p>
          <a:p>
            <a:pPr eaLnBrk="1" hangingPunct="1">
              <a:lnSpc>
                <a:spcPct val="90000"/>
              </a:lnSpc>
              <a:buFontTx/>
              <a:buNone/>
            </a:pPr>
            <a:r>
              <a:rPr lang="en-US" sz="1800" dirty="0">
                <a:latin typeface="Arial" charset="0"/>
                <a:ea typeface="Osaka" charset="0"/>
                <a:cs typeface="Osaka" charset="0"/>
              </a:rPr>
              <a:t>	-Asking for assistance or	-Expressing likes and dislikes</a:t>
            </a:r>
          </a:p>
          <a:p>
            <a:pPr eaLnBrk="1" hangingPunct="1">
              <a:lnSpc>
                <a:spcPct val="90000"/>
              </a:lnSpc>
              <a:buFontTx/>
              <a:buNone/>
            </a:pPr>
            <a:r>
              <a:rPr lang="en-US" sz="1800" dirty="0">
                <a:latin typeface="Arial" charset="0"/>
                <a:ea typeface="Osaka" charset="0"/>
                <a:cs typeface="Osaka" charset="0"/>
              </a:rPr>
              <a:t>	 directions			-Expressing obligation</a:t>
            </a:r>
          </a:p>
          <a:p>
            <a:pPr eaLnBrk="1" hangingPunct="1">
              <a:lnSpc>
                <a:spcPct val="90000"/>
              </a:lnSpc>
              <a:buFontTx/>
              <a:buNone/>
            </a:pPr>
            <a:r>
              <a:rPr lang="en-US" sz="1800" dirty="0">
                <a:latin typeface="Arial" charset="0"/>
                <a:ea typeface="Osaka" charset="0"/>
                <a:cs typeface="Osaka" charset="0"/>
              </a:rPr>
              <a:t>	-Asking for permission		-Hypothesizing</a:t>
            </a:r>
          </a:p>
          <a:p>
            <a:pPr eaLnBrk="1" hangingPunct="1">
              <a:lnSpc>
                <a:spcPct val="90000"/>
              </a:lnSpc>
              <a:buFontTx/>
              <a:buNone/>
            </a:pPr>
            <a:r>
              <a:rPr lang="en-US" sz="1800" dirty="0">
                <a:latin typeface="Arial" charset="0"/>
                <a:ea typeface="Osaka" charset="0"/>
                <a:cs typeface="Osaka" charset="0"/>
              </a:rPr>
              <a:t>	-Classifying			-Identifying</a:t>
            </a:r>
          </a:p>
          <a:p>
            <a:pPr eaLnBrk="1" hangingPunct="1">
              <a:lnSpc>
                <a:spcPct val="90000"/>
              </a:lnSpc>
              <a:buFontTx/>
              <a:buNone/>
            </a:pPr>
            <a:r>
              <a:rPr lang="en-US" sz="1800" dirty="0">
                <a:latin typeface="Arial" charset="0"/>
                <a:ea typeface="Osaka" charset="0"/>
                <a:cs typeface="Osaka" charset="0"/>
              </a:rPr>
              <a:t>	-Commanding/giving		-Suggesting</a:t>
            </a:r>
          </a:p>
          <a:p>
            <a:pPr eaLnBrk="1" hangingPunct="1">
              <a:lnSpc>
                <a:spcPct val="90000"/>
              </a:lnSpc>
              <a:buFontTx/>
              <a:buNone/>
            </a:pPr>
            <a:r>
              <a:rPr lang="en-US" sz="1800" dirty="0">
                <a:latin typeface="Arial" charset="0"/>
                <a:ea typeface="Osaka" charset="0"/>
                <a:cs typeface="Osaka" charset="0"/>
              </a:rPr>
              <a:t>	 instructions			-Inferring</a:t>
            </a:r>
          </a:p>
          <a:p>
            <a:pPr eaLnBrk="1" hangingPunct="1">
              <a:lnSpc>
                <a:spcPct val="90000"/>
              </a:lnSpc>
              <a:buFontTx/>
              <a:buNone/>
            </a:pPr>
            <a:r>
              <a:rPr lang="en-US" sz="1800" dirty="0">
                <a:latin typeface="Arial" charset="0"/>
                <a:ea typeface="Osaka" charset="0"/>
                <a:cs typeface="Osaka" charset="0"/>
              </a:rPr>
              <a:t>	-Comparing			-Planning and predicting</a:t>
            </a:r>
          </a:p>
          <a:p>
            <a:pPr eaLnBrk="1" hangingPunct="1">
              <a:lnSpc>
                <a:spcPct val="90000"/>
              </a:lnSpc>
              <a:buFontTx/>
              <a:buNone/>
            </a:pPr>
            <a:r>
              <a:rPr lang="en-US" sz="1800" dirty="0">
                <a:latin typeface="Arial" charset="0"/>
                <a:ea typeface="Osaka" charset="0"/>
                <a:cs typeface="Osaka" charset="0"/>
              </a:rPr>
              <a:t>	-Criticizing			-Refusing</a:t>
            </a:r>
          </a:p>
          <a:p>
            <a:pPr eaLnBrk="1" hangingPunct="1">
              <a:lnSpc>
                <a:spcPct val="90000"/>
              </a:lnSpc>
              <a:buFontTx/>
              <a:buNone/>
            </a:pPr>
            <a:r>
              <a:rPr lang="en-US" sz="1800" dirty="0">
                <a:latin typeface="Arial" charset="0"/>
                <a:ea typeface="Osaka" charset="0"/>
                <a:cs typeface="Osaka" charset="0"/>
              </a:rPr>
              <a:t>	-Denying			-Reporting</a:t>
            </a:r>
          </a:p>
          <a:p>
            <a:pPr eaLnBrk="1" hangingPunct="1">
              <a:lnSpc>
                <a:spcPct val="90000"/>
              </a:lnSpc>
              <a:buFontTx/>
              <a:buNone/>
            </a:pPr>
            <a:r>
              <a:rPr lang="en-US" sz="1800" dirty="0">
                <a:latin typeface="Arial" charset="0"/>
                <a:ea typeface="Osaka" charset="0"/>
                <a:cs typeface="Osaka" charset="0"/>
              </a:rPr>
              <a:t>	-Describing			-Sequencing</a:t>
            </a:r>
          </a:p>
          <a:p>
            <a:pPr eaLnBrk="1" hangingPunct="1">
              <a:lnSpc>
                <a:spcPct val="90000"/>
              </a:lnSpc>
              <a:buFontTx/>
              <a:buNone/>
            </a:pPr>
            <a:r>
              <a:rPr lang="en-US" sz="1800" dirty="0">
                <a:latin typeface="Arial" charset="0"/>
                <a:ea typeface="Osaka" charset="0"/>
                <a:cs typeface="Osaka" charset="0"/>
              </a:rPr>
              <a:t>	-Enquiring/questioning		-Warning</a:t>
            </a:r>
          </a:p>
          <a:p>
            <a:pPr eaLnBrk="1" hangingPunct="1">
              <a:lnSpc>
                <a:spcPct val="90000"/>
              </a:lnSpc>
              <a:buFontTx/>
              <a:buNone/>
            </a:pPr>
            <a:endParaRPr lang="en-US" sz="1800" dirty="0">
              <a:latin typeface="Arial" charset="0"/>
              <a:ea typeface="Osaka" charset="0"/>
              <a:cs typeface="Osaka" charset="0"/>
            </a:endParaRPr>
          </a:p>
        </p:txBody>
      </p:sp>
      <p:sp>
        <p:nvSpPr>
          <p:cNvPr id="31748" name="Text Box 4"/>
          <p:cNvSpPr txBox="1">
            <a:spLocks noChangeArrowheads="1"/>
          </p:cNvSpPr>
          <p:nvPr/>
        </p:nvSpPr>
        <p:spPr bwMode="auto">
          <a:xfrm>
            <a:off x="6096000" y="6248400"/>
            <a:ext cx="2147418"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r>
              <a:rPr lang="en-US" sz="1800" dirty="0" smtClean="0">
                <a:ea typeface="ＭＳ Ｐゴシック" charset="0"/>
                <a:cs typeface="ＭＳ Ｐゴシック" charset="0"/>
              </a:rPr>
              <a:t>(Hill &amp; Flynn</a:t>
            </a:r>
            <a:r>
              <a:rPr lang="en-US" sz="1800" dirty="0">
                <a:ea typeface="ＭＳ Ｐゴシック" charset="0"/>
                <a:cs typeface="ＭＳ Ｐゴシック" charset="0"/>
              </a:rPr>
              <a:t>, </a:t>
            </a:r>
            <a:r>
              <a:rPr lang="en-US" sz="1800" dirty="0" smtClean="0">
                <a:ea typeface="ＭＳ Ｐゴシック" charset="0"/>
                <a:cs typeface="ＭＳ Ｐゴシック" charset="0"/>
              </a:rPr>
              <a:t>2006)</a:t>
            </a:r>
            <a:endParaRPr lang="en-US" sz="2400" dirty="0">
              <a:ea typeface="ＭＳ Ｐゴシック" charset="0"/>
              <a:cs typeface="ＭＳ Ｐゴシック" charset="0"/>
            </a:endParaRPr>
          </a:p>
        </p:txBody>
      </p:sp>
    </p:spTree>
    <p:extLst>
      <p:ext uri="{BB962C8B-B14F-4D97-AF65-F5344CB8AC3E}">
        <p14:creationId xmlns:p14="http://schemas.microsoft.com/office/powerpoint/2010/main" val="17078788"/>
      </p:ext>
    </p:extLst>
  </p:cSld>
  <p:clrMapOvr>
    <a:masterClrMapping/>
  </p:clrMapOvr>
  <p:transition xmlns:p14="http://schemas.microsoft.com/office/powerpoint/2010/main" advTm="1528"/>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defRPr/>
            </a:pPr>
            <a:r>
              <a:rPr lang="en-US" sz="4000" smtClean="0"/>
              <a:t>Setting</a:t>
            </a:r>
            <a:r>
              <a:rPr lang="en-US" smtClean="0"/>
              <a:t> </a:t>
            </a:r>
            <a:r>
              <a:rPr lang="en-US" sz="4000" smtClean="0"/>
              <a:t>Language Objectives</a:t>
            </a:r>
          </a:p>
        </p:txBody>
      </p:sp>
      <p:sp>
        <p:nvSpPr>
          <p:cNvPr id="106499" name="Rectangle 3"/>
          <p:cNvSpPr>
            <a:spLocks noGrp="1" noChangeArrowheads="1"/>
          </p:cNvSpPr>
          <p:nvPr>
            <p:ph type="body" idx="1"/>
          </p:nvPr>
        </p:nvSpPr>
        <p:spPr/>
        <p:txBody>
          <a:bodyPr/>
          <a:lstStyle/>
          <a:p>
            <a:pPr eaLnBrk="1" hangingPunct="1">
              <a:lnSpc>
                <a:spcPct val="90000"/>
              </a:lnSpc>
            </a:pPr>
            <a:r>
              <a:rPr lang="en-US" sz="2400" dirty="0">
                <a:latin typeface="Arial" charset="0"/>
                <a:ea typeface="Osaka" charset="0"/>
                <a:cs typeface="Osaka" charset="0"/>
              </a:rPr>
              <a:t>Determine </a:t>
            </a:r>
            <a:r>
              <a:rPr lang="en-US" sz="2400" dirty="0">
                <a:solidFill>
                  <a:schemeClr val="hlink"/>
                </a:solidFill>
                <a:latin typeface="Arial" charset="0"/>
                <a:ea typeface="Osaka" charset="0"/>
                <a:cs typeface="Osaka" charset="0"/>
              </a:rPr>
              <a:t>language structures</a:t>
            </a:r>
            <a:r>
              <a:rPr lang="en-US" sz="2400" dirty="0">
                <a:latin typeface="Arial" charset="0"/>
                <a:ea typeface="Osaka" charset="0"/>
                <a:cs typeface="Osaka" charset="0"/>
              </a:rPr>
              <a:t> students need given the language function</a:t>
            </a:r>
          </a:p>
          <a:p>
            <a:pPr lvl="1" eaLnBrk="1" hangingPunct="1">
              <a:lnSpc>
                <a:spcPct val="90000"/>
              </a:lnSpc>
            </a:pPr>
            <a:endParaRPr lang="en-US" sz="2000" dirty="0">
              <a:latin typeface="Arial" charset="0"/>
              <a:ea typeface="Osaka" charset="0"/>
              <a:cs typeface="Osaka" charset="0"/>
            </a:endParaRPr>
          </a:p>
          <a:p>
            <a:pPr lvl="1" eaLnBrk="1" hangingPunct="1">
              <a:lnSpc>
                <a:spcPct val="90000"/>
              </a:lnSpc>
            </a:pPr>
            <a:r>
              <a:rPr lang="en-US" sz="2000" dirty="0">
                <a:latin typeface="Arial" charset="0"/>
                <a:ea typeface="Osaka" charset="0"/>
                <a:cs typeface="Osaka" charset="0"/>
              </a:rPr>
              <a:t>Action verbs</a:t>
            </a:r>
          </a:p>
          <a:p>
            <a:pPr lvl="1" eaLnBrk="1" hangingPunct="1">
              <a:lnSpc>
                <a:spcPct val="90000"/>
              </a:lnSpc>
            </a:pPr>
            <a:r>
              <a:rPr lang="en-US" sz="2000" dirty="0">
                <a:latin typeface="Arial" charset="0"/>
                <a:ea typeface="Osaka" charset="0"/>
                <a:cs typeface="Osaka" charset="0"/>
              </a:rPr>
              <a:t>Adjective use</a:t>
            </a:r>
          </a:p>
          <a:p>
            <a:pPr lvl="1" eaLnBrk="1" hangingPunct="1">
              <a:lnSpc>
                <a:spcPct val="90000"/>
              </a:lnSpc>
            </a:pPr>
            <a:r>
              <a:rPr lang="en-US" sz="2000" dirty="0">
                <a:latin typeface="Arial" charset="0"/>
                <a:ea typeface="Osaka" charset="0"/>
                <a:cs typeface="Osaka" charset="0"/>
              </a:rPr>
              <a:t>Commands</a:t>
            </a:r>
          </a:p>
          <a:p>
            <a:pPr lvl="1" eaLnBrk="1" hangingPunct="1">
              <a:lnSpc>
                <a:spcPct val="90000"/>
              </a:lnSpc>
            </a:pPr>
            <a:r>
              <a:rPr lang="en-US" sz="2000" dirty="0">
                <a:latin typeface="Arial" charset="0"/>
                <a:ea typeface="Osaka" charset="0"/>
                <a:cs typeface="Osaka" charset="0"/>
              </a:rPr>
              <a:t>Word order</a:t>
            </a:r>
          </a:p>
          <a:p>
            <a:pPr lvl="1" eaLnBrk="1" hangingPunct="1">
              <a:lnSpc>
                <a:spcPct val="90000"/>
              </a:lnSpc>
            </a:pPr>
            <a:r>
              <a:rPr lang="en-US" sz="2000" dirty="0">
                <a:latin typeface="Arial" charset="0"/>
                <a:ea typeface="Osaka" charset="0"/>
                <a:cs typeface="Osaka" charset="0"/>
              </a:rPr>
              <a:t>If…then</a:t>
            </a:r>
          </a:p>
          <a:p>
            <a:pPr lvl="1" eaLnBrk="1" hangingPunct="1">
              <a:lnSpc>
                <a:spcPct val="90000"/>
              </a:lnSpc>
            </a:pPr>
            <a:r>
              <a:rPr lang="en-US" sz="2000" dirty="0">
                <a:latin typeface="Arial" charset="0"/>
                <a:ea typeface="Osaka" charset="0"/>
                <a:cs typeface="Osaka" charset="0"/>
              </a:rPr>
              <a:t>Future tense</a:t>
            </a:r>
          </a:p>
          <a:p>
            <a:pPr lvl="1" eaLnBrk="1" hangingPunct="1">
              <a:lnSpc>
                <a:spcPct val="90000"/>
              </a:lnSpc>
            </a:pPr>
            <a:r>
              <a:rPr lang="en-US" sz="2000" dirty="0">
                <a:latin typeface="Arial" charset="0"/>
                <a:ea typeface="Osaka" charset="0"/>
                <a:cs typeface="Osaka" charset="0"/>
              </a:rPr>
              <a:t>Conjunctions</a:t>
            </a:r>
          </a:p>
          <a:p>
            <a:pPr lvl="1" eaLnBrk="1" hangingPunct="1">
              <a:lnSpc>
                <a:spcPct val="90000"/>
              </a:lnSpc>
            </a:pPr>
            <a:r>
              <a:rPr lang="en-US" sz="2000" dirty="0">
                <a:latin typeface="Arial" charset="0"/>
                <a:ea typeface="Osaka" charset="0"/>
                <a:cs typeface="Osaka" charset="0"/>
              </a:rPr>
              <a:t>I think…</a:t>
            </a:r>
          </a:p>
          <a:p>
            <a:pPr lvl="1" eaLnBrk="1" hangingPunct="1">
              <a:lnSpc>
                <a:spcPct val="90000"/>
              </a:lnSpc>
            </a:pPr>
            <a:r>
              <a:rPr lang="en-US" sz="2000" dirty="0">
                <a:latin typeface="Arial" charset="0"/>
                <a:ea typeface="Osaka" charset="0"/>
                <a:cs typeface="Osaka" charset="0"/>
              </a:rPr>
              <a:t>For example			</a:t>
            </a:r>
            <a:r>
              <a:rPr lang="en-US" sz="2000" dirty="0" smtClean="0">
                <a:latin typeface="Arial" charset="0"/>
                <a:ea typeface="Osaka" charset="0"/>
                <a:cs typeface="Osaka" charset="0"/>
              </a:rPr>
              <a:t>(</a:t>
            </a:r>
            <a:r>
              <a:rPr lang="en-US" sz="1600" dirty="0" smtClean="0">
                <a:latin typeface="Arial" charset="0"/>
                <a:ea typeface="Osaka" charset="0"/>
                <a:cs typeface="Osaka" charset="0"/>
              </a:rPr>
              <a:t>Hill</a:t>
            </a:r>
            <a:r>
              <a:rPr lang="en-US" sz="1600" dirty="0">
                <a:latin typeface="Arial" charset="0"/>
                <a:ea typeface="Osaka" charset="0"/>
                <a:cs typeface="Osaka" charset="0"/>
              </a:rPr>
              <a:t>, </a:t>
            </a:r>
            <a:r>
              <a:rPr lang="en-US" sz="1600" dirty="0" smtClean="0">
                <a:latin typeface="Arial" charset="0"/>
                <a:ea typeface="Osaka" charset="0"/>
                <a:cs typeface="Osaka" charset="0"/>
              </a:rPr>
              <a:t>Flynn</a:t>
            </a:r>
            <a:r>
              <a:rPr lang="en-US" sz="1600" dirty="0">
                <a:latin typeface="Arial" charset="0"/>
                <a:ea typeface="Osaka" charset="0"/>
                <a:cs typeface="Osaka" charset="0"/>
              </a:rPr>
              <a:t> </a:t>
            </a:r>
            <a:r>
              <a:rPr lang="en-US" sz="1600" dirty="0" smtClean="0">
                <a:latin typeface="Arial" charset="0"/>
                <a:ea typeface="Osaka" charset="0"/>
                <a:cs typeface="Osaka" charset="0"/>
              </a:rPr>
              <a:t>&amp; </a:t>
            </a:r>
            <a:r>
              <a:rPr lang="en-US" sz="1600" dirty="0">
                <a:latin typeface="Arial" charset="0"/>
                <a:ea typeface="Osaka" charset="0"/>
                <a:cs typeface="Osaka" charset="0"/>
              </a:rPr>
              <a:t>Bjork, </a:t>
            </a:r>
            <a:r>
              <a:rPr lang="en-US" sz="1600" dirty="0" smtClean="0">
                <a:latin typeface="Arial" charset="0"/>
                <a:ea typeface="Osaka" charset="0"/>
                <a:cs typeface="Osaka" charset="0"/>
              </a:rPr>
              <a:t>2007)</a:t>
            </a:r>
            <a:endParaRPr lang="en-US" sz="2000" dirty="0">
              <a:latin typeface="Arial" charset="0"/>
              <a:ea typeface="Osaka" charset="0"/>
              <a:cs typeface="Osaka" charset="0"/>
            </a:endParaRPr>
          </a:p>
          <a:p>
            <a:pPr lvl="1" eaLnBrk="1" hangingPunct="1">
              <a:lnSpc>
                <a:spcPct val="90000"/>
              </a:lnSpc>
            </a:pPr>
            <a:endParaRPr lang="en-US" sz="2000" dirty="0">
              <a:latin typeface="Arial" charset="0"/>
              <a:ea typeface="Osaka" charset="0"/>
              <a:cs typeface="Osaka" charset="0"/>
            </a:endParaRPr>
          </a:p>
        </p:txBody>
      </p:sp>
      <p:pic>
        <p:nvPicPr>
          <p:cNvPr id="32772" name="Picture 4" descr="images-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334000" y="2971800"/>
            <a:ext cx="1905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501489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304800" y="762000"/>
            <a:ext cx="8610600" cy="2057400"/>
          </a:xfrm>
        </p:spPr>
        <p:txBody>
          <a:bodyPr/>
          <a:lstStyle/>
          <a:p>
            <a:pPr eaLnBrk="1" hangingPunct="1">
              <a:defRPr/>
            </a:pPr>
            <a:r>
              <a:rPr lang="en-US" sz="4400" dirty="0" smtClean="0"/>
              <a:t>Language objectives are embedded in content objectives</a:t>
            </a:r>
          </a:p>
        </p:txBody>
      </p:sp>
      <p:sp>
        <p:nvSpPr>
          <p:cNvPr id="28675" name="Rectangle 3"/>
          <p:cNvSpPr>
            <a:spLocks noGrp="1" noChangeArrowheads="1"/>
          </p:cNvSpPr>
          <p:nvPr>
            <p:ph type="subTitle" idx="1"/>
          </p:nvPr>
        </p:nvSpPr>
        <p:spPr>
          <a:xfrm>
            <a:off x="1371600" y="3498035"/>
            <a:ext cx="6400800" cy="2438400"/>
          </a:xfrm>
        </p:spPr>
        <p:txBody>
          <a:bodyPr/>
          <a:lstStyle/>
          <a:p>
            <a:pPr eaLnBrk="1" hangingPunct="1">
              <a:defRPr/>
            </a:pPr>
            <a:r>
              <a:rPr lang="en-US" dirty="0" smtClean="0"/>
              <a:t>To determine the language objective consider the content objective or the task assigned to master the content objective</a:t>
            </a:r>
          </a:p>
        </p:txBody>
      </p:sp>
      <p:pic>
        <p:nvPicPr>
          <p:cNvPr id="33796" name="Picture 4" descr="MCj03633440000[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200400" y="5638800"/>
            <a:ext cx="2725738"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Rectangle 5"/>
          <p:cNvSpPr>
            <a:spLocks noChangeArrowheads="1"/>
          </p:cNvSpPr>
          <p:nvPr/>
        </p:nvSpPr>
        <p:spPr bwMode="auto">
          <a:xfrm>
            <a:off x="6705600" y="6172200"/>
            <a:ext cx="2027238"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1800" i="1">
                <a:ea typeface="Osaka" charset="0"/>
                <a:cs typeface="Osaka" charset="0"/>
              </a:rPr>
              <a:t>SC SIOP Reunion</a:t>
            </a:r>
          </a:p>
        </p:txBody>
      </p:sp>
    </p:spTree>
    <p:extLst>
      <p:ext uri="{BB962C8B-B14F-4D97-AF65-F5344CB8AC3E}">
        <p14:creationId xmlns:p14="http://schemas.microsoft.com/office/powerpoint/2010/main" val="402914339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4</a:t>
            </a:r>
            <a:r>
              <a:rPr lang="en-US" baseline="30000" dirty="0" smtClean="0"/>
              <a:t>th</a:t>
            </a:r>
            <a:r>
              <a:rPr lang="en-US" dirty="0" smtClean="0"/>
              <a:t> Grade Math, Two-Dimensional Figures</a:t>
            </a:r>
            <a:endParaRPr lang="en-US" dirty="0"/>
          </a:p>
        </p:txBody>
      </p:sp>
      <p:sp>
        <p:nvSpPr>
          <p:cNvPr id="3" name="Content Placeholder 2"/>
          <p:cNvSpPr>
            <a:spLocks noGrp="1"/>
          </p:cNvSpPr>
          <p:nvPr>
            <p:ph idx="1"/>
          </p:nvPr>
        </p:nvSpPr>
        <p:spPr/>
        <p:txBody>
          <a:bodyPr/>
          <a:lstStyle/>
          <a:p>
            <a:pPr>
              <a:defRPr/>
            </a:pPr>
            <a:r>
              <a:rPr lang="en-US" dirty="0" smtClean="0"/>
              <a:t>Common Core: Draw and identify lines and angles, and classify shapes by properties of their lines and angles.</a:t>
            </a:r>
          </a:p>
          <a:p>
            <a:pPr>
              <a:defRPr/>
            </a:pPr>
            <a:r>
              <a:rPr lang="en-US" dirty="0" smtClean="0"/>
              <a:t>Content Objective: Students will be able to classify triangles based on their angles.</a:t>
            </a:r>
          </a:p>
          <a:p>
            <a:pPr>
              <a:defRPr/>
            </a:pPr>
            <a:r>
              <a:rPr lang="en-US" dirty="0" smtClean="0"/>
              <a:t>Language Objective: Students will be able to </a:t>
            </a:r>
            <a:r>
              <a:rPr lang="en-US" b="1" dirty="0" smtClean="0"/>
              <a:t>read descriptions </a:t>
            </a:r>
            <a:r>
              <a:rPr lang="en-US" dirty="0" smtClean="0"/>
              <a:t>of triangles and their angles.</a:t>
            </a:r>
            <a:endParaRPr lang="en-US" dirty="0"/>
          </a:p>
        </p:txBody>
      </p:sp>
    </p:spTree>
    <p:extLst>
      <p:ext uri="{BB962C8B-B14F-4D97-AF65-F5344CB8AC3E}">
        <p14:creationId xmlns:p14="http://schemas.microsoft.com/office/powerpoint/2010/main" val="38764273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3</a:t>
            </a:r>
            <a:r>
              <a:rPr lang="en-US" baseline="30000" dirty="0" smtClean="0"/>
              <a:t>rd</a:t>
            </a:r>
            <a:r>
              <a:rPr lang="en-US" dirty="0" smtClean="0"/>
              <a:t> Grade Science, States of Matter</a:t>
            </a:r>
            <a:endParaRPr lang="en-US" dirty="0"/>
          </a:p>
        </p:txBody>
      </p:sp>
      <p:sp>
        <p:nvSpPr>
          <p:cNvPr id="3" name="Content Placeholder 2"/>
          <p:cNvSpPr>
            <a:spLocks noGrp="1"/>
          </p:cNvSpPr>
          <p:nvPr>
            <p:ph idx="1"/>
          </p:nvPr>
        </p:nvSpPr>
        <p:spPr/>
        <p:txBody>
          <a:bodyPr/>
          <a:lstStyle/>
          <a:p>
            <a:pPr>
              <a:defRPr/>
            </a:pPr>
            <a:r>
              <a:rPr lang="en-US" dirty="0" smtClean="0"/>
              <a:t>Content Objective: Students will be able to distinguish between liquids, solids, and gases and provide an example of each.</a:t>
            </a:r>
          </a:p>
          <a:p>
            <a:pPr>
              <a:defRPr/>
            </a:pPr>
            <a:r>
              <a:rPr lang="en-US" dirty="0" smtClean="0"/>
              <a:t>Language Objective: Students will be able to </a:t>
            </a:r>
            <a:r>
              <a:rPr lang="en-US" b="1" dirty="0" smtClean="0"/>
              <a:t>orally describe </a:t>
            </a:r>
            <a:r>
              <a:rPr lang="en-US" dirty="0" smtClean="0"/>
              <a:t>characteristics of solids, liquids, and gases.</a:t>
            </a:r>
            <a:endParaRPr lang="en-US" dirty="0"/>
          </a:p>
        </p:txBody>
      </p:sp>
    </p:spTree>
    <p:extLst>
      <p:ext uri="{BB962C8B-B14F-4D97-AF65-F5344CB8AC3E}">
        <p14:creationId xmlns:p14="http://schemas.microsoft.com/office/powerpoint/2010/main" val="230980068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609600"/>
            <a:ext cx="7239000" cy="381000"/>
          </a:xfrm>
        </p:spPr>
        <p:txBody>
          <a:bodyPr>
            <a:normAutofit fontScale="90000"/>
          </a:bodyPr>
          <a:lstStyle/>
          <a:p>
            <a:pPr eaLnBrk="1" hangingPunct="1"/>
            <a:endParaRPr lang="en-US">
              <a:latin typeface="Arial" charset="0"/>
              <a:ea typeface="Osaka" charset="0"/>
              <a:cs typeface="Osaka" charset="0"/>
            </a:endParaRPr>
          </a:p>
        </p:txBody>
      </p:sp>
      <p:sp>
        <p:nvSpPr>
          <p:cNvPr id="107523" name="Rectangle 3"/>
          <p:cNvSpPr>
            <a:spLocks noGrp="1" noChangeArrowheads="1"/>
          </p:cNvSpPr>
          <p:nvPr>
            <p:ph type="body" idx="1"/>
          </p:nvPr>
        </p:nvSpPr>
        <p:spPr>
          <a:xfrm>
            <a:off x="533400" y="685800"/>
            <a:ext cx="7772400" cy="4114800"/>
          </a:xfrm>
        </p:spPr>
        <p:txBody>
          <a:bodyPr>
            <a:normAutofit fontScale="77500" lnSpcReduction="20000"/>
          </a:bodyPr>
          <a:lstStyle/>
          <a:p>
            <a:pPr eaLnBrk="1" hangingPunct="1">
              <a:lnSpc>
                <a:spcPct val="90000"/>
              </a:lnSpc>
              <a:buFontTx/>
              <a:buNone/>
            </a:pPr>
            <a:r>
              <a:rPr lang="en-US" sz="2800" u="sng">
                <a:latin typeface="Arial" charset="0"/>
                <a:ea typeface="Osaka" charset="0"/>
                <a:cs typeface="Osaka" charset="0"/>
              </a:rPr>
              <a:t>CONTENT OBJECTIVE</a:t>
            </a:r>
            <a:r>
              <a:rPr lang="en-US" sz="2800">
                <a:latin typeface="Arial" charset="0"/>
                <a:ea typeface="Osaka" charset="0"/>
                <a:cs typeface="Osaka" charset="0"/>
              </a:rPr>
              <a:t>: Identify how changes in environment affect organisms (gr. 5 science)</a:t>
            </a:r>
          </a:p>
          <a:p>
            <a:pPr eaLnBrk="1" hangingPunct="1">
              <a:lnSpc>
                <a:spcPct val="90000"/>
              </a:lnSpc>
              <a:buFontTx/>
              <a:buNone/>
            </a:pPr>
            <a:endParaRPr lang="en-US" sz="2800" u="sng">
              <a:latin typeface="Arial" charset="0"/>
              <a:ea typeface="Osaka" charset="0"/>
              <a:cs typeface="Osaka" charset="0"/>
            </a:endParaRPr>
          </a:p>
          <a:p>
            <a:pPr eaLnBrk="1" hangingPunct="1">
              <a:lnSpc>
                <a:spcPct val="90000"/>
              </a:lnSpc>
              <a:buFontTx/>
              <a:buNone/>
            </a:pPr>
            <a:r>
              <a:rPr lang="en-US" sz="2800" u="sng">
                <a:latin typeface="Arial" charset="0"/>
                <a:ea typeface="Osaka" charset="0"/>
                <a:cs typeface="Osaka" charset="0"/>
              </a:rPr>
              <a:t>LANGUAGE OBJECTIVE</a:t>
            </a:r>
            <a:endParaRPr lang="en-US" sz="2800">
              <a:latin typeface="Arial" charset="0"/>
              <a:ea typeface="Osaka" charset="0"/>
              <a:cs typeface="Osaka" charset="0"/>
            </a:endParaRPr>
          </a:p>
          <a:p>
            <a:pPr eaLnBrk="1" hangingPunct="1">
              <a:lnSpc>
                <a:spcPct val="90000"/>
              </a:lnSpc>
              <a:buFontTx/>
              <a:buNone/>
            </a:pPr>
            <a:r>
              <a:rPr lang="en-US" sz="2800" u="sng">
                <a:latin typeface="Arial" charset="0"/>
                <a:ea typeface="Osaka" charset="0"/>
                <a:cs typeface="Osaka" charset="0"/>
              </a:rPr>
              <a:t>Vocabulary</a:t>
            </a:r>
            <a:r>
              <a:rPr lang="en-US" sz="2800">
                <a:latin typeface="Arial" charset="0"/>
                <a:ea typeface="Osaka" charset="0"/>
                <a:cs typeface="Osaka" charset="0"/>
              </a:rPr>
              <a:t>: </a:t>
            </a:r>
            <a:r>
              <a:rPr lang="en-US" sz="2800">
                <a:solidFill>
                  <a:schemeClr val="hlink"/>
                </a:solidFill>
                <a:latin typeface="Arial" charset="0"/>
                <a:ea typeface="Osaka" charset="0"/>
                <a:cs typeface="Osaka" charset="0"/>
              </a:rPr>
              <a:t>eco</a:t>
            </a:r>
            <a:r>
              <a:rPr lang="en-US" sz="2800">
                <a:latin typeface="Arial" charset="0"/>
                <a:ea typeface="Osaka" charset="0"/>
                <a:cs typeface="Osaka" charset="0"/>
              </a:rPr>
              <a:t>system, popula</a:t>
            </a:r>
            <a:r>
              <a:rPr lang="en-US" sz="2800">
                <a:solidFill>
                  <a:schemeClr val="hlink"/>
                </a:solidFill>
                <a:latin typeface="Arial" charset="0"/>
                <a:ea typeface="Osaka" charset="0"/>
                <a:cs typeface="Osaka" charset="0"/>
              </a:rPr>
              <a:t>tion</a:t>
            </a:r>
            <a:r>
              <a:rPr lang="en-US" sz="2800">
                <a:latin typeface="Arial" charset="0"/>
                <a:ea typeface="Osaka" charset="0"/>
                <a:cs typeface="Osaka" charset="0"/>
              </a:rPr>
              <a:t>, organism, pesti</a:t>
            </a:r>
            <a:r>
              <a:rPr lang="en-US" sz="2800">
                <a:solidFill>
                  <a:schemeClr val="hlink"/>
                </a:solidFill>
                <a:latin typeface="Arial" charset="0"/>
                <a:ea typeface="Osaka" charset="0"/>
                <a:cs typeface="Osaka" charset="0"/>
              </a:rPr>
              <a:t>cide</a:t>
            </a:r>
            <a:r>
              <a:rPr lang="en-US" sz="2800">
                <a:latin typeface="Arial" charset="0"/>
                <a:ea typeface="Osaka" charset="0"/>
                <a:cs typeface="Osaka" charset="0"/>
              </a:rPr>
              <a:t>, adapta</a:t>
            </a:r>
            <a:r>
              <a:rPr lang="en-US" sz="2800">
                <a:solidFill>
                  <a:schemeClr val="hlink"/>
                </a:solidFill>
                <a:latin typeface="Arial" charset="0"/>
                <a:ea typeface="Osaka" charset="0"/>
                <a:cs typeface="Osaka" charset="0"/>
              </a:rPr>
              <a:t>tion</a:t>
            </a:r>
            <a:r>
              <a:rPr lang="en-US" sz="2800">
                <a:latin typeface="Arial" charset="0"/>
                <a:ea typeface="Osaka" charset="0"/>
                <a:cs typeface="Osaka" charset="0"/>
              </a:rPr>
              <a:t>, extinct</a:t>
            </a:r>
          </a:p>
          <a:p>
            <a:pPr eaLnBrk="1" hangingPunct="1">
              <a:lnSpc>
                <a:spcPct val="90000"/>
              </a:lnSpc>
              <a:buFontTx/>
              <a:buNone/>
            </a:pPr>
            <a:endParaRPr lang="en-US" sz="2800">
              <a:latin typeface="Arial" charset="0"/>
              <a:ea typeface="Osaka" charset="0"/>
              <a:cs typeface="Osaka" charset="0"/>
            </a:endParaRPr>
          </a:p>
          <a:p>
            <a:pPr eaLnBrk="1" hangingPunct="1">
              <a:lnSpc>
                <a:spcPct val="90000"/>
              </a:lnSpc>
              <a:buFontTx/>
              <a:buNone/>
            </a:pPr>
            <a:r>
              <a:rPr lang="en-US" sz="2800" u="sng">
                <a:latin typeface="Arial" charset="0"/>
                <a:ea typeface="Osaka" charset="0"/>
                <a:cs typeface="Osaka" charset="0"/>
              </a:rPr>
              <a:t>Language Function</a:t>
            </a:r>
            <a:r>
              <a:rPr lang="en-US" sz="2800">
                <a:latin typeface="Arial" charset="0"/>
                <a:ea typeface="Osaka" charset="0"/>
                <a:cs typeface="Osaka" charset="0"/>
              </a:rPr>
              <a:t>: cause and effect</a:t>
            </a:r>
          </a:p>
          <a:p>
            <a:pPr eaLnBrk="1" hangingPunct="1">
              <a:lnSpc>
                <a:spcPct val="90000"/>
              </a:lnSpc>
              <a:buFontTx/>
              <a:buNone/>
            </a:pPr>
            <a:endParaRPr lang="en-US" sz="2800">
              <a:latin typeface="Arial" charset="0"/>
              <a:ea typeface="Osaka" charset="0"/>
              <a:cs typeface="Osaka" charset="0"/>
            </a:endParaRPr>
          </a:p>
          <a:p>
            <a:pPr eaLnBrk="1" hangingPunct="1">
              <a:lnSpc>
                <a:spcPct val="90000"/>
              </a:lnSpc>
              <a:buFontTx/>
              <a:buNone/>
            </a:pPr>
            <a:r>
              <a:rPr lang="en-US" sz="2800" u="sng">
                <a:latin typeface="Arial" charset="0"/>
                <a:ea typeface="Osaka" charset="0"/>
                <a:cs typeface="Osaka" charset="0"/>
              </a:rPr>
              <a:t>Language Structure</a:t>
            </a:r>
            <a:r>
              <a:rPr lang="en-US" sz="2800">
                <a:latin typeface="Arial" charset="0"/>
                <a:ea typeface="Osaka" charset="0"/>
                <a:cs typeface="Osaka" charset="0"/>
              </a:rPr>
              <a:t>: If/then    </a:t>
            </a:r>
          </a:p>
          <a:p>
            <a:pPr eaLnBrk="1" hangingPunct="1">
              <a:lnSpc>
                <a:spcPct val="90000"/>
              </a:lnSpc>
              <a:buFontTx/>
              <a:buNone/>
            </a:pPr>
            <a:r>
              <a:rPr lang="en-US" sz="2800">
                <a:latin typeface="Arial" charset="0"/>
                <a:ea typeface="Osaka" charset="0"/>
                <a:cs typeface="Osaka" charset="0"/>
              </a:rPr>
              <a:t>When________, then ________</a:t>
            </a:r>
          </a:p>
          <a:p>
            <a:pPr eaLnBrk="1" hangingPunct="1">
              <a:lnSpc>
                <a:spcPct val="90000"/>
              </a:lnSpc>
              <a:buFontTx/>
              <a:buNone/>
            </a:pPr>
            <a:r>
              <a:rPr lang="en-US" sz="2800">
                <a:latin typeface="Arial" charset="0"/>
                <a:ea typeface="Osaka" charset="0"/>
                <a:cs typeface="Osaka" charset="0"/>
              </a:rPr>
              <a:t>		</a:t>
            </a:r>
            <a:r>
              <a:rPr lang="en-US" sz="1000">
                <a:latin typeface="Arial" charset="0"/>
                <a:ea typeface="Osaka" charset="0"/>
                <a:cs typeface="Osaka" charset="0"/>
              </a:rPr>
              <a:t>    </a:t>
            </a:r>
            <a:r>
              <a:rPr lang="en-US" sz="1600">
                <a:latin typeface="Arial" charset="0"/>
                <a:ea typeface="Osaka" charset="0"/>
                <a:cs typeface="Osaka" charset="0"/>
              </a:rPr>
              <a:t>(environment)</a:t>
            </a:r>
            <a:r>
              <a:rPr lang="en-US" sz="1200">
                <a:latin typeface="Arial" charset="0"/>
                <a:ea typeface="Osaka" charset="0"/>
                <a:cs typeface="Osaka" charset="0"/>
              </a:rPr>
              <a:t>		  </a:t>
            </a:r>
            <a:r>
              <a:rPr lang="en-US" sz="1600">
                <a:latin typeface="Arial" charset="0"/>
                <a:ea typeface="Osaka" charset="0"/>
                <a:cs typeface="Osaka" charset="0"/>
              </a:rPr>
              <a:t>(organism)</a:t>
            </a:r>
          </a:p>
          <a:p>
            <a:pPr eaLnBrk="1" hangingPunct="1">
              <a:lnSpc>
                <a:spcPct val="90000"/>
              </a:lnSpc>
              <a:buFontTx/>
              <a:buNone/>
            </a:pPr>
            <a:r>
              <a:rPr lang="en-US" sz="2800">
                <a:latin typeface="Arial" charset="0"/>
                <a:ea typeface="Osaka" charset="0"/>
                <a:cs typeface="Osaka" charset="0"/>
              </a:rPr>
              <a:t>	</a:t>
            </a:r>
          </a:p>
        </p:txBody>
      </p:sp>
    </p:spTree>
    <p:extLst>
      <p:ext uri="{BB962C8B-B14F-4D97-AF65-F5344CB8AC3E}">
        <p14:creationId xmlns:p14="http://schemas.microsoft.com/office/powerpoint/2010/main" val="10785497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 calcmode="lin" valueType="num">
                                      <p:cBhvr additive="base">
                                        <p:cTn id="7" dur="500" fill="hold"/>
                                        <p:tgtEl>
                                          <p:spTgt spid="1075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75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7523">
                                            <p:txEl>
                                              <p:pRg st="2" end="2"/>
                                            </p:txEl>
                                          </p:spTgt>
                                        </p:tgtEl>
                                        <p:attrNameLst>
                                          <p:attrName>style.visibility</p:attrName>
                                        </p:attrNameLst>
                                      </p:cBhvr>
                                      <p:to>
                                        <p:strVal val="visible"/>
                                      </p:to>
                                    </p:set>
                                    <p:anim calcmode="lin" valueType="num">
                                      <p:cBhvr additive="base">
                                        <p:cTn id="13" dur="500" fill="hold"/>
                                        <p:tgtEl>
                                          <p:spTgt spid="10752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75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7523">
                                            <p:txEl>
                                              <p:pRg st="3" end="3"/>
                                            </p:txEl>
                                          </p:spTgt>
                                        </p:tgtEl>
                                        <p:attrNameLst>
                                          <p:attrName>style.visibility</p:attrName>
                                        </p:attrNameLst>
                                      </p:cBhvr>
                                      <p:to>
                                        <p:strVal val="visible"/>
                                      </p:to>
                                    </p:set>
                                    <p:anim calcmode="lin" valueType="num">
                                      <p:cBhvr additive="base">
                                        <p:cTn id="19" dur="500" fill="hold"/>
                                        <p:tgtEl>
                                          <p:spTgt spid="10752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75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7523">
                                            <p:txEl>
                                              <p:pRg st="5" end="5"/>
                                            </p:txEl>
                                          </p:spTgt>
                                        </p:tgtEl>
                                        <p:attrNameLst>
                                          <p:attrName>style.visibility</p:attrName>
                                        </p:attrNameLst>
                                      </p:cBhvr>
                                      <p:to>
                                        <p:strVal val="visible"/>
                                      </p:to>
                                    </p:set>
                                    <p:anim calcmode="lin" valueType="num">
                                      <p:cBhvr additive="base">
                                        <p:cTn id="25" dur="500" fill="hold"/>
                                        <p:tgtEl>
                                          <p:spTgt spid="10752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752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7523">
                                            <p:txEl>
                                              <p:pRg st="7" end="7"/>
                                            </p:txEl>
                                          </p:spTgt>
                                        </p:tgtEl>
                                        <p:attrNameLst>
                                          <p:attrName>style.visibility</p:attrName>
                                        </p:attrNameLst>
                                      </p:cBhvr>
                                      <p:to>
                                        <p:strVal val="visible"/>
                                      </p:to>
                                    </p:set>
                                    <p:anim calcmode="lin" valueType="num">
                                      <p:cBhvr additive="base">
                                        <p:cTn id="31" dur="500" fill="hold"/>
                                        <p:tgtEl>
                                          <p:spTgt spid="10752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752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7523">
                                            <p:txEl>
                                              <p:pRg st="8" end="8"/>
                                            </p:txEl>
                                          </p:spTgt>
                                        </p:tgtEl>
                                        <p:attrNameLst>
                                          <p:attrName>style.visibility</p:attrName>
                                        </p:attrNameLst>
                                      </p:cBhvr>
                                      <p:to>
                                        <p:strVal val="visible"/>
                                      </p:to>
                                    </p:set>
                                    <p:anim calcmode="lin" valueType="num">
                                      <p:cBhvr additive="base">
                                        <p:cTn id="37" dur="500" fill="hold"/>
                                        <p:tgtEl>
                                          <p:spTgt spid="10752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752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7523">
                                            <p:txEl>
                                              <p:pRg st="9" end="9"/>
                                            </p:txEl>
                                          </p:spTgt>
                                        </p:tgtEl>
                                        <p:attrNameLst>
                                          <p:attrName>style.visibility</p:attrName>
                                        </p:attrNameLst>
                                      </p:cBhvr>
                                      <p:to>
                                        <p:strVal val="visible"/>
                                      </p:to>
                                    </p:set>
                                    <p:anim calcmode="lin" valueType="num">
                                      <p:cBhvr additive="base">
                                        <p:cTn id="43" dur="500" fill="hold"/>
                                        <p:tgtEl>
                                          <p:spTgt spid="107523">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752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7523">
                                            <p:txEl>
                                              <p:pRg st="10" end="10"/>
                                            </p:txEl>
                                          </p:spTgt>
                                        </p:tgtEl>
                                        <p:attrNameLst>
                                          <p:attrName>style.visibility</p:attrName>
                                        </p:attrNameLst>
                                      </p:cBhvr>
                                      <p:to>
                                        <p:strVal val="visible"/>
                                      </p:to>
                                    </p:set>
                                    <p:anim calcmode="lin" valueType="num">
                                      <p:cBhvr additive="base">
                                        <p:cTn id="49" dur="500" fill="hold"/>
                                        <p:tgtEl>
                                          <p:spTgt spid="107523">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752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endParaRPr lang="en-US">
              <a:latin typeface="Arial" charset="0"/>
              <a:ea typeface="Osaka" charset="0"/>
              <a:cs typeface="Osaka" charset="0"/>
            </a:endParaRPr>
          </a:p>
        </p:txBody>
      </p:sp>
      <p:sp>
        <p:nvSpPr>
          <p:cNvPr id="109571" name="Rectangle 3"/>
          <p:cNvSpPr>
            <a:spLocks noGrp="1" noChangeArrowheads="1"/>
          </p:cNvSpPr>
          <p:nvPr>
            <p:ph type="body" idx="1"/>
          </p:nvPr>
        </p:nvSpPr>
        <p:spPr>
          <a:xfrm>
            <a:off x="685800" y="609600"/>
            <a:ext cx="7772400" cy="5486400"/>
          </a:xfrm>
        </p:spPr>
        <p:txBody>
          <a:bodyPr/>
          <a:lstStyle/>
          <a:p>
            <a:pPr eaLnBrk="1" hangingPunct="1">
              <a:buFontTx/>
              <a:buNone/>
            </a:pPr>
            <a:r>
              <a:rPr lang="en-US" sz="2800" u="sng">
                <a:latin typeface="Arial" charset="0"/>
                <a:ea typeface="Osaka" charset="0"/>
                <a:cs typeface="Osaka" charset="0"/>
              </a:rPr>
              <a:t>CONTENT OBJECTIVE</a:t>
            </a:r>
            <a:r>
              <a:rPr lang="en-US" sz="2800">
                <a:latin typeface="Arial" charset="0"/>
                <a:ea typeface="Osaka" charset="0"/>
                <a:cs typeface="Osaka" charset="0"/>
              </a:rPr>
              <a:t>: Find factors and multiples of whole numbers, determine if it is prime or composite (gr. 4 math)</a:t>
            </a:r>
          </a:p>
          <a:p>
            <a:pPr eaLnBrk="1" hangingPunct="1">
              <a:buFontTx/>
              <a:buNone/>
            </a:pPr>
            <a:endParaRPr lang="en-US" sz="2800" u="sng">
              <a:latin typeface="Arial" charset="0"/>
              <a:ea typeface="Osaka" charset="0"/>
              <a:cs typeface="Osaka" charset="0"/>
            </a:endParaRPr>
          </a:p>
          <a:p>
            <a:pPr eaLnBrk="1" hangingPunct="1">
              <a:buFontTx/>
              <a:buNone/>
            </a:pPr>
            <a:r>
              <a:rPr lang="en-US" sz="2800" u="sng">
                <a:latin typeface="Arial" charset="0"/>
                <a:ea typeface="Osaka" charset="0"/>
                <a:cs typeface="Osaka" charset="0"/>
              </a:rPr>
              <a:t>LANGUAGE OBJECTIVE</a:t>
            </a:r>
            <a:endParaRPr lang="en-US" sz="2800">
              <a:latin typeface="Arial" charset="0"/>
              <a:ea typeface="Osaka" charset="0"/>
              <a:cs typeface="Osaka" charset="0"/>
            </a:endParaRPr>
          </a:p>
          <a:p>
            <a:pPr eaLnBrk="1" hangingPunct="1">
              <a:buFontTx/>
              <a:buNone/>
            </a:pPr>
            <a:r>
              <a:rPr lang="en-US" sz="2800" u="sng">
                <a:latin typeface="Arial" charset="0"/>
                <a:ea typeface="Osaka" charset="0"/>
                <a:cs typeface="Osaka" charset="0"/>
              </a:rPr>
              <a:t>Vocabulary</a:t>
            </a:r>
            <a:r>
              <a:rPr lang="en-US" sz="2800">
                <a:latin typeface="Arial" charset="0"/>
                <a:ea typeface="Osaka" charset="0"/>
                <a:cs typeface="Osaka" charset="0"/>
              </a:rPr>
              <a:t>: factors, multiples, prime, composite</a:t>
            </a:r>
          </a:p>
          <a:p>
            <a:pPr eaLnBrk="1" hangingPunct="1">
              <a:buFontTx/>
              <a:buNone/>
            </a:pPr>
            <a:endParaRPr lang="en-US" sz="2800" u="sng">
              <a:latin typeface="Arial" charset="0"/>
              <a:ea typeface="Osaka" charset="0"/>
              <a:cs typeface="Osaka" charset="0"/>
            </a:endParaRPr>
          </a:p>
          <a:p>
            <a:pPr eaLnBrk="1" hangingPunct="1">
              <a:buFontTx/>
              <a:buNone/>
            </a:pPr>
            <a:r>
              <a:rPr lang="en-US" sz="2800" u="sng">
                <a:latin typeface="Arial" charset="0"/>
                <a:ea typeface="Osaka" charset="0"/>
                <a:cs typeface="Osaka" charset="0"/>
              </a:rPr>
              <a:t>Language Function</a:t>
            </a:r>
            <a:r>
              <a:rPr lang="en-US" sz="2800">
                <a:latin typeface="Arial" charset="0"/>
                <a:ea typeface="Osaka" charset="0"/>
                <a:cs typeface="Osaka" charset="0"/>
              </a:rPr>
              <a:t>: determine</a:t>
            </a:r>
          </a:p>
          <a:p>
            <a:pPr eaLnBrk="1" hangingPunct="1">
              <a:buFontTx/>
              <a:buNone/>
            </a:pPr>
            <a:endParaRPr lang="en-US" sz="2800">
              <a:latin typeface="Arial" charset="0"/>
              <a:ea typeface="Osaka" charset="0"/>
              <a:cs typeface="Osaka" charset="0"/>
            </a:endParaRPr>
          </a:p>
          <a:p>
            <a:pPr eaLnBrk="1" hangingPunct="1">
              <a:buFontTx/>
              <a:buNone/>
            </a:pPr>
            <a:r>
              <a:rPr lang="en-US" sz="2800" u="sng">
                <a:latin typeface="Arial" charset="0"/>
                <a:ea typeface="Osaka" charset="0"/>
                <a:cs typeface="Osaka" charset="0"/>
              </a:rPr>
              <a:t>Language Structure</a:t>
            </a:r>
            <a:r>
              <a:rPr lang="en-US" sz="2800">
                <a:latin typeface="Arial" charset="0"/>
                <a:ea typeface="Osaka" charset="0"/>
                <a:cs typeface="Osaka" charset="0"/>
              </a:rPr>
              <a:t>: It is _____ because ____.</a:t>
            </a:r>
          </a:p>
          <a:p>
            <a:pPr eaLnBrk="1" hangingPunct="1">
              <a:buFontTx/>
              <a:buNone/>
            </a:pPr>
            <a:r>
              <a:rPr lang="en-US" sz="2800">
                <a:latin typeface="Arial" charset="0"/>
                <a:ea typeface="Osaka" charset="0"/>
                <a:cs typeface="Osaka" charset="0"/>
              </a:rPr>
              <a:t>It is not _____ because ______.</a:t>
            </a:r>
          </a:p>
        </p:txBody>
      </p:sp>
    </p:spTree>
    <p:extLst>
      <p:ext uri="{BB962C8B-B14F-4D97-AF65-F5344CB8AC3E}">
        <p14:creationId xmlns:p14="http://schemas.microsoft.com/office/powerpoint/2010/main" val="1102011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additive="base">
                                        <p:cTn id="7" dur="500" fill="hold"/>
                                        <p:tgtEl>
                                          <p:spTgt spid="1095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95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9571">
                                            <p:txEl>
                                              <p:pRg st="2" end="2"/>
                                            </p:txEl>
                                          </p:spTgt>
                                        </p:tgtEl>
                                        <p:attrNameLst>
                                          <p:attrName>style.visibility</p:attrName>
                                        </p:attrNameLst>
                                      </p:cBhvr>
                                      <p:to>
                                        <p:strVal val="visible"/>
                                      </p:to>
                                    </p:set>
                                    <p:anim calcmode="lin" valueType="num">
                                      <p:cBhvr additive="base">
                                        <p:cTn id="13" dur="500" fill="hold"/>
                                        <p:tgtEl>
                                          <p:spTgt spid="1095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95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9571">
                                            <p:txEl>
                                              <p:pRg st="3" end="3"/>
                                            </p:txEl>
                                          </p:spTgt>
                                        </p:tgtEl>
                                        <p:attrNameLst>
                                          <p:attrName>style.visibility</p:attrName>
                                        </p:attrNameLst>
                                      </p:cBhvr>
                                      <p:to>
                                        <p:strVal val="visible"/>
                                      </p:to>
                                    </p:set>
                                    <p:anim calcmode="lin" valueType="num">
                                      <p:cBhvr additive="base">
                                        <p:cTn id="19" dur="500" fill="hold"/>
                                        <p:tgtEl>
                                          <p:spTgt spid="10957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95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9571">
                                            <p:txEl>
                                              <p:pRg st="5" end="5"/>
                                            </p:txEl>
                                          </p:spTgt>
                                        </p:tgtEl>
                                        <p:attrNameLst>
                                          <p:attrName>style.visibility</p:attrName>
                                        </p:attrNameLst>
                                      </p:cBhvr>
                                      <p:to>
                                        <p:strVal val="visible"/>
                                      </p:to>
                                    </p:set>
                                    <p:anim calcmode="lin" valueType="num">
                                      <p:cBhvr additive="base">
                                        <p:cTn id="25" dur="500" fill="hold"/>
                                        <p:tgtEl>
                                          <p:spTgt spid="109571">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95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9571">
                                            <p:txEl>
                                              <p:pRg st="7" end="7"/>
                                            </p:txEl>
                                          </p:spTgt>
                                        </p:tgtEl>
                                        <p:attrNameLst>
                                          <p:attrName>style.visibility</p:attrName>
                                        </p:attrNameLst>
                                      </p:cBhvr>
                                      <p:to>
                                        <p:strVal val="visible"/>
                                      </p:to>
                                    </p:set>
                                    <p:anim calcmode="lin" valueType="num">
                                      <p:cBhvr additive="base">
                                        <p:cTn id="31" dur="500" fill="hold"/>
                                        <p:tgtEl>
                                          <p:spTgt spid="109571">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957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9571">
                                            <p:txEl>
                                              <p:pRg st="8" end="8"/>
                                            </p:txEl>
                                          </p:spTgt>
                                        </p:tgtEl>
                                        <p:attrNameLst>
                                          <p:attrName>style.visibility</p:attrName>
                                        </p:attrNameLst>
                                      </p:cBhvr>
                                      <p:to>
                                        <p:strVal val="visible"/>
                                      </p:to>
                                    </p:set>
                                    <p:anim calcmode="lin" valueType="num">
                                      <p:cBhvr additive="base">
                                        <p:cTn id="37" dur="500" fill="hold"/>
                                        <p:tgtEl>
                                          <p:spTgt spid="109571">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957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flipV="1">
            <a:off x="685800" y="457200"/>
            <a:ext cx="7772400" cy="152400"/>
          </a:xfrm>
        </p:spPr>
        <p:txBody>
          <a:bodyPr>
            <a:normAutofit fontScale="90000"/>
          </a:bodyPr>
          <a:lstStyle/>
          <a:p>
            <a:pPr eaLnBrk="1" hangingPunct="1"/>
            <a:endParaRPr lang="en-US">
              <a:latin typeface="Arial" charset="0"/>
              <a:ea typeface="Osaka" charset="0"/>
              <a:cs typeface="Osaka" charset="0"/>
            </a:endParaRPr>
          </a:p>
        </p:txBody>
      </p:sp>
      <p:sp>
        <p:nvSpPr>
          <p:cNvPr id="110595" name="Rectangle 3"/>
          <p:cNvSpPr>
            <a:spLocks noGrp="1" noChangeArrowheads="1"/>
          </p:cNvSpPr>
          <p:nvPr>
            <p:ph type="body" idx="1"/>
          </p:nvPr>
        </p:nvSpPr>
        <p:spPr>
          <a:xfrm>
            <a:off x="685800" y="685800"/>
            <a:ext cx="7772400" cy="5410200"/>
          </a:xfrm>
        </p:spPr>
        <p:txBody>
          <a:bodyPr/>
          <a:lstStyle/>
          <a:p>
            <a:pPr eaLnBrk="1" hangingPunct="1">
              <a:lnSpc>
                <a:spcPct val="90000"/>
              </a:lnSpc>
              <a:buFontTx/>
              <a:buNone/>
            </a:pPr>
            <a:r>
              <a:rPr lang="en-US" sz="2800" u="sng">
                <a:latin typeface="Arial" charset="0"/>
                <a:ea typeface="Osaka" charset="0"/>
                <a:cs typeface="Osaka" charset="0"/>
              </a:rPr>
              <a:t>CONTENT OBJECTIVE</a:t>
            </a:r>
            <a:r>
              <a:rPr lang="en-US" sz="2800">
                <a:latin typeface="Arial" charset="0"/>
                <a:ea typeface="Osaka" charset="0"/>
                <a:cs typeface="Osaka" charset="0"/>
              </a:rPr>
              <a:t>: Understand the causes of the Revolutionary War (gr. 5 social studies)</a:t>
            </a:r>
          </a:p>
          <a:p>
            <a:pPr eaLnBrk="1" hangingPunct="1">
              <a:lnSpc>
                <a:spcPct val="90000"/>
              </a:lnSpc>
              <a:buFontTx/>
              <a:buNone/>
            </a:pPr>
            <a:endParaRPr lang="en-US" sz="2800">
              <a:latin typeface="Arial" charset="0"/>
              <a:ea typeface="Osaka" charset="0"/>
              <a:cs typeface="Osaka" charset="0"/>
            </a:endParaRPr>
          </a:p>
          <a:p>
            <a:pPr eaLnBrk="1" hangingPunct="1">
              <a:lnSpc>
                <a:spcPct val="90000"/>
              </a:lnSpc>
              <a:buFontTx/>
              <a:buNone/>
            </a:pPr>
            <a:r>
              <a:rPr lang="en-US" sz="2800" u="sng">
                <a:latin typeface="Arial" charset="0"/>
                <a:ea typeface="Osaka" charset="0"/>
                <a:cs typeface="Osaka" charset="0"/>
              </a:rPr>
              <a:t>LANGUAGE OBJECTIVE</a:t>
            </a:r>
            <a:endParaRPr lang="en-US" sz="2800">
              <a:latin typeface="Arial" charset="0"/>
              <a:ea typeface="Osaka" charset="0"/>
              <a:cs typeface="Osaka" charset="0"/>
            </a:endParaRPr>
          </a:p>
          <a:p>
            <a:pPr eaLnBrk="1" hangingPunct="1">
              <a:lnSpc>
                <a:spcPct val="90000"/>
              </a:lnSpc>
              <a:buFontTx/>
              <a:buNone/>
            </a:pPr>
            <a:r>
              <a:rPr lang="en-US" sz="2800" u="sng">
                <a:latin typeface="Arial" charset="0"/>
                <a:ea typeface="Osaka" charset="0"/>
                <a:cs typeface="Osaka" charset="0"/>
              </a:rPr>
              <a:t>Vocabulary</a:t>
            </a:r>
            <a:r>
              <a:rPr lang="en-US" sz="2800">
                <a:latin typeface="Arial" charset="0"/>
                <a:ea typeface="Osaka" charset="0"/>
                <a:cs typeface="Osaka" charset="0"/>
              </a:rPr>
              <a:t>: traitor, colony, Patriot, politics, representative, soldier, tax</a:t>
            </a:r>
          </a:p>
          <a:p>
            <a:pPr eaLnBrk="1" hangingPunct="1">
              <a:lnSpc>
                <a:spcPct val="90000"/>
              </a:lnSpc>
              <a:buFontTx/>
              <a:buNone/>
            </a:pPr>
            <a:endParaRPr lang="en-US" sz="2800">
              <a:latin typeface="Arial" charset="0"/>
              <a:ea typeface="Osaka" charset="0"/>
              <a:cs typeface="Osaka" charset="0"/>
            </a:endParaRPr>
          </a:p>
          <a:p>
            <a:pPr eaLnBrk="1" hangingPunct="1">
              <a:lnSpc>
                <a:spcPct val="90000"/>
              </a:lnSpc>
              <a:buFontTx/>
              <a:buNone/>
            </a:pPr>
            <a:r>
              <a:rPr lang="en-US" sz="2800" u="sng">
                <a:latin typeface="Arial" charset="0"/>
                <a:ea typeface="Osaka" charset="0"/>
                <a:cs typeface="Osaka" charset="0"/>
              </a:rPr>
              <a:t>Language Function</a:t>
            </a:r>
            <a:r>
              <a:rPr lang="en-US" sz="2800">
                <a:latin typeface="Arial" charset="0"/>
                <a:ea typeface="Osaka" charset="0"/>
                <a:cs typeface="Osaka" charset="0"/>
              </a:rPr>
              <a:t>: understand (describe)</a:t>
            </a:r>
          </a:p>
          <a:p>
            <a:pPr eaLnBrk="1" hangingPunct="1">
              <a:lnSpc>
                <a:spcPct val="90000"/>
              </a:lnSpc>
              <a:buFontTx/>
              <a:buNone/>
            </a:pPr>
            <a:endParaRPr lang="en-US" sz="2800">
              <a:latin typeface="Arial" charset="0"/>
              <a:ea typeface="Osaka" charset="0"/>
              <a:cs typeface="Osaka" charset="0"/>
            </a:endParaRPr>
          </a:p>
          <a:p>
            <a:pPr eaLnBrk="1" hangingPunct="1">
              <a:lnSpc>
                <a:spcPct val="90000"/>
              </a:lnSpc>
              <a:buFontTx/>
              <a:buNone/>
            </a:pPr>
            <a:r>
              <a:rPr lang="en-US" sz="2800" u="sng">
                <a:latin typeface="Arial" charset="0"/>
                <a:ea typeface="Osaka" charset="0"/>
                <a:cs typeface="Osaka" charset="0"/>
              </a:rPr>
              <a:t>Language Structure</a:t>
            </a:r>
            <a:r>
              <a:rPr lang="en-US" sz="2800">
                <a:latin typeface="Arial" charset="0"/>
                <a:ea typeface="Osaka" charset="0"/>
                <a:cs typeface="Osaka" charset="0"/>
              </a:rPr>
              <a:t>: past-tense and present-tense verbs</a:t>
            </a:r>
          </a:p>
        </p:txBody>
      </p:sp>
    </p:spTree>
    <p:extLst>
      <p:ext uri="{BB962C8B-B14F-4D97-AF65-F5344CB8AC3E}">
        <p14:creationId xmlns:p14="http://schemas.microsoft.com/office/powerpoint/2010/main" val="41979225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0595">
                                            <p:txEl>
                                              <p:pRg st="2" end="2"/>
                                            </p:txEl>
                                          </p:spTgt>
                                        </p:tgtEl>
                                        <p:attrNameLst>
                                          <p:attrName>style.visibility</p:attrName>
                                        </p:attrNameLst>
                                      </p:cBhvr>
                                      <p:to>
                                        <p:strVal val="visible"/>
                                      </p:to>
                                    </p:set>
                                    <p:anim calcmode="lin" valueType="num">
                                      <p:cBhvr additive="base">
                                        <p:cTn id="13" dur="500" fill="hold"/>
                                        <p:tgtEl>
                                          <p:spTgt spid="11059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05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0595">
                                            <p:txEl>
                                              <p:pRg st="3" end="3"/>
                                            </p:txEl>
                                          </p:spTgt>
                                        </p:tgtEl>
                                        <p:attrNameLst>
                                          <p:attrName>style.visibility</p:attrName>
                                        </p:attrNameLst>
                                      </p:cBhvr>
                                      <p:to>
                                        <p:strVal val="visible"/>
                                      </p:to>
                                    </p:set>
                                    <p:anim calcmode="lin" valueType="num">
                                      <p:cBhvr additive="base">
                                        <p:cTn id="19" dur="500" fill="hold"/>
                                        <p:tgtEl>
                                          <p:spTgt spid="11059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05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0595">
                                            <p:txEl>
                                              <p:pRg st="5" end="5"/>
                                            </p:txEl>
                                          </p:spTgt>
                                        </p:tgtEl>
                                        <p:attrNameLst>
                                          <p:attrName>style.visibility</p:attrName>
                                        </p:attrNameLst>
                                      </p:cBhvr>
                                      <p:to>
                                        <p:strVal val="visible"/>
                                      </p:to>
                                    </p:set>
                                    <p:anim calcmode="lin" valueType="num">
                                      <p:cBhvr additive="base">
                                        <p:cTn id="25" dur="500" fill="hold"/>
                                        <p:tgtEl>
                                          <p:spTgt spid="11059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05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0595">
                                            <p:txEl>
                                              <p:pRg st="7" end="7"/>
                                            </p:txEl>
                                          </p:spTgt>
                                        </p:tgtEl>
                                        <p:attrNameLst>
                                          <p:attrName>style.visibility</p:attrName>
                                        </p:attrNameLst>
                                      </p:cBhvr>
                                      <p:to>
                                        <p:strVal val="visible"/>
                                      </p:to>
                                    </p:set>
                                    <p:anim calcmode="lin" valueType="num">
                                      <p:cBhvr additive="base">
                                        <p:cTn id="31" dur="500" fill="hold"/>
                                        <p:tgtEl>
                                          <p:spTgt spid="110595">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059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smtClean="0"/>
              <a:t>What is SIOP?</a:t>
            </a:r>
          </a:p>
        </p:txBody>
      </p:sp>
      <p:sp>
        <p:nvSpPr>
          <p:cNvPr id="69635" name="Rectangle 3"/>
          <p:cNvSpPr>
            <a:spLocks noGrp="1" noChangeArrowheads="1"/>
          </p:cNvSpPr>
          <p:nvPr>
            <p:ph type="body" idx="1"/>
          </p:nvPr>
        </p:nvSpPr>
        <p:spPr/>
        <p:txBody>
          <a:bodyPr/>
          <a:lstStyle/>
          <a:p>
            <a:pPr eaLnBrk="1" hangingPunct="1">
              <a:buFontTx/>
              <a:buNone/>
            </a:pPr>
            <a:r>
              <a:rPr lang="en-US" u="sng">
                <a:latin typeface="Arial" charset="0"/>
                <a:ea typeface="Osaka" charset="0"/>
                <a:cs typeface="Osaka" charset="0"/>
              </a:rPr>
              <a:t>Making Content Comprehensible for English Language Learners: THE SIOP MODEL</a:t>
            </a:r>
            <a:r>
              <a:rPr lang="en-US">
                <a:latin typeface="Arial" charset="0"/>
                <a:ea typeface="Osaka" charset="0"/>
                <a:cs typeface="Osaka" charset="0"/>
              </a:rPr>
              <a:t> </a:t>
            </a:r>
            <a:r>
              <a:rPr lang="en-US" sz="2800">
                <a:latin typeface="Arial" charset="0"/>
                <a:ea typeface="Osaka" charset="0"/>
                <a:cs typeface="Osaka" charset="0"/>
              </a:rPr>
              <a:t>by Jana Echevarria, MaryEllen Vogt, and Deborah J. Short</a:t>
            </a:r>
          </a:p>
          <a:p>
            <a:pPr eaLnBrk="1" hangingPunct="1">
              <a:buFontTx/>
              <a:buNone/>
            </a:pPr>
            <a:endParaRPr lang="en-US" sz="2800">
              <a:latin typeface="Arial" charset="0"/>
              <a:ea typeface="Osaka" charset="0"/>
              <a:cs typeface="Osaka" charset="0"/>
            </a:endParaRPr>
          </a:p>
          <a:p>
            <a:pPr eaLnBrk="1" hangingPunct="1">
              <a:buFontTx/>
              <a:buNone/>
            </a:pPr>
            <a:r>
              <a:rPr lang="en-US" sz="2800">
                <a:latin typeface="Arial" charset="0"/>
                <a:ea typeface="Osaka" charset="0"/>
                <a:cs typeface="Osaka" charset="0"/>
              </a:rPr>
              <a:t>SIOP=Sheltered Instruction Observation Protocol</a:t>
            </a:r>
          </a:p>
        </p:txBody>
      </p:sp>
      <p:pic>
        <p:nvPicPr>
          <p:cNvPr id="6148" name="Picture 4" descr="images"/>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239000" y="4648200"/>
            <a:ext cx="12509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823711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smtClean="0"/>
              <a:t>WIDA ACCESS for ELLs</a:t>
            </a:r>
          </a:p>
        </p:txBody>
      </p:sp>
      <p:sp>
        <p:nvSpPr>
          <p:cNvPr id="50179" name="Rectangle 3"/>
          <p:cNvSpPr>
            <a:spLocks noGrp="1" noChangeArrowheads="1"/>
          </p:cNvSpPr>
          <p:nvPr>
            <p:ph type="body" idx="1"/>
          </p:nvPr>
        </p:nvSpPr>
        <p:spPr/>
        <p:txBody>
          <a:bodyPr/>
          <a:lstStyle/>
          <a:p>
            <a:pPr eaLnBrk="1" hangingPunct="1">
              <a:defRPr/>
            </a:pPr>
            <a:r>
              <a:rPr lang="en-US" smtClean="0"/>
              <a:t>CAN DO Descriptors</a:t>
            </a:r>
          </a:p>
          <a:p>
            <a:pPr eaLnBrk="1" hangingPunct="1">
              <a:buFontTx/>
              <a:buNone/>
              <a:defRPr/>
            </a:pPr>
            <a:r>
              <a:rPr lang="en-US" smtClean="0"/>
              <a:t>http://wida.wceruw.org/standards/CAN_DOs/index.aspx</a:t>
            </a:r>
          </a:p>
        </p:txBody>
      </p:sp>
      <p:pic>
        <p:nvPicPr>
          <p:cNvPr id="43012" name="Picture 4" descr="wida"/>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429000" y="3962400"/>
            <a:ext cx="2133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12" descr="write2"/>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943600" y="4343400"/>
            <a:ext cx="2794000"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0" name="Picture 14"/>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533400" y="4267200"/>
            <a:ext cx="1143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pic>
        <p:nvPicPr>
          <p:cNvPr id="50191" name="Picture 15"/>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1905000" y="5334000"/>
            <a:ext cx="1358900"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spTree>
    <p:extLst>
      <p:ext uri="{BB962C8B-B14F-4D97-AF65-F5344CB8AC3E}">
        <p14:creationId xmlns:p14="http://schemas.microsoft.com/office/powerpoint/2010/main" val="404993027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lgn="ctr" eaLnBrk="1" hangingPunct="1">
              <a:defRPr/>
            </a:pPr>
            <a:r>
              <a:rPr lang="en-US" dirty="0" smtClean="0"/>
              <a:t>Additional Resources</a:t>
            </a:r>
          </a:p>
        </p:txBody>
      </p:sp>
      <p:sp>
        <p:nvSpPr>
          <p:cNvPr id="71683" name="Rectangle 3"/>
          <p:cNvSpPr>
            <a:spLocks noGrp="1" noChangeArrowheads="1"/>
          </p:cNvSpPr>
          <p:nvPr>
            <p:ph type="body" idx="1"/>
          </p:nvPr>
        </p:nvSpPr>
        <p:spPr/>
        <p:txBody>
          <a:bodyPr/>
          <a:lstStyle/>
          <a:p>
            <a:pPr eaLnBrk="1" hangingPunct="1">
              <a:lnSpc>
                <a:spcPct val="90000"/>
              </a:lnSpc>
            </a:pPr>
            <a:r>
              <a:rPr lang="en-US" altLang="ja-JP" i="1" dirty="0" smtClean="0">
                <a:latin typeface="Arial" charset="0"/>
                <a:ea typeface="Osaka" charset="0"/>
                <a:cs typeface="Osaka" charset="0"/>
              </a:rPr>
              <a:t>Academic Language Functions </a:t>
            </a:r>
            <a:r>
              <a:rPr lang="en-US" altLang="ja-JP" dirty="0" smtClean="0">
                <a:latin typeface="Arial" charset="0"/>
                <a:ea typeface="Osaka" charset="0"/>
                <a:cs typeface="Osaka" charset="0"/>
              </a:rPr>
              <a:t>Handout</a:t>
            </a:r>
          </a:p>
          <a:p>
            <a:pPr marL="0" indent="0" eaLnBrk="1" hangingPunct="1">
              <a:lnSpc>
                <a:spcPct val="90000"/>
              </a:lnSpc>
              <a:buNone/>
            </a:pPr>
            <a:endParaRPr lang="en-US" altLang="ja-JP" dirty="0">
              <a:latin typeface="Arial" charset="0"/>
              <a:ea typeface="Osaka" charset="0"/>
              <a:cs typeface="Osaka" charset="0"/>
            </a:endParaRPr>
          </a:p>
          <a:p>
            <a:pPr eaLnBrk="1" hangingPunct="1">
              <a:lnSpc>
                <a:spcPct val="90000"/>
              </a:lnSpc>
            </a:pPr>
            <a:r>
              <a:rPr lang="en-US" altLang="ja-JP" i="1" dirty="0" smtClean="0">
                <a:latin typeface="Arial" charset="0"/>
                <a:ea typeface="Osaka" charset="0"/>
                <a:cs typeface="Osaka" charset="0"/>
              </a:rPr>
              <a:t>Providing </a:t>
            </a:r>
            <a:r>
              <a:rPr lang="en-US" altLang="ja-JP" i="1" dirty="0">
                <a:latin typeface="Arial" charset="0"/>
                <a:ea typeface="Osaka" charset="0"/>
                <a:cs typeface="Osaka" charset="0"/>
              </a:rPr>
              <a:t>a Direction for Learning: Setting Language Objectives for English Language </a:t>
            </a:r>
            <a:r>
              <a:rPr lang="en-US" altLang="ja-JP" i="1" dirty="0" smtClean="0">
                <a:latin typeface="Arial" charset="0"/>
                <a:ea typeface="Osaka" charset="0"/>
                <a:cs typeface="Osaka" charset="0"/>
              </a:rPr>
              <a:t>Learners</a:t>
            </a:r>
            <a:r>
              <a:rPr lang="en-US" altLang="ja-JP" dirty="0" smtClean="0">
                <a:latin typeface="Arial" charset="0"/>
                <a:ea typeface="Osaka" charset="0"/>
                <a:cs typeface="Osaka" charset="0"/>
              </a:rPr>
              <a:t> (Hill</a:t>
            </a:r>
            <a:r>
              <a:rPr lang="en-US" altLang="ja-JP" dirty="0">
                <a:latin typeface="Arial" charset="0"/>
                <a:ea typeface="Osaka" charset="0"/>
                <a:cs typeface="Osaka" charset="0"/>
              </a:rPr>
              <a:t>, Flynn, &amp;</a:t>
            </a:r>
            <a:r>
              <a:rPr lang="en-US" altLang="ja-JP" dirty="0" smtClean="0">
                <a:latin typeface="Arial" charset="0"/>
                <a:ea typeface="Osaka" charset="0"/>
                <a:cs typeface="Osaka" charset="0"/>
              </a:rPr>
              <a:t> Bjork, 2007)</a:t>
            </a:r>
            <a:endParaRPr lang="en-US" dirty="0">
              <a:latin typeface="Arial" charset="0"/>
              <a:ea typeface="Osaka" charset="0"/>
              <a:cs typeface="Osaka" charset="0"/>
            </a:endParaRPr>
          </a:p>
        </p:txBody>
      </p:sp>
      <p:pic>
        <p:nvPicPr>
          <p:cNvPr id="71684" name="Picture 4"/>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433398" y="609600"/>
            <a:ext cx="105020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pic>
        <p:nvPicPr>
          <p:cNvPr id="71685"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7132" y="533400"/>
            <a:ext cx="1202698" cy="104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spTree>
    <p:extLst>
      <p:ext uri="{BB962C8B-B14F-4D97-AF65-F5344CB8AC3E}">
        <p14:creationId xmlns:p14="http://schemas.microsoft.com/office/powerpoint/2010/main" val="387703274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r>
              <a:rPr lang="en-US">
                <a:latin typeface="Arial" charset="0"/>
                <a:ea typeface="Osaka" charset="0"/>
                <a:cs typeface="Osaka" charset="0"/>
              </a:rPr>
              <a:t>Let</a:t>
            </a:r>
            <a:r>
              <a:rPr lang="ja-JP" altLang="en-US">
                <a:latin typeface="Arial" charset="0"/>
                <a:ea typeface="Osaka" charset="0"/>
                <a:cs typeface="Osaka" charset="0"/>
              </a:rPr>
              <a:t>’</a:t>
            </a:r>
            <a:r>
              <a:rPr lang="en-US" altLang="ja-JP">
                <a:latin typeface="Arial" charset="0"/>
                <a:ea typeface="Osaka" charset="0"/>
                <a:cs typeface="Osaka" charset="0"/>
              </a:rPr>
              <a:t>s Try It!</a:t>
            </a:r>
            <a:endParaRPr lang="en-US">
              <a:latin typeface="Arial" charset="0"/>
              <a:ea typeface="Osaka" charset="0"/>
              <a:cs typeface="Osaka" charset="0"/>
            </a:endParaRPr>
          </a:p>
        </p:txBody>
      </p:sp>
      <p:sp>
        <p:nvSpPr>
          <p:cNvPr id="115715" name="Rectangle 3"/>
          <p:cNvSpPr>
            <a:spLocks noGrp="1" noChangeArrowheads="1"/>
          </p:cNvSpPr>
          <p:nvPr>
            <p:ph type="body" idx="1"/>
          </p:nvPr>
        </p:nvSpPr>
        <p:spPr/>
        <p:txBody>
          <a:bodyPr/>
          <a:lstStyle/>
          <a:p>
            <a:pPr eaLnBrk="1" hangingPunct="1">
              <a:defRPr/>
            </a:pPr>
            <a:r>
              <a:rPr lang="en-US" sz="2800" dirty="0" smtClean="0"/>
              <a:t>Choose a content objective that you have taught or will teach.</a:t>
            </a:r>
          </a:p>
          <a:p>
            <a:pPr eaLnBrk="1" hangingPunct="1">
              <a:defRPr/>
            </a:pPr>
            <a:r>
              <a:rPr lang="en-US" sz="2800" dirty="0" smtClean="0"/>
              <a:t>Work with a partner to write a language objective for your content objective on the language objective practice page. Remember to consider the language levels of your students.</a:t>
            </a:r>
          </a:p>
          <a:p>
            <a:pPr eaLnBrk="1" hangingPunct="1">
              <a:defRPr/>
            </a:pPr>
            <a:r>
              <a:rPr lang="en-US" sz="2800" dirty="0" smtClean="0"/>
              <a:t>Be prepared to share with the whole group.</a:t>
            </a:r>
          </a:p>
        </p:txBody>
      </p:sp>
      <p:pic>
        <p:nvPicPr>
          <p:cNvPr id="115716" name="Picture 4"/>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55466" y="5234375"/>
            <a:ext cx="2209800" cy="124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pic>
        <p:nvPicPr>
          <p:cNvPr id="115717" name="Picture 5"/>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455420" y="526862"/>
            <a:ext cx="990062" cy="107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spTree>
    <p:extLst>
      <p:ext uri="{BB962C8B-B14F-4D97-AF65-F5344CB8AC3E}">
        <p14:creationId xmlns:p14="http://schemas.microsoft.com/office/powerpoint/2010/main" val="164862422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143000"/>
          </a:xfrm>
        </p:spPr>
        <p:txBody>
          <a:bodyPr/>
          <a:lstStyle/>
          <a:p>
            <a:pPr>
              <a:defRPr/>
            </a:pPr>
            <a:r>
              <a:rPr lang="en-US" sz="2800" dirty="0" smtClean="0"/>
              <a:t>Use the Template to Plan Your Language Objective(s)</a:t>
            </a:r>
            <a:endParaRPr lang="en-US" sz="2800" dirty="0"/>
          </a:p>
        </p:txBody>
      </p:sp>
      <p:pic>
        <p:nvPicPr>
          <p:cNvPr id="4" name="Content Placeholder 3" descr="Content-and-Language-Objectives-1.pdf"/>
          <p:cNvPicPr>
            <a:picLocks noGrp="1" noChangeAspect="1"/>
          </p:cNvPicPr>
          <p:nvPr>
            <p:ph idx="1"/>
          </p:nvPr>
        </p:nvPicPr>
        <p:blipFill rotWithShape="1">
          <a:blip r:embed="rId3" cstate="screen">
            <a:extLst>
              <a:ext uri="{28A0092B-C50C-407E-A947-70E740481C1C}">
                <a14:useLocalDpi xmlns:a14="http://schemas.microsoft.com/office/drawing/2010/main"/>
              </a:ext>
            </a:extLst>
          </a:blip>
          <a:srcRect l="3122" t="4880" r="1565" b="7626"/>
          <a:stretch/>
        </p:blipFill>
        <p:spPr>
          <a:xfrm>
            <a:off x="2590800" y="1295400"/>
            <a:ext cx="3995738" cy="4833938"/>
          </a:xfrm>
        </p:spPr>
      </p:pic>
    </p:spTree>
    <p:extLst>
      <p:ext uri="{BB962C8B-B14F-4D97-AF65-F5344CB8AC3E}">
        <p14:creationId xmlns:p14="http://schemas.microsoft.com/office/powerpoint/2010/main" val="1668023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a:latin typeface="Arial" charset="0"/>
              <a:ea typeface="Osaka" charset="0"/>
              <a:cs typeface="Osaka" charset="0"/>
            </a:endParaRPr>
          </a:p>
        </p:txBody>
      </p:sp>
      <p:sp>
        <p:nvSpPr>
          <p:cNvPr id="5123" name="Rectangle 3"/>
          <p:cNvSpPr>
            <a:spLocks noGrp="1" noChangeArrowheads="1"/>
          </p:cNvSpPr>
          <p:nvPr>
            <p:ph type="body" idx="1"/>
          </p:nvPr>
        </p:nvSpPr>
        <p:spPr/>
        <p:txBody>
          <a:bodyPr/>
          <a:lstStyle/>
          <a:p>
            <a:pPr lvl="1" eaLnBrk="1" hangingPunct="1">
              <a:lnSpc>
                <a:spcPct val="90000"/>
              </a:lnSpc>
              <a:buFontTx/>
              <a:buNone/>
            </a:pPr>
            <a:r>
              <a:rPr lang="en-US" sz="3000" dirty="0">
                <a:latin typeface="Arial" charset="0"/>
                <a:ea typeface="Osaka" charset="0"/>
                <a:cs typeface="Osaka" charset="0"/>
              </a:rPr>
              <a:t>  </a:t>
            </a:r>
            <a:r>
              <a:rPr lang="ja-JP" altLang="en-US" sz="3400" dirty="0">
                <a:latin typeface="Arial" charset="0"/>
                <a:ea typeface="Osaka" charset="0"/>
                <a:cs typeface="Osaka" charset="0"/>
              </a:rPr>
              <a:t>“</a:t>
            </a:r>
            <a:r>
              <a:rPr lang="en-US" altLang="ja-JP" sz="3400" dirty="0">
                <a:latin typeface="Arial" charset="0"/>
                <a:ea typeface="Osaka" charset="0"/>
                <a:cs typeface="Osaka" charset="0"/>
              </a:rPr>
              <a:t>It is critical to set both content objectives and language objectives. Just as language learning cannot occur if we only focus on subject matter, content knowledge cannot grow if we only focus on learning the English language.</a:t>
            </a:r>
            <a:r>
              <a:rPr lang="ja-JP" altLang="en-US" sz="3400" dirty="0">
                <a:latin typeface="Arial" charset="0"/>
                <a:ea typeface="Osaka" charset="0"/>
                <a:cs typeface="Osaka" charset="0"/>
              </a:rPr>
              <a:t>”</a:t>
            </a:r>
            <a:r>
              <a:rPr lang="en-US" altLang="ja-JP" sz="3400" dirty="0">
                <a:latin typeface="Arial" charset="0"/>
                <a:ea typeface="Osaka" charset="0"/>
                <a:cs typeface="Osaka" charset="0"/>
              </a:rPr>
              <a:t>  </a:t>
            </a:r>
            <a:r>
              <a:rPr lang="en-US" altLang="ja-JP" sz="3400" dirty="0" smtClean="0">
                <a:latin typeface="Arial" charset="0"/>
                <a:ea typeface="Osaka" charset="0"/>
                <a:cs typeface="Osaka" charset="0"/>
              </a:rPr>
              <a:t> </a:t>
            </a:r>
            <a:r>
              <a:rPr lang="en-US" altLang="ja-JP" sz="1800" dirty="0" smtClean="0">
                <a:latin typeface="Arial" charset="0"/>
                <a:ea typeface="Osaka" charset="0"/>
                <a:cs typeface="Osaka" charset="0"/>
              </a:rPr>
              <a:t>(Hill </a:t>
            </a:r>
            <a:r>
              <a:rPr lang="en-US" altLang="ja-JP" sz="1800" dirty="0">
                <a:latin typeface="Arial" charset="0"/>
                <a:ea typeface="Osaka" charset="0"/>
                <a:cs typeface="Osaka" charset="0"/>
              </a:rPr>
              <a:t>&amp; Flynn, </a:t>
            </a:r>
            <a:r>
              <a:rPr lang="en-US" altLang="ja-JP" sz="1800" dirty="0" smtClean="0">
                <a:latin typeface="Arial" charset="0"/>
                <a:ea typeface="Osaka" charset="0"/>
                <a:cs typeface="Osaka" charset="0"/>
              </a:rPr>
              <a:t>2006)</a:t>
            </a:r>
            <a:endParaRPr lang="en-US" altLang="ja-JP" sz="3400" dirty="0">
              <a:latin typeface="Arial" charset="0"/>
              <a:ea typeface="Osaka" charset="0"/>
              <a:cs typeface="Osaka" charset="0"/>
            </a:endParaRPr>
          </a:p>
          <a:p>
            <a:pPr lvl="1" eaLnBrk="1" hangingPunct="1">
              <a:lnSpc>
                <a:spcPct val="90000"/>
              </a:lnSpc>
              <a:buFontTx/>
              <a:buNone/>
            </a:pPr>
            <a:endParaRPr lang="en-US" sz="2200" dirty="0">
              <a:latin typeface="Arial" charset="0"/>
              <a:ea typeface="Osaka" charset="0"/>
              <a:cs typeface="Osaka" charset="0"/>
            </a:endParaRPr>
          </a:p>
        </p:txBody>
      </p:sp>
      <p:pic>
        <p:nvPicPr>
          <p:cNvPr id="7172" name="Picture 5" descr="images-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22233" y="466725"/>
            <a:ext cx="13843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7" descr="images-1"/>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165240" y="721489"/>
            <a:ext cx="137636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8" descr="images-3"/>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4572000" y="5410200"/>
            <a:ext cx="116522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68498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p:txBody>
          <a:bodyPr/>
          <a:lstStyle/>
          <a:p>
            <a:pPr eaLnBrk="1" hangingPunct="1">
              <a:lnSpc>
                <a:spcPct val="90000"/>
              </a:lnSpc>
              <a:buFontTx/>
              <a:buNone/>
            </a:pPr>
            <a:endParaRPr lang="en-US" altLang="ja-JP" sz="4100" dirty="0" smtClean="0">
              <a:latin typeface="Arial" charset="0"/>
              <a:ea typeface="Osaka" charset="0"/>
              <a:cs typeface="Osaka" charset="0"/>
            </a:endParaRPr>
          </a:p>
          <a:p>
            <a:pPr eaLnBrk="1" hangingPunct="1">
              <a:lnSpc>
                <a:spcPct val="90000"/>
              </a:lnSpc>
              <a:buFontTx/>
              <a:buNone/>
            </a:pPr>
            <a:r>
              <a:rPr lang="ja-JP" altLang="en-US" sz="4100" dirty="0" smtClean="0">
                <a:latin typeface="Arial" charset="0"/>
                <a:ea typeface="Osaka" charset="0"/>
                <a:cs typeface="Osaka" charset="0"/>
              </a:rPr>
              <a:t>“</a:t>
            </a:r>
            <a:r>
              <a:rPr lang="en-US" altLang="ja-JP" sz="4100" dirty="0">
                <a:latin typeface="Arial" charset="0"/>
                <a:ea typeface="Osaka" charset="0"/>
                <a:cs typeface="Osaka" charset="0"/>
              </a:rPr>
              <a:t>Systematic language development has to take place for students to eventually have the academic literacy skills they need to survive in the classroom.</a:t>
            </a:r>
            <a:r>
              <a:rPr lang="ja-JP" altLang="en-US" sz="4100" dirty="0">
                <a:latin typeface="Arial" charset="0"/>
                <a:ea typeface="Osaka" charset="0"/>
                <a:cs typeface="Osaka" charset="0"/>
              </a:rPr>
              <a:t>”</a:t>
            </a:r>
            <a:r>
              <a:rPr lang="en-US" altLang="ja-JP" sz="4100" dirty="0">
                <a:latin typeface="Arial" charset="0"/>
                <a:ea typeface="Osaka" charset="0"/>
                <a:cs typeface="Osaka" charset="0"/>
              </a:rPr>
              <a:t> </a:t>
            </a:r>
          </a:p>
          <a:p>
            <a:pPr eaLnBrk="1" hangingPunct="1">
              <a:lnSpc>
                <a:spcPct val="90000"/>
              </a:lnSpc>
              <a:buFontTx/>
              <a:buNone/>
            </a:pPr>
            <a:r>
              <a:rPr lang="en-US" sz="2900" dirty="0">
                <a:latin typeface="Arial" charset="0"/>
                <a:ea typeface="Osaka" charset="0"/>
                <a:cs typeface="Osaka" charset="0"/>
              </a:rPr>
              <a:t>						</a:t>
            </a:r>
            <a:r>
              <a:rPr lang="en-US" sz="2900" dirty="0" smtClean="0">
                <a:latin typeface="Arial" charset="0"/>
                <a:ea typeface="Osaka" charset="0"/>
                <a:cs typeface="Osaka" charset="0"/>
              </a:rPr>
              <a:t>(Hill </a:t>
            </a:r>
            <a:r>
              <a:rPr lang="en-US" sz="2900" dirty="0">
                <a:latin typeface="Arial" charset="0"/>
                <a:ea typeface="Osaka" charset="0"/>
                <a:cs typeface="Osaka" charset="0"/>
              </a:rPr>
              <a:t>&amp; Flynn, </a:t>
            </a:r>
            <a:r>
              <a:rPr lang="en-US" sz="2900" dirty="0" smtClean="0">
                <a:latin typeface="Arial" charset="0"/>
                <a:ea typeface="Osaka" charset="0"/>
                <a:cs typeface="Osaka" charset="0"/>
              </a:rPr>
              <a:t>2006)</a:t>
            </a:r>
            <a:endParaRPr lang="en-US" sz="2900" dirty="0">
              <a:latin typeface="Arial" charset="0"/>
              <a:ea typeface="Osaka" charset="0"/>
              <a:cs typeface="Osaka" charset="0"/>
            </a:endParaRPr>
          </a:p>
        </p:txBody>
      </p:sp>
      <p:pic>
        <p:nvPicPr>
          <p:cNvPr id="8196" name="Picture 4" descr="images-1"/>
          <p:cNvPicPr>
            <a:picLocks noGrp="1" noChangeAspect="1" noChangeArrowheads="1"/>
          </p:cNvPicPr>
          <p:nvPr>
            <p:ph type="title"/>
          </p:nvPr>
        </p:nvPicPr>
        <p:blipFill>
          <a:blip r:embed="rId3"/>
          <a:srcRect/>
          <a:stretch>
            <a:fillRect/>
          </a:stretch>
        </p:blipFill>
        <p:spPr>
          <a:xfrm>
            <a:off x="6172200" y="731837"/>
            <a:ext cx="2286000" cy="1736725"/>
          </a:xfrm>
        </p:spPr>
      </p:pic>
    </p:spTree>
    <p:extLst>
      <p:ext uri="{BB962C8B-B14F-4D97-AF65-F5344CB8AC3E}">
        <p14:creationId xmlns:p14="http://schemas.microsoft.com/office/powerpoint/2010/main" val="229131129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609600"/>
            <a:ext cx="7543800" cy="1295400"/>
          </a:xfrm>
        </p:spPr>
        <p:txBody>
          <a:bodyPr>
            <a:normAutofit fontScale="90000"/>
          </a:bodyPr>
          <a:lstStyle/>
          <a:p>
            <a:pPr eaLnBrk="1" hangingPunct="1">
              <a:defRPr/>
            </a:pPr>
            <a:r>
              <a:rPr lang="en-US" smtClean="0"/>
              <a:t>Four Reasons for Combining Content and Language Objectives</a:t>
            </a:r>
          </a:p>
        </p:txBody>
      </p:sp>
      <p:sp>
        <p:nvSpPr>
          <p:cNvPr id="10243" name="Rectangle 3"/>
          <p:cNvSpPr>
            <a:spLocks noGrp="1" noChangeArrowheads="1"/>
          </p:cNvSpPr>
          <p:nvPr>
            <p:ph type="body" idx="1"/>
          </p:nvPr>
        </p:nvSpPr>
        <p:spPr>
          <a:xfrm>
            <a:off x="457200" y="2446338"/>
            <a:ext cx="8229600" cy="4411662"/>
          </a:xfrm>
        </p:spPr>
        <p:txBody>
          <a:bodyPr/>
          <a:lstStyle/>
          <a:p>
            <a:pPr marL="571500" indent="-571500" eaLnBrk="1" hangingPunct="1">
              <a:buFontTx/>
              <a:buAutoNum type="arabicPeriod"/>
            </a:pPr>
            <a:r>
              <a:rPr lang="en-US" sz="2500" dirty="0">
                <a:latin typeface="Arial" charset="0"/>
                <a:ea typeface="Osaka" charset="0"/>
                <a:cs typeface="Osaka" charset="0"/>
              </a:rPr>
              <a:t>Language forms and vocabulary will develop as students study areas of interest.</a:t>
            </a:r>
          </a:p>
          <a:p>
            <a:pPr marL="571500" indent="-571500" eaLnBrk="1" hangingPunct="1">
              <a:buFontTx/>
              <a:buAutoNum type="arabicPeriod"/>
            </a:pPr>
            <a:r>
              <a:rPr lang="en-US" sz="2500" dirty="0">
                <a:latin typeface="Arial" charset="0"/>
                <a:ea typeface="Osaka" charset="0"/>
                <a:cs typeface="Osaka" charset="0"/>
              </a:rPr>
              <a:t>Motivation plays a role in learning complex language structures.</a:t>
            </a:r>
          </a:p>
          <a:p>
            <a:pPr marL="571500" indent="-571500" eaLnBrk="1" hangingPunct="1">
              <a:buFontTx/>
              <a:buAutoNum type="arabicPeriod"/>
            </a:pPr>
            <a:r>
              <a:rPr lang="en-US" sz="2500" dirty="0">
                <a:latin typeface="Arial" charset="0"/>
                <a:ea typeface="Osaka" charset="0"/>
                <a:cs typeface="Osaka" charset="0"/>
              </a:rPr>
              <a:t>Teachers can activate and build on students</a:t>
            </a:r>
            <a:r>
              <a:rPr lang="ja-JP" altLang="en-US" sz="2500" dirty="0">
                <a:latin typeface="Arial" charset="0"/>
                <a:ea typeface="Osaka" charset="0"/>
                <a:cs typeface="Osaka" charset="0"/>
              </a:rPr>
              <a:t>’</a:t>
            </a:r>
            <a:r>
              <a:rPr lang="en-US" altLang="ja-JP" sz="2500" dirty="0">
                <a:latin typeface="Arial" charset="0"/>
                <a:ea typeface="Osaka" charset="0"/>
                <a:cs typeface="Osaka" charset="0"/>
              </a:rPr>
              <a:t> prior knowledge in the content areas.</a:t>
            </a:r>
          </a:p>
          <a:p>
            <a:pPr marL="571500" indent="-571500" eaLnBrk="1" hangingPunct="1">
              <a:buFontTx/>
              <a:buAutoNum type="arabicPeriod"/>
            </a:pPr>
            <a:r>
              <a:rPr lang="en-US" sz="2500" dirty="0">
                <a:latin typeface="Arial" charset="0"/>
                <a:ea typeface="Osaka" charset="0"/>
                <a:cs typeface="Osaka" charset="0"/>
              </a:rPr>
              <a:t>Language structure and form should be learned in authentic contexts rather than through contrived drills in language workbooks.</a:t>
            </a:r>
          </a:p>
          <a:p>
            <a:pPr marL="571500" indent="-571500" eaLnBrk="1" hangingPunct="1">
              <a:buFontTx/>
              <a:buNone/>
            </a:pPr>
            <a:r>
              <a:rPr lang="en-US" sz="2500" dirty="0">
                <a:latin typeface="Arial" charset="0"/>
                <a:ea typeface="Osaka" charset="0"/>
                <a:cs typeface="Osaka" charset="0"/>
              </a:rPr>
              <a:t>                                         </a:t>
            </a:r>
            <a:r>
              <a:rPr lang="en-US" sz="2500" dirty="0" smtClean="0">
                <a:latin typeface="Arial" charset="0"/>
                <a:ea typeface="Osaka" charset="0"/>
                <a:cs typeface="Osaka" charset="0"/>
              </a:rPr>
              <a:t>(</a:t>
            </a:r>
            <a:r>
              <a:rPr lang="en-US" sz="1900" dirty="0" smtClean="0">
                <a:latin typeface="Arial" charset="0"/>
                <a:ea typeface="Osaka" charset="0"/>
                <a:cs typeface="Osaka" charset="0"/>
              </a:rPr>
              <a:t>Brinton</a:t>
            </a:r>
            <a:r>
              <a:rPr lang="en-US" sz="1900" dirty="0">
                <a:latin typeface="Arial" charset="0"/>
                <a:ea typeface="Osaka" charset="0"/>
                <a:cs typeface="Osaka" charset="0"/>
              </a:rPr>
              <a:t>, </a:t>
            </a:r>
            <a:r>
              <a:rPr lang="en-US" sz="1900" dirty="0" smtClean="0">
                <a:latin typeface="Arial" charset="0"/>
                <a:ea typeface="Osaka" charset="0"/>
                <a:cs typeface="Osaka" charset="0"/>
              </a:rPr>
              <a:t>Snow</a:t>
            </a:r>
            <a:r>
              <a:rPr lang="en-US" sz="1900" dirty="0">
                <a:latin typeface="Arial" charset="0"/>
                <a:ea typeface="Osaka" charset="0"/>
                <a:cs typeface="Osaka" charset="0"/>
              </a:rPr>
              <a:t> </a:t>
            </a:r>
            <a:r>
              <a:rPr lang="en-US" sz="1900" dirty="0" smtClean="0">
                <a:latin typeface="Arial" charset="0"/>
                <a:ea typeface="Osaka" charset="0"/>
                <a:cs typeface="Osaka" charset="0"/>
              </a:rPr>
              <a:t>&amp; </a:t>
            </a:r>
            <a:r>
              <a:rPr lang="en-US" sz="1900" dirty="0" err="1" smtClean="0">
                <a:latin typeface="Arial" charset="0"/>
                <a:ea typeface="Osaka" charset="0"/>
                <a:cs typeface="Osaka" charset="0"/>
              </a:rPr>
              <a:t>Wesch</a:t>
            </a:r>
            <a:r>
              <a:rPr lang="en-US" sz="1900" dirty="0" smtClean="0">
                <a:latin typeface="Arial" charset="0"/>
                <a:ea typeface="Osaka" charset="0"/>
                <a:cs typeface="Osaka" charset="0"/>
              </a:rPr>
              <a:t>, 1989)</a:t>
            </a:r>
            <a:endParaRPr lang="en-US" sz="1900" dirty="0">
              <a:latin typeface="Arial" charset="0"/>
              <a:ea typeface="Osaka" charset="0"/>
              <a:cs typeface="Osaka" charset="0"/>
            </a:endParaRPr>
          </a:p>
        </p:txBody>
      </p:sp>
      <p:pic>
        <p:nvPicPr>
          <p:cNvPr id="10244" name="Picture 4"/>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487315" y="1217203"/>
            <a:ext cx="1199485" cy="122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spTree>
    <p:extLst>
      <p:ext uri="{BB962C8B-B14F-4D97-AF65-F5344CB8AC3E}">
        <p14:creationId xmlns:p14="http://schemas.microsoft.com/office/powerpoint/2010/main" val="10256600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066800" y="2362200"/>
            <a:ext cx="2514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eaLnBrk="1" hangingPunct="1">
              <a:spcBef>
                <a:spcPct val="50000"/>
              </a:spcBef>
              <a:defRPr/>
            </a:pPr>
            <a:r>
              <a:rPr kumimoji="1" lang="en-US" altLang="zh-TW" sz="4400" b="1">
                <a:ea typeface="新細明體" charset="0"/>
                <a:cs typeface="新細明體" charset="0"/>
              </a:rPr>
              <a:t>Content</a:t>
            </a:r>
          </a:p>
        </p:txBody>
      </p:sp>
      <p:sp>
        <p:nvSpPr>
          <p:cNvPr id="12291" name="Text Box 3"/>
          <p:cNvSpPr txBox="1">
            <a:spLocks noChangeArrowheads="1"/>
          </p:cNvSpPr>
          <p:nvPr/>
        </p:nvSpPr>
        <p:spPr bwMode="auto">
          <a:xfrm>
            <a:off x="5181600" y="2362200"/>
            <a:ext cx="3048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eaLnBrk="1" hangingPunct="1">
              <a:spcBef>
                <a:spcPct val="50000"/>
              </a:spcBef>
              <a:defRPr/>
            </a:pPr>
            <a:r>
              <a:rPr kumimoji="1" lang="en-US" altLang="zh-TW" sz="4400" b="1">
                <a:ea typeface="新細明體" charset="0"/>
                <a:cs typeface="新細明體" charset="0"/>
              </a:rPr>
              <a:t>Language</a:t>
            </a:r>
          </a:p>
        </p:txBody>
      </p:sp>
      <p:sp>
        <p:nvSpPr>
          <p:cNvPr id="12292" name="AutoShape 4"/>
          <p:cNvSpPr>
            <a:spLocks noChangeArrowheads="1"/>
          </p:cNvSpPr>
          <p:nvPr/>
        </p:nvSpPr>
        <p:spPr bwMode="auto">
          <a:xfrm>
            <a:off x="2438400" y="1219200"/>
            <a:ext cx="4495800" cy="990600"/>
          </a:xfrm>
          <a:prstGeom prst="curvedDownArrow">
            <a:avLst>
              <a:gd name="adj1" fmla="val 90769"/>
              <a:gd name="adj2" fmla="val 181538"/>
              <a:gd name="adj3" fmla="val 33333"/>
            </a:avLst>
          </a:prstGeom>
          <a:gradFill rotWithShape="0">
            <a:gsLst>
              <a:gs pos="0">
                <a:srgbClr val="FFFFFF"/>
              </a:gs>
              <a:gs pos="100000">
                <a:srgbClr val="FF3300"/>
              </a:gs>
            </a:gsLst>
            <a:path path="rect">
              <a:fillToRect l="50000" t="50000" r="50000" b="50000"/>
            </a:path>
          </a:gra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12293" name="AutoShape 5"/>
          <p:cNvSpPr>
            <a:spLocks noChangeArrowheads="1"/>
          </p:cNvSpPr>
          <p:nvPr/>
        </p:nvSpPr>
        <p:spPr bwMode="auto">
          <a:xfrm flipH="1">
            <a:off x="2362200" y="3276600"/>
            <a:ext cx="4191000" cy="1143000"/>
          </a:xfrm>
          <a:prstGeom prst="curvedUpArrow">
            <a:avLst>
              <a:gd name="adj1" fmla="val 73333"/>
              <a:gd name="adj2" fmla="val 146667"/>
              <a:gd name="adj3" fmla="val 33333"/>
            </a:avLst>
          </a:prstGeom>
          <a:gradFill rotWithShape="0">
            <a:gsLst>
              <a:gs pos="0">
                <a:srgbClr val="FFFFFF"/>
              </a:gs>
              <a:gs pos="100000">
                <a:srgbClr val="FF3300"/>
              </a:gs>
            </a:gsLst>
            <a:path path="rect">
              <a:fillToRect l="50000" t="50000" r="50000" b="50000"/>
            </a:path>
          </a:gra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12294" name="Rectangle 6"/>
          <p:cNvSpPr>
            <a:spLocks noGrp="1" noChangeArrowheads="1"/>
          </p:cNvSpPr>
          <p:nvPr>
            <p:ph type="ctrTitle"/>
          </p:nvPr>
        </p:nvSpPr>
        <p:spPr>
          <a:xfrm>
            <a:off x="685800" y="457200"/>
            <a:ext cx="7772400" cy="228600"/>
          </a:xfrm>
        </p:spPr>
        <p:txBody>
          <a:bodyPr/>
          <a:lstStyle/>
          <a:p>
            <a:pPr eaLnBrk="1" hangingPunct="1"/>
            <a:endParaRPr lang="en-US" sz="4000">
              <a:latin typeface="Arial" charset="0"/>
              <a:ea typeface="Osaka" charset="0"/>
              <a:cs typeface="Osaka" charset="0"/>
            </a:endParaRPr>
          </a:p>
        </p:txBody>
      </p:sp>
      <p:sp>
        <p:nvSpPr>
          <p:cNvPr id="12295" name="Rectangle 7"/>
          <p:cNvSpPr>
            <a:spLocks noGrp="1" noChangeArrowheads="1"/>
          </p:cNvSpPr>
          <p:nvPr>
            <p:ph type="subTitle" idx="1"/>
          </p:nvPr>
        </p:nvSpPr>
        <p:spPr>
          <a:xfrm>
            <a:off x="838200" y="5029200"/>
            <a:ext cx="7696200" cy="1600200"/>
          </a:xfrm>
        </p:spPr>
        <p:txBody>
          <a:bodyPr/>
          <a:lstStyle/>
          <a:p>
            <a:pPr eaLnBrk="1" hangingPunct="1"/>
            <a:r>
              <a:rPr lang="en-US" sz="4800" b="1" i="1">
                <a:latin typeface="Arial" charset="0"/>
                <a:ea typeface="Osaka" charset="0"/>
                <a:cs typeface="Osaka" charset="0"/>
              </a:rPr>
              <a:t>What is the relationship?</a:t>
            </a:r>
          </a:p>
          <a:p>
            <a:pPr eaLnBrk="1" hangingPunct="1"/>
            <a:r>
              <a:rPr lang="en-US" sz="1800" b="1" i="1">
                <a:latin typeface="Arial" charset="0"/>
                <a:ea typeface="Osaka" charset="0"/>
                <a:cs typeface="Osaka" charset="0"/>
              </a:rPr>
              <a:t>													</a:t>
            </a:r>
            <a:r>
              <a:rPr lang="en-US" sz="1800" i="1">
                <a:latin typeface="Arial" charset="0"/>
                <a:ea typeface="Osaka" charset="0"/>
                <a:cs typeface="Osaka" charset="0"/>
              </a:rPr>
              <a:t>SC SIOP Reunion</a:t>
            </a:r>
            <a:endParaRPr lang="en-US" sz="4800" b="1" i="1">
              <a:latin typeface="Arial" charset="0"/>
              <a:ea typeface="Osaka" charset="0"/>
              <a:cs typeface="Osaka" charset="0"/>
            </a:endParaRPr>
          </a:p>
        </p:txBody>
      </p:sp>
    </p:spTree>
    <p:extLst>
      <p:ext uri="{BB962C8B-B14F-4D97-AF65-F5344CB8AC3E}">
        <p14:creationId xmlns:p14="http://schemas.microsoft.com/office/powerpoint/2010/main" val="36112806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wipe(left)">
                                      <p:cBhvr>
                                        <p:cTn id="7" dur="500"/>
                                        <p:tgtEl>
                                          <p:spTgt spid="12292"/>
                                        </p:tgtEl>
                                      </p:cBhvr>
                                    </p:animEffect>
                                  </p:childTnLst>
                                </p:cTn>
                              </p:par>
                            </p:childTnLst>
                          </p:cTn>
                        </p:par>
                        <p:par>
                          <p:cTn id="8" fill="hold" nodeType="afterGroup">
                            <p:stCondLst>
                              <p:cond delay="500"/>
                            </p:stCondLst>
                            <p:childTnLst>
                              <p:par>
                                <p:cTn id="9" presetID="22" presetClass="entr" presetSubtype="2" fill="hold" grpId="0" nodeType="afterEffect">
                                  <p:stCondLst>
                                    <p:cond delay="1000"/>
                                  </p:stCondLst>
                                  <p:childTnLst>
                                    <p:set>
                                      <p:cBhvr>
                                        <p:cTn id="10" dur="1" fill="hold">
                                          <p:stCondLst>
                                            <p:cond delay="0"/>
                                          </p:stCondLst>
                                        </p:cTn>
                                        <p:tgtEl>
                                          <p:spTgt spid="12293"/>
                                        </p:tgtEl>
                                        <p:attrNameLst>
                                          <p:attrName>style.visibility</p:attrName>
                                        </p:attrNameLst>
                                      </p:cBhvr>
                                      <p:to>
                                        <p:strVal val="visible"/>
                                      </p:to>
                                    </p:set>
                                    <p:animEffect transition="in" filter="wipe(right)">
                                      <p:cBhvr>
                                        <p:cTn id="11"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defRPr/>
            </a:pPr>
            <a:r>
              <a:rPr lang="en-US" sz="4000" smtClean="0">
                <a:solidFill>
                  <a:srgbClr val="FF0000"/>
                </a:solidFill>
              </a:rPr>
              <a:t>Language Acquisition: An Interdependent  Process</a:t>
            </a:r>
          </a:p>
        </p:txBody>
      </p:sp>
      <p:pic>
        <p:nvPicPr>
          <p:cNvPr id="18435" name="Picture 3"/>
          <p:cNvPicPr>
            <a:picLocks noGrp="1" noChangeAspect="1" noChangeArrowheads="1"/>
          </p:cNvPicPr>
          <p:nvPr>
            <p:ph type="body" idx="1"/>
          </p:nvPr>
        </p:nvPicPr>
        <p:blipFill>
          <a:blip r:embed="rId3">
            <a:lum bright="42000" contrast="6000"/>
          </a:blip>
          <a:srcRect/>
          <a:stretch>
            <a:fillRect/>
          </a:stretch>
        </p:blipFill>
        <p:spPr>
          <a:xfrm>
            <a:off x="1909763" y="2465388"/>
            <a:ext cx="5900737" cy="3003550"/>
          </a:xfrm>
        </p:spPr>
      </p:pic>
      <p:sp>
        <p:nvSpPr>
          <p:cNvPr id="11268" name="WordArt 4"/>
          <p:cNvSpPr>
            <a:spLocks noChangeArrowheads="1" noChangeShapeType="1" noTextEdit="1"/>
          </p:cNvSpPr>
          <p:nvPr/>
        </p:nvSpPr>
        <p:spPr bwMode="auto">
          <a:xfrm rot="-1172661">
            <a:off x="2751138" y="2570163"/>
            <a:ext cx="1887537" cy="531812"/>
          </a:xfrm>
          <a:prstGeom prst="rect">
            <a:avLst/>
          </a:prstGeom>
        </p:spPr>
        <p:txBody>
          <a:bodyPr spcFirstLastPara="1" wrap="none" fromWordArt="1">
            <a:prstTxWarp prst="textArchUp">
              <a:avLst>
                <a:gd name="adj" fmla="val 11191588"/>
              </a:avLst>
            </a:prstTxWarp>
          </a:bodyPr>
          <a:lstStyle/>
          <a:p>
            <a:pPr algn="ctr"/>
            <a:r>
              <a:rPr lang="en-US" sz="2000" kern="10">
                <a:ln w="9525">
                  <a:solidFill>
                    <a:srgbClr val="000000"/>
                  </a:solidFill>
                  <a:round/>
                  <a:headEnd/>
                  <a:tailEnd/>
                </a:ln>
                <a:solidFill>
                  <a:srgbClr val="000000"/>
                </a:solidFill>
                <a:latin typeface="Comic Sans MS"/>
                <a:ea typeface="Comic Sans MS"/>
                <a:cs typeface="Comic Sans MS"/>
              </a:rPr>
              <a:t>Listening</a:t>
            </a:r>
          </a:p>
        </p:txBody>
      </p:sp>
      <p:sp>
        <p:nvSpPr>
          <p:cNvPr id="11269" name="WordArt 5"/>
          <p:cNvSpPr>
            <a:spLocks noChangeArrowheads="1" noChangeShapeType="1" noTextEdit="1"/>
          </p:cNvSpPr>
          <p:nvPr/>
        </p:nvSpPr>
        <p:spPr bwMode="auto">
          <a:xfrm>
            <a:off x="3886200" y="2895600"/>
            <a:ext cx="2057400" cy="609600"/>
          </a:xfrm>
          <a:prstGeom prst="rect">
            <a:avLst/>
          </a:prstGeom>
        </p:spPr>
        <p:txBody>
          <a:bodyPr spcFirstLastPara="1" wrap="none" fromWordArt="1">
            <a:prstTxWarp prst="textArchUp">
              <a:avLst>
                <a:gd name="adj" fmla="val 10800000"/>
              </a:avLst>
            </a:prstTxWarp>
          </a:bodyPr>
          <a:lstStyle/>
          <a:p>
            <a:pPr algn="ctr"/>
            <a:r>
              <a:rPr lang="en-US" sz="2000" kern="10">
                <a:ln w="9525">
                  <a:solidFill>
                    <a:srgbClr val="000000"/>
                  </a:solidFill>
                  <a:round/>
                  <a:headEnd/>
                  <a:tailEnd/>
                </a:ln>
                <a:solidFill>
                  <a:srgbClr val="000000"/>
                </a:solidFill>
                <a:latin typeface="Comic Sans MS"/>
                <a:ea typeface="Comic Sans MS"/>
                <a:cs typeface="Comic Sans MS"/>
              </a:rPr>
              <a:t>Receptive</a:t>
            </a:r>
          </a:p>
        </p:txBody>
      </p:sp>
      <p:sp>
        <p:nvSpPr>
          <p:cNvPr id="11270" name="WordArt 6"/>
          <p:cNvSpPr>
            <a:spLocks noChangeArrowheads="1" noChangeShapeType="1" noTextEdit="1"/>
          </p:cNvSpPr>
          <p:nvPr/>
        </p:nvSpPr>
        <p:spPr bwMode="auto">
          <a:xfrm rot="2386695">
            <a:off x="6226175" y="2927350"/>
            <a:ext cx="1408113" cy="628650"/>
          </a:xfrm>
          <a:prstGeom prst="rect">
            <a:avLst/>
          </a:prstGeom>
        </p:spPr>
        <p:txBody>
          <a:bodyPr spcFirstLastPara="1" wrap="none" fromWordArt="1">
            <a:prstTxWarp prst="textArchUp">
              <a:avLst>
                <a:gd name="adj" fmla="val 11406737"/>
              </a:avLst>
            </a:prstTxWarp>
          </a:bodyPr>
          <a:lstStyle/>
          <a:p>
            <a:pPr algn="ctr"/>
            <a:r>
              <a:rPr lang="en-US" sz="2000" kern="10">
                <a:ln w="9525">
                  <a:solidFill>
                    <a:srgbClr val="000000"/>
                  </a:solidFill>
                  <a:round/>
                  <a:headEnd/>
                  <a:tailEnd/>
                </a:ln>
                <a:solidFill>
                  <a:srgbClr val="000000"/>
                </a:solidFill>
                <a:latin typeface="Comic Sans MS"/>
                <a:ea typeface="Comic Sans MS"/>
                <a:cs typeface="Comic Sans MS"/>
              </a:rPr>
              <a:t>Reading</a:t>
            </a:r>
          </a:p>
        </p:txBody>
      </p:sp>
      <p:sp>
        <p:nvSpPr>
          <p:cNvPr id="11271" name="WordArt 7"/>
          <p:cNvSpPr>
            <a:spLocks noChangeArrowheads="1" noChangeShapeType="1" noTextEdit="1"/>
          </p:cNvSpPr>
          <p:nvPr/>
        </p:nvSpPr>
        <p:spPr bwMode="auto">
          <a:xfrm rot="-1305430">
            <a:off x="5394325" y="4725988"/>
            <a:ext cx="1481138" cy="381000"/>
          </a:xfrm>
          <a:prstGeom prst="rect">
            <a:avLst/>
          </a:prstGeom>
        </p:spPr>
        <p:txBody>
          <a:bodyPr spcFirstLastPara="1" wrap="none" fromWordArt="1">
            <a:prstTxWarp prst="textArchDown">
              <a:avLst>
                <a:gd name="adj" fmla="val 0"/>
              </a:avLst>
            </a:prstTxWarp>
          </a:bodyPr>
          <a:lstStyle/>
          <a:p>
            <a:pPr algn="ctr"/>
            <a:r>
              <a:rPr lang="en-US" sz="2000" kern="10">
                <a:ln w="9525">
                  <a:solidFill>
                    <a:srgbClr val="000000"/>
                  </a:solidFill>
                  <a:round/>
                  <a:headEnd/>
                  <a:tailEnd/>
                </a:ln>
                <a:solidFill>
                  <a:srgbClr val="000000"/>
                </a:solidFill>
                <a:latin typeface="Comic Sans MS"/>
                <a:ea typeface="Comic Sans MS"/>
                <a:cs typeface="Comic Sans MS"/>
              </a:rPr>
              <a:t>Writing</a:t>
            </a:r>
          </a:p>
        </p:txBody>
      </p:sp>
      <p:sp>
        <p:nvSpPr>
          <p:cNvPr id="11272" name="WordArt 8"/>
          <p:cNvSpPr>
            <a:spLocks noChangeArrowheads="1" noChangeShapeType="1" noTextEdit="1"/>
          </p:cNvSpPr>
          <p:nvPr/>
        </p:nvSpPr>
        <p:spPr bwMode="auto">
          <a:xfrm>
            <a:off x="3886200" y="4572000"/>
            <a:ext cx="2057400" cy="304800"/>
          </a:xfrm>
          <a:prstGeom prst="rect">
            <a:avLst/>
          </a:prstGeom>
        </p:spPr>
        <p:txBody>
          <a:bodyPr spcFirstLastPara="1" wrap="none" fromWordArt="1">
            <a:prstTxWarp prst="textArchDown">
              <a:avLst>
                <a:gd name="adj" fmla="val 0"/>
              </a:avLst>
            </a:prstTxWarp>
          </a:bodyPr>
          <a:lstStyle/>
          <a:p>
            <a:pPr algn="ctr"/>
            <a:r>
              <a:rPr lang="en-US" sz="2000" kern="10">
                <a:ln w="9525">
                  <a:solidFill>
                    <a:srgbClr val="000000"/>
                  </a:solidFill>
                  <a:round/>
                  <a:headEnd/>
                  <a:tailEnd/>
                </a:ln>
                <a:solidFill>
                  <a:srgbClr val="000000"/>
                </a:solidFill>
                <a:latin typeface="Comic Sans MS"/>
                <a:ea typeface="Comic Sans MS"/>
                <a:cs typeface="Comic Sans MS"/>
              </a:rPr>
              <a:t>Expressive</a:t>
            </a:r>
          </a:p>
        </p:txBody>
      </p:sp>
      <p:sp>
        <p:nvSpPr>
          <p:cNvPr id="11273" name="WordArt 9"/>
          <p:cNvSpPr>
            <a:spLocks noChangeArrowheads="1" noChangeShapeType="1" noTextEdit="1"/>
          </p:cNvSpPr>
          <p:nvPr/>
        </p:nvSpPr>
        <p:spPr bwMode="auto">
          <a:xfrm rot="2471565">
            <a:off x="2043113" y="4313238"/>
            <a:ext cx="1582737" cy="403225"/>
          </a:xfrm>
          <a:prstGeom prst="rect">
            <a:avLst/>
          </a:prstGeom>
        </p:spPr>
        <p:txBody>
          <a:bodyPr spcFirstLastPara="1" wrap="none" fromWordArt="1">
            <a:prstTxWarp prst="textArchDown">
              <a:avLst>
                <a:gd name="adj" fmla="val 0"/>
              </a:avLst>
            </a:prstTxWarp>
          </a:bodyPr>
          <a:lstStyle/>
          <a:p>
            <a:pPr algn="ctr"/>
            <a:r>
              <a:rPr lang="en-US" sz="2000" kern="10">
                <a:ln w="9525">
                  <a:solidFill>
                    <a:srgbClr val="000000"/>
                  </a:solidFill>
                  <a:round/>
                  <a:headEnd/>
                  <a:tailEnd/>
                </a:ln>
                <a:solidFill>
                  <a:srgbClr val="000000"/>
                </a:solidFill>
                <a:latin typeface="Comic Sans MS"/>
                <a:ea typeface="Comic Sans MS"/>
                <a:cs typeface="Comic Sans MS"/>
              </a:rPr>
              <a:t>Speaking</a:t>
            </a:r>
          </a:p>
        </p:txBody>
      </p:sp>
      <p:sp>
        <p:nvSpPr>
          <p:cNvPr id="11274" name="Rectangle 10"/>
          <p:cNvSpPr>
            <a:spLocks noChangeArrowheads="1"/>
          </p:cNvSpPr>
          <p:nvPr/>
        </p:nvSpPr>
        <p:spPr bwMode="auto">
          <a:xfrm>
            <a:off x="6019800" y="5791200"/>
            <a:ext cx="2027238"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1800" i="1">
                <a:ea typeface="Osaka" charset="0"/>
                <a:cs typeface="Osaka" charset="0"/>
              </a:rPr>
              <a:t>SC SIOP Reunion</a:t>
            </a:r>
          </a:p>
        </p:txBody>
      </p:sp>
    </p:spTree>
    <p:extLst>
      <p:ext uri="{BB962C8B-B14F-4D97-AF65-F5344CB8AC3E}">
        <p14:creationId xmlns:p14="http://schemas.microsoft.com/office/powerpoint/2010/main" val="337881227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fontScale="90000"/>
          </a:bodyPr>
          <a:lstStyle/>
          <a:p>
            <a:pPr eaLnBrk="1" hangingPunct="1"/>
            <a:r>
              <a:rPr lang="en-US" sz="4000" b="1">
                <a:latin typeface="Arial" charset="0"/>
                <a:ea typeface="Osaka" charset="0"/>
                <a:cs typeface="Osaka" charset="0"/>
              </a:rPr>
              <a:t>Language Objectives answer the question…</a:t>
            </a:r>
          </a:p>
        </p:txBody>
      </p:sp>
      <p:sp>
        <p:nvSpPr>
          <p:cNvPr id="98307" name="Rectangle 3"/>
          <p:cNvSpPr>
            <a:spLocks noGrp="1" noChangeArrowheads="1"/>
          </p:cNvSpPr>
          <p:nvPr>
            <p:ph type="body" idx="1"/>
          </p:nvPr>
        </p:nvSpPr>
        <p:spPr>
          <a:xfrm>
            <a:off x="685800" y="2465388"/>
            <a:ext cx="7772400" cy="3603625"/>
          </a:xfrm>
        </p:spPr>
        <p:txBody>
          <a:bodyPr/>
          <a:lstStyle/>
          <a:p>
            <a:pPr algn="ctr" eaLnBrk="1" hangingPunct="1">
              <a:buFontTx/>
              <a:buNone/>
            </a:pPr>
            <a:r>
              <a:rPr lang="ja-JP" altLang="en-US" sz="3600">
                <a:latin typeface="Broadway" charset="0"/>
                <a:ea typeface="Osaka" charset="0"/>
                <a:cs typeface="Times New Roman" charset="0"/>
              </a:rPr>
              <a:t>“</a:t>
            </a:r>
            <a:r>
              <a:rPr lang="en-US" altLang="ja-JP" sz="3600">
                <a:latin typeface="Broadway" charset="0"/>
                <a:ea typeface="Osaka" charset="0"/>
                <a:cs typeface="Times New Roman" charset="0"/>
              </a:rPr>
              <a:t>What language do students need to complete the assigned task</a:t>
            </a:r>
            <a:r>
              <a:rPr lang="en-US" altLang="ja-JP">
                <a:latin typeface="Broadway" charset="0"/>
                <a:ea typeface="Osaka" charset="0"/>
                <a:cs typeface="Times New Roman" charset="0"/>
              </a:rPr>
              <a:t>?</a:t>
            </a:r>
            <a:r>
              <a:rPr lang="ja-JP" altLang="en-US">
                <a:latin typeface="Broadway" charset="0"/>
                <a:ea typeface="Osaka" charset="0"/>
                <a:cs typeface="Times New Roman" charset="0"/>
              </a:rPr>
              <a:t>”</a:t>
            </a:r>
            <a:r>
              <a:rPr lang="en-US" altLang="ja-JP">
                <a:latin typeface="Arial" charset="0"/>
                <a:ea typeface="Osaka" charset="0"/>
                <a:cs typeface="Osaka" charset="0"/>
              </a:rPr>
              <a:t> </a:t>
            </a:r>
          </a:p>
          <a:p>
            <a:pPr eaLnBrk="1" hangingPunct="1">
              <a:buFontTx/>
              <a:buNone/>
            </a:pPr>
            <a:endParaRPr lang="en-US">
              <a:solidFill>
                <a:srgbClr val="009900"/>
              </a:solidFill>
              <a:latin typeface="Arial" charset="0"/>
              <a:ea typeface="Osaka" charset="0"/>
              <a:cs typeface="Osaka" charset="0"/>
            </a:endParaRPr>
          </a:p>
        </p:txBody>
      </p:sp>
      <p:sp>
        <p:nvSpPr>
          <p:cNvPr id="98308" name="Text Box 4"/>
          <p:cNvSpPr txBox="1">
            <a:spLocks noChangeArrowheads="1"/>
          </p:cNvSpPr>
          <p:nvPr/>
        </p:nvSpPr>
        <p:spPr bwMode="auto">
          <a:xfrm rot="-1349689">
            <a:off x="1701800" y="4813300"/>
            <a:ext cx="179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1" hangingPunct="1">
              <a:defRPr/>
            </a:pPr>
            <a:r>
              <a:rPr lang="en-US" b="1">
                <a:solidFill>
                  <a:schemeClr val="hlink"/>
                </a:solidFill>
                <a:cs typeface="Arial" charset="0"/>
              </a:rPr>
              <a:t>vocabulary</a:t>
            </a:r>
          </a:p>
        </p:txBody>
      </p:sp>
      <p:sp>
        <p:nvSpPr>
          <p:cNvPr id="98309" name="Text Box 5"/>
          <p:cNvSpPr txBox="1">
            <a:spLocks noChangeArrowheads="1"/>
          </p:cNvSpPr>
          <p:nvPr/>
        </p:nvSpPr>
        <p:spPr bwMode="auto">
          <a:xfrm rot="1851787">
            <a:off x="5910263" y="4568825"/>
            <a:ext cx="159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1" hangingPunct="1">
              <a:defRPr/>
            </a:pPr>
            <a:r>
              <a:rPr lang="en-US" b="1">
                <a:solidFill>
                  <a:srgbClr val="CC3399"/>
                </a:solidFill>
                <a:cs typeface="Arial" charset="0"/>
              </a:rPr>
              <a:t>sequence</a:t>
            </a:r>
          </a:p>
        </p:txBody>
      </p:sp>
      <p:sp>
        <p:nvSpPr>
          <p:cNvPr id="98310" name="Text Box 6"/>
          <p:cNvSpPr txBox="1">
            <a:spLocks noChangeArrowheads="1"/>
          </p:cNvSpPr>
          <p:nvPr/>
        </p:nvSpPr>
        <p:spPr bwMode="auto">
          <a:xfrm>
            <a:off x="3429000" y="54102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eaLnBrk="1" hangingPunct="1">
              <a:defRPr/>
            </a:pPr>
            <a:r>
              <a:rPr lang="en-US" b="1">
                <a:solidFill>
                  <a:srgbClr val="009900"/>
                </a:solidFill>
                <a:cs typeface="Arial" charset="0"/>
              </a:rPr>
              <a:t>cause and effect</a:t>
            </a:r>
          </a:p>
        </p:txBody>
      </p:sp>
      <p:sp>
        <p:nvSpPr>
          <p:cNvPr id="98311" name="Text Box 7"/>
          <p:cNvSpPr txBox="1">
            <a:spLocks noChangeArrowheads="1"/>
          </p:cNvSpPr>
          <p:nvPr/>
        </p:nvSpPr>
        <p:spPr bwMode="auto">
          <a:xfrm rot="259516">
            <a:off x="1143000" y="4002088"/>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eaLnBrk="1" hangingPunct="1">
              <a:defRPr/>
            </a:pPr>
            <a:r>
              <a:rPr lang="en-US" b="1">
                <a:solidFill>
                  <a:srgbClr val="FF0000"/>
                </a:solidFill>
                <a:cs typeface="Arial" charset="0"/>
              </a:rPr>
              <a:t>past tense</a:t>
            </a:r>
          </a:p>
        </p:txBody>
      </p:sp>
      <p:sp>
        <p:nvSpPr>
          <p:cNvPr id="98312" name="Text Box 8"/>
          <p:cNvSpPr txBox="1">
            <a:spLocks noChangeArrowheads="1"/>
          </p:cNvSpPr>
          <p:nvPr/>
        </p:nvSpPr>
        <p:spPr bwMode="auto">
          <a:xfrm>
            <a:off x="6172200" y="3581400"/>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eaLnBrk="1" hangingPunct="1"/>
            <a:endParaRPr lang="en-US" sz="1800">
              <a:ea typeface="ＭＳ Ｐゴシック" charset="0"/>
              <a:cs typeface="ＭＳ Ｐゴシック" charset="0"/>
            </a:endParaRPr>
          </a:p>
        </p:txBody>
      </p:sp>
      <p:sp>
        <p:nvSpPr>
          <p:cNvPr id="98313" name="Text Box 9"/>
          <p:cNvSpPr txBox="1">
            <a:spLocks noChangeArrowheads="1"/>
          </p:cNvSpPr>
          <p:nvPr/>
        </p:nvSpPr>
        <p:spPr bwMode="auto">
          <a:xfrm>
            <a:off x="5867400" y="36576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eaLnBrk="1" hangingPunct="1">
              <a:defRPr/>
            </a:pPr>
            <a:r>
              <a:rPr lang="en-US" b="1">
                <a:solidFill>
                  <a:srgbClr val="33CC33"/>
                </a:solidFill>
                <a:cs typeface="Andalus" charset="0"/>
              </a:rPr>
              <a:t>text type</a:t>
            </a:r>
          </a:p>
        </p:txBody>
      </p:sp>
      <p:sp>
        <p:nvSpPr>
          <p:cNvPr id="98314" name="Text Box 10"/>
          <p:cNvSpPr txBox="1">
            <a:spLocks noChangeArrowheads="1"/>
          </p:cNvSpPr>
          <p:nvPr/>
        </p:nvSpPr>
        <p:spPr bwMode="auto">
          <a:xfrm>
            <a:off x="746125" y="1331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eaLnBrk="1" hangingPunct="1"/>
            <a:endParaRPr lang="en-US" sz="1800">
              <a:ea typeface="ＭＳ Ｐゴシック" charset="0"/>
              <a:cs typeface="ＭＳ Ｐゴシック" charset="0"/>
            </a:endParaRPr>
          </a:p>
        </p:txBody>
      </p:sp>
      <p:sp>
        <p:nvSpPr>
          <p:cNvPr id="98315" name="Text Box 11"/>
          <p:cNvSpPr txBox="1">
            <a:spLocks noChangeArrowheads="1"/>
          </p:cNvSpPr>
          <p:nvPr/>
        </p:nvSpPr>
        <p:spPr bwMode="auto">
          <a:xfrm>
            <a:off x="6003925" y="798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eaLnBrk="1" hangingPunct="1"/>
            <a:endParaRPr lang="en-US" sz="1800">
              <a:ea typeface="ＭＳ Ｐゴシック" charset="0"/>
              <a:cs typeface="ＭＳ Ｐゴシック" charset="0"/>
            </a:endParaRPr>
          </a:p>
        </p:txBody>
      </p:sp>
      <p:sp>
        <p:nvSpPr>
          <p:cNvPr id="98316" name="Text Box 12"/>
          <p:cNvSpPr txBox="1">
            <a:spLocks noChangeArrowheads="1"/>
          </p:cNvSpPr>
          <p:nvPr/>
        </p:nvSpPr>
        <p:spPr bwMode="auto">
          <a:xfrm>
            <a:off x="6156325" y="950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eaLnBrk="1" hangingPunct="1"/>
            <a:endParaRPr lang="en-US" sz="1800">
              <a:ea typeface="ＭＳ Ｐゴシック" charset="0"/>
              <a:cs typeface="ＭＳ Ｐゴシック" charset="0"/>
            </a:endParaRPr>
          </a:p>
        </p:txBody>
      </p:sp>
      <p:sp>
        <p:nvSpPr>
          <p:cNvPr id="98317" name="Text Box 13"/>
          <p:cNvSpPr txBox="1">
            <a:spLocks noChangeArrowheads="1"/>
          </p:cNvSpPr>
          <p:nvPr/>
        </p:nvSpPr>
        <p:spPr bwMode="auto">
          <a:xfrm rot="475245">
            <a:off x="982663" y="5865813"/>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eaLnBrk="1" hangingPunct="1">
              <a:defRPr/>
            </a:pPr>
            <a:r>
              <a:rPr lang="en-US" b="1">
                <a:solidFill>
                  <a:srgbClr val="CC0066"/>
                </a:solidFill>
                <a:cs typeface="Andalus" charset="0"/>
              </a:rPr>
              <a:t>lab report</a:t>
            </a:r>
          </a:p>
        </p:txBody>
      </p:sp>
      <p:sp>
        <p:nvSpPr>
          <p:cNvPr id="98318" name="Text Box 14"/>
          <p:cNvSpPr txBox="1">
            <a:spLocks noChangeArrowheads="1"/>
          </p:cNvSpPr>
          <p:nvPr/>
        </p:nvSpPr>
        <p:spPr bwMode="auto">
          <a:xfrm>
            <a:off x="6934200" y="594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eaLnBrk="1" hangingPunct="1"/>
            <a:endParaRPr lang="en-US" sz="1800">
              <a:ea typeface="ＭＳ Ｐゴシック" charset="0"/>
              <a:cs typeface="ＭＳ Ｐゴシック" charset="0"/>
            </a:endParaRPr>
          </a:p>
        </p:txBody>
      </p:sp>
      <p:sp>
        <p:nvSpPr>
          <p:cNvPr id="98319" name="Text Box 15"/>
          <p:cNvSpPr txBox="1">
            <a:spLocks noChangeArrowheads="1"/>
          </p:cNvSpPr>
          <p:nvPr/>
        </p:nvSpPr>
        <p:spPr bwMode="auto">
          <a:xfrm>
            <a:off x="6308725" y="1103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eaLnBrk="1" hangingPunct="1"/>
            <a:endParaRPr lang="en-US" sz="1800">
              <a:ea typeface="ＭＳ Ｐゴシック" charset="0"/>
              <a:cs typeface="ＭＳ Ｐゴシック" charset="0"/>
            </a:endParaRPr>
          </a:p>
        </p:txBody>
      </p:sp>
      <p:sp>
        <p:nvSpPr>
          <p:cNvPr id="98320" name="Text Box 16"/>
          <p:cNvSpPr txBox="1">
            <a:spLocks noChangeArrowheads="1"/>
          </p:cNvSpPr>
          <p:nvPr/>
        </p:nvSpPr>
        <p:spPr bwMode="auto">
          <a:xfrm rot="-669280">
            <a:off x="6629400" y="57150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eaLnBrk="1" hangingPunct="1">
              <a:defRPr/>
            </a:pPr>
            <a:r>
              <a:rPr lang="en-US" b="1">
                <a:solidFill>
                  <a:srgbClr val="FF0000"/>
                </a:solidFill>
                <a:cs typeface="Andalus" charset="0"/>
              </a:rPr>
              <a:t>narrative</a:t>
            </a:r>
          </a:p>
        </p:txBody>
      </p:sp>
      <p:sp>
        <p:nvSpPr>
          <p:cNvPr id="12305" name="Rectangle 17"/>
          <p:cNvSpPr>
            <a:spLocks noChangeArrowheads="1"/>
          </p:cNvSpPr>
          <p:nvPr/>
        </p:nvSpPr>
        <p:spPr bwMode="auto">
          <a:xfrm>
            <a:off x="6858000" y="6491288"/>
            <a:ext cx="2027238"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1800" i="1">
                <a:ea typeface="Osaka" charset="0"/>
                <a:cs typeface="Osaka" charset="0"/>
              </a:rPr>
              <a:t>SC SIOP Reunion</a:t>
            </a:r>
          </a:p>
        </p:txBody>
      </p:sp>
    </p:spTree>
    <p:extLst>
      <p:ext uri="{BB962C8B-B14F-4D97-AF65-F5344CB8AC3E}">
        <p14:creationId xmlns:p14="http://schemas.microsoft.com/office/powerpoint/2010/main" val="377966936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77</TotalTime>
  <Words>2626</Words>
  <Application>Microsoft Macintosh PowerPoint</Application>
  <PresentationFormat>On-screen Show (4:3)</PresentationFormat>
  <Paragraphs>307</Paragraphs>
  <Slides>33</Slides>
  <Notes>31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Clarity</vt:lpstr>
      <vt:lpstr>Differentiating Instruction for English Language Learners </vt:lpstr>
      <vt:lpstr>Objectives</vt:lpstr>
      <vt:lpstr>What is SIOP?</vt:lpstr>
      <vt:lpstr>PowerPoint Presentation</vt:lpstr>
      <vt:lpstr>PowerPoint Presentation</vt:lpstr>
      <vt:lpstr>Four Reasons for Combining Content and Language Objectives</vt:lpstr>
      <vt:lpstr>PowerPoint Presentation</vt:lpstr>
      <vt:lpstr>Language Acquisition: An Interdependent  Process</vt:lpstr>
      <vt:lpstr>Language Objectives answer the question…</vt:lpstr>
      <vt:lpstr>Language Objectives answer the question…</vt:lpstr>
      <vt:lpstr>PowerPoint Presentation</vt:lpstr>
      <vt:lpstr>The Stages of Second Language Acquisition</vt:lpstr>
      <vt:lpstr>The Stages of Second Language Acquisition</vt:lpstr>
      <vt:lpstr>Second Language Acquisition Match-Up</vt:lpstr>
      <vt:lpstr>Social Versus Academic Language (BICS &amp; CALP)</vt:lpstr>
      <vt:lpstr>Language Objectives are   language demands of the content class</vt:lpstr>
      <vt:lpstr>Setting Language Objectives</vt:lpstr>
      <vt:lpstr>More on Phrasing, Vocabulary, and Grammar</vt:lpstr>
      <vt:lpstr>More on Phrasing, Vocabulary, and Grammar</vt:lpstr>
      <vt:lpstr>More on Phrasing, Vocabulary, and Grammar</vt:lpstr>
      <vt:lpstr>PowerPoint Presentation</vt:lpstr>
      <vt:lpstr>Setting Language Objectives</vt:lpstr>
      <vt:lpstr>Setting Language Objectives</vt:lpstr>
      <vt:lpstr>Language objectives are embedded in content objectives</vt:lpstr>
      <vt:lpstr>4th Grade Math, Two-Dimensional Figures</vt:lpstr>
      <vt:lpstr>3rd Grade Science, States of Matter</vt:lpstr>
      <vt:lpstr>PowerPoint Presentation</vt:lpstr>
      <vt:lpstr>PowerPoint Presentation</vt:lpstr>
      <vt:lpstr>PowerPoint Presentation</vt:lpstr>
      <vt:lpstr>WIDA ACCESS for ELLs</vt:lpstr>
      <vt:lpstr>Additional Resources</vt:lpstr>
      <vt:lpstr>Let’s Try It!</vt:lpstr>
      <vt:lpstr>Use the Template to Plan Your Language Objective(s)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Differentiating Instruction for English Language Learners </dc:title>
  <dc:creator>Mary Morgan</dc:creator>
  <cp:lastModifiedBy>Mary Morgan</cp:lastModifiedBy>
  <cp:revision>11</cp:revision>
  <dcterms:created xsi:type="dcterms:W3CDTF">2015-07-14T16:36:34Z</dcterms:created>
  <dcterms:modified xsi:type="dcterms:W3CDTF">2015-07-14T18:36:47Z</dcterms:modified>
</cp:coreProperties>
</file>