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Amatic SC"/>
      <p:regular r:id="rId11"/>
      <p:bold r:id="rId12"/>
    </p:embeddedFont>
    <p:embeddedFont>
      <p:font typeface="Source Code Pro"/>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AmaticSC-regular.fntdata"/><Relationship Id="rId10" Type="http://schemas.openxmlformats.org/officeDocument/2006/relationships/slide" Target="slides/slide6.xml"/><Relationship Id="rId13" Type="http://schemas.openxmlformats.org/officeDocument/2006/relationships/font" Target="fonts/SourceCodePro-regular.fntdata"/><Relationship Id="rId12" Type="http://schemas.openxmlformats.org/officeDocument/2006/relationships/font" Target="fonts/AmaticSC-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SourceCodePro-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200"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colorincolorado.org/article/selecting-vocabulary-words-teach-english-language-learne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169800" y="1047625"/>
            <a:ext cx="3344700" cy="1750500"/>
          </a:xfrm>
          <a:prstGeom prst="rect">
            <a:avLst/>
          </a:prstGeom>
        </p:spPr>
        <p:txBody>
          <a:bodyPr anchorCtr="0" anchor="ctr" bIns="91425" lIns="91425" rIns="91425" tIns="91425">
            <a:noAutofit/>
          </a:bodyPr>
          <a:lstStyle/>
          <a:p>
            <a:pPr lvl="0">
              <a:spcBef>
                <a:spcPts val="0"/>
              </a:spcBef>
              <a:buNone/>
            </a:pPr>
            <a:r>
              <a:rPr lang="en" sz="7200"/>
              <a:t>Vocabulary </a:t>
            </a:r>
          </a:p>
        </p:txBody>
      </p:sp>
      <p:sp>
        <p:nvSpPr>
          <p:cNvPr id="57" name="Shape 57"/>
          <p:cNvSpPr txBox="1"/>
          <p:nvPr>
            <p:ph idx="1" type="subTitle"/>
          </p:nvPr>
        </p:nvSpPr>
        <p:spPr>
          <a:xfrm>
            <a:off x="636125" y="3812000"/>
            <a:ext cx="2162100" cy="845400"/>
          </a:xfrm>
          <a:prstGeom prst="rect">
            <a:avLst/>
          </a:prstGeom>
        </p:spPr>
        <p:txBody>
          <a:bodyPr anchorCtr="0" anchor="ctr" bIns="91425" lIns="91425" rIns="91425" tIns="91425">
            <a:noAutofit/>
          </a:bodyPr>
          <a:lstStyle/>
          <a:p>
            <a:pPr lvl="0">
              <a:spcBef>
                <a:spcPts val="0"/>
              </a:spcBef>
              <a:buNone/>
            </a:pPr>
            <a:r>
              <a:rPr lang="en" sz="3600">
                <a:latin typeface="Amatic SC"/>
                <a:ea typeface="Amatic SC"/>
                <a:cs typeface="Amatic SC"/>
                <a:sym typeface="Amatic SC"/>
              </a:rPr>
              <a:t>Mollie </a:t>
            </a:r>
            <a:r>
              <a:rPr lang="en" sz="3600">
                <a:latin typeface="Amatic SC"/>
                <a:ea typeface="Amatic SC"/>
                <a:cs typeface="Amatic SC"/>
                <a:sym typeface="Amatic SC"/>
              </a:rPr>
              <a:t>and </a:t>
            </a:r>
            <a:r>
              <a:rPr lang="en" sz="3600">
                <a:latin typeface="Amatic SC"/>
                <a:ea typeface="Amatic SC"/>
                <a:cs typeface="Amatic SC"/>
                <a:sym typeface="Amatic SC"/>
              </a:rPr>
              <a:t>Emily</a:t>
            </a:r>
            <a:r>
              <a:rPr lang="en"/>
              <a:t> </a:t>
            </a:r>
          </a:p>
        </p:txBody>
      </p:sp>
      <p:pic>
        <p:nvPicPr>
          <p:cNvPr descr="Vocabulary-Cake.gif" id="58" name="Shape 58"/>
          <p:cNvPicPr preferRelativeResize="0"/>
          <p:nvPr/>
        </p:nvPicPr>
        <p:blipFill>
          <a:blip r:embed="rId3">
            <a:alphaModFix/>
          </a:blip>
          <a:stretch>
            <a:fillRect/>
          </a:stretch>
        </p:blipFill>
        <p:spPr>
          <a:xfrm>
            <a:off x="3271300" y="192625"/>
            <a:ext cx="5734800" cy="47582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x="0" y="0"/>
          <a:ext cx="0" cy="0"/>
          <a:chOff x="0" y="0"/>
          <a:chExt cx="0" cy="0"/>
        </a:xfrm>
      </p:grpSpPr>
      <p:sp>
        <p:nvSpPr>
          <p:cNvPr id="63" name="Shape 63"/>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Barriers </a:t>
            </a:r>
          </a:p>
        </p:txBody>
      </p:sp>
      <p:sp>
        <p:nvSpPr>
          <p:cNvPr id="64" name="Shape 64"/>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04800" lvl="0" marL="457200" rtl="0">
              <a:spcBef>
                <a:spcPts val="0"/>
              </a:spcBef>
              <a:buSzPct val="100000"/>
              <a:buFont typeface="Verdana"/>
            </a:pPr>
            <a:r>
              <a:rPr lang="en" sz="1200">
                <a:latin typeface="Verdana"/>
                <a:ea typeface="Verdana"/>
                <a:cs typeface="Verdana"/>
                <a:sym typeface="Verdana"/>
              </a:rPr>
              <a:t>Limited Vocabulary Foundation:</a:t>
            </a:r>
          </a:p>
          <a:p>
            <a:pPr indent="-304800" lvl="1" marL="914400" rtl="0">
              <a:spcBef>
                <a:spcPts val="0"/>
              </a:spcBef>
              <a:buSzPct val="100000"/>
              <a:buFont typeface="Verdana"/>
            </a:pPr>
            <a:r>
              <a:rPr lang="en" sz="1200">
                <a:latin typeface="Verdana"/>
                <a:ea typeface="Verdana"/>
                <a:cs typeface="Verdana"/>
                <a:sym typeface="Verdana"/>
              </a:rPr>
              <a:t>The average native English speaker enters kindergarten knowing at least 5,000 words. The average ELL may know 5,000 words in his or her native language, but very few words in English. </a:t>
            </a:r>
          </a:p>
          <a:p>
            <a:pPr indent="-304800" lvl="0" marL="457200" rtl="0">
              <a:spcBef>
                <a:spcPts val="0"/>
              </a:spcBef>
              <a:buSzPct val="100000"/>
              <a:buFont typeface="Verdana"/>
            </a:pPr>
            <a:r>
              <a:rPr lang="en" sz="1200">
                <a:latin typeface="Verdana"/>
                <a:ea typeface="Verdana"/>
                <a:cs typeface="Verdana"/>
                <a:sym typeface="Verdana"/>
              </a:rPr>
              <a:t>Recognizing and Understanding words in relation to the context of the reading passage. </a:t>
            </a:r>
          </a:p>
          <a:p>
            <a:pPr indent="-304800" lvl="0" marL="457200" rtl="0">
              <a:spcBef>
                <a:spcPts val="0"/>
              </a:spcBef>
              <a:buSzPct val="100000"/>
              <a:buFont typeface="Verdana"/>
            </a:pPr>
            <a:r>
              <a:rPr lang="en" sz="1200">
                <a:latin typeface="Verdana"/>
                <a:ea typeface="Verdana"/>
                <a:cs typeface="Verdana"/>
                <a:sym typeface="Verdana"/>
              </a:rPr>
              <a:t>Teacher lack of familiarity with culture of students</a:t>
            </a:r>
          </a:p>
          <a:p>
            <a:pPr indent="-304800" lvl="0" marL="457200" rtl="0">
              <a:spcBef>
                <a:spcPts val="0"/>
              </a:spcBef>
              <a:buSzPct val="100000"/>
              <a:buFont typeface="Verdana"/>
            </a:pPr>
            <a:r>
              <a:rPr lang="en" sz="1200">
                <a:latin typeface="Verdana"/>
                <a:ea typeface="Verdana"/>
                <a:cs typeface="Verdana"/>
                <a:sym typeface="Verdana"/>
              </a:rPr>
              <a:t>Teachers are limited to working toward shared goals due to language. </a:t>
            </a:r>
          </a:p>
          <a:p>
            <a:pPr indent="-304800" lvl="0" marL="457200" rtl="0">
              <a:spcBef>
                <a:spcPts val="0"/>
              </a:spcBef>
              <a:buSzPct val="100000"/>
              <a:buFont typeface="Verdana"/>
            </a:pPr>
            <a:r>
              <a:rPr lang="en" sz="1200">
                <a:latin typeface="Verdana"/>
                <a:ea typeface="Verdana"/>
                <a:cs typeface="Verdana"/>
                <a:sym typeface="Verdana"/>
              </a:rPr>
              <a:t>False Cognates </a:t>
            </a:r>
          </a:p>
          <a:p>
            <a:pPr indent="-304800" lvl="0" marL="457200" rtl="0">
              <a:spcBef>
                <a:spcPts val="0"/>
              </a:spcBef>
              <a:buSzPct val="100000"/>
              <a:buFont typeface="Verdana"/>
            </a:pPr>
            <a:r>
              <a:rPr lang="en" sz="1200">
                <a:latin typeface="Verdana"/>
                <a:ea typeface="Verdana"/>
                <a:cs typeface="Verdana"/>
                <a:sym typeface="Verdana"/>
              </a:rPr>
              <a:t>Limited Academic Vocabulary: </a:t>
            </a:r>
          </a:p>
          <a:p>
            <a:pPr indent="-304800" lvl="1" marL="914400" rtl="0">
              <a:spcBef>
                <a:spcPts val="0"/>
              </a:spcBef>
              <a:buSzPct val="100000"/>
              <a:buFont typeface="Verdana"/>
            </a:pPr>
            <a:r>
              <a:rPr lang="en" sz="1200">
                <a:latin typeface="Verdana"/>
                <a:ea typeface="Verdana"/>
                <a:cs typeface="Verdana"/>
                <a:sym typeface="Verdana"/>
              </a:rPr>
              <a:t>Without a strong foundation </a:t>
            </a:r>
            <a:r>
              <a:rPr lang="en" sz="1200">
                <a:latin typeface="Verdana"/>
                <a:ea typeface="Verdana"/>
                <a:cs typeface="Verdana"/>
                <a:sym typeface="Verdana"/>
              </a:rPr>
              <a:t>of academic vocabulary, ELLs won’t be able to access the material they are expected to master. </a:t>
            </a:r>
          </a:p>
          <a:p>
            <a:pPr indent="-304800" lvl="0" marL="457200" rtl="0">
              <a:spcBef>
                <a:spcPts val="0"/>
              </a:spcBef>
              <a:buSzPct val="100000"/>
              <a:buFont typeface="Verdana"/>
            </a:pPr>
            <a:r>
              <a:rPr lang="en" sz="1200">
                <a:latin typeface="Verdana"/>
                <a:ea typeface="Verdana"/>
                <a:cs typeface="Verdana"/>
                <a:sym typeface="Verdana"/>
              </a:rPr>
              <a:t>Limited Comprehension:</a:t>
            </a:r>
          </a:p>
          <a:p>
            <a:pPr indent="-304800" lvl="1" marL="914400" rtl="0">
              <a:spcBef>
                <a:spcPts val="0"/>
              </a:spcBef>
              <a:buSzPct val="109090"/>
              <a:buFont typeface="Verdana"/>
            </a:pPr>
            <a:r>
              <a:rPr lang="en" sz="1050">
                <a:solidFill>
                  <a:srgbClr val="000000"/>
                </a:solidFill>
                <a:highlight>
                  <a:srgbClr val="F5F5F5"/>
                </a:highlight>
                <a:latin typeface="Verdana"/>
                <a:ea typeface="Verdana"/>
                <a:cs typeface="Verdana"/>
                <a:sym typeface="Verdana"/>
              </a:rPr>
              <a:t>Beginning readers must use the words they hear orally to make sense of the words they sound out. If those words aren't a part of a student's vocabulary, however, it will make it much harder to understand the text.</a:t>
            </a:r>
          </a:p>
          <a:p>
            <a:pPr indent="0" lvl="0" marL="0">
              <a:spcBef>
                <a:spcPts val="0"/>
              </a:spcBef>
              <a:buNone/>
            </a:pPr>
            <a:r>
              <a:t/>
            </a:r>
            <a:endParaRPr sz="1050">
              <a:solidFill>
                <a:srgbClr val="000000"/>
              </a:solidFill>
              <a:highlight>
                <a:srgbClr val="F5F5F5"/>
              </a:highlight>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id="69" name="Shape 69"/>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Imp. Things to Remember About Teaching Vocabulary...</a:t>
            </a:r>
          </a:p>
        </p:txBody>
      </p:sp>
      <p:sp>
        <p:nvSpPr>
          <p:cNvPr id="70" name="Shape 70"/>
          <p:cNvSpPr txBox="1"/>
          <p:nvPr>
            <p:ph idx="1" type="body"/>
          </p:nvPr>
        </p:nvSpPr>
        <p:spPr>
          <a:xfrm>
            <a:off x="311700" y="1054700"/>
            <a:ext cx="8520600" cy="3340200"/>
          </a:xfrm>
          <a:prstGeom prst="rect">
            <a:avLst/>
          </a:prstGeom>
        </p:spPr>
        <p:txBody>
          <a:bodyPr anchorCtr="0" anchor="t" bIns="91425" lIns="91425" rIns="91425" tIns="91425">
            <a:noAutofit/>
          </a:bodyPr>
          <a:lstStyle/>
          <a:p>
            <a:pPr indent="-304800" lvl="0" marL="457200" rtl="0">
              <a:spcBef>
                <a:spcPts val="0"/>
              </a:spcBef>
              <a:spcAft>
                <a:spcPts val="0"/>
              </a:spcAft>
              <a:buClr>
                <a:srgbClr val="000000"/>
              </a:buClr>
              <a:buSzPct val="100000"/>
              <a:buFont typeface="Trebuchet MS"/>
              <a:buAutoNum type="arabicPeriod"/>
            </a:pPr>
            <a:r>
              <a:rPr lang="en" sz="1200">
                <a:solidFill>
                  <a:srgbClr val="000000"/>
                </a:solidFill>
                <a:highlight>
                  <a:srgbClr val="F5F5F5"/>
                </a:highlight>
                <a:latin typeface="Trebuchet MS"/>
                <a:ea typeface="Trebuchet MS"/>
                <a:cs typeface="Trebuchet MS"/>
                <a:sym typeface="Trebuchet MS"/>
              </a:rPr>
              <a:t>Understanding vocabulary words is a key step in reading comprehension. The more words a child knows, the better he or she will understand the text.</a:t>
            </a:r>
          </a:p>
          <a:p>
            <a:pPr lvl="0" rtl="0">
              <a:spcBef>
                <a:spcPts val="0"/>
              </a:spcBef>
              <a:spcAft>
                <a:spcPts val="0"/>
              </a:spcAft>
              <a:buNone/>
            </a:pPr>
            <a:r>
              <a:t/>
            </a:r>
            <a:endParaRPr sz="1200">
              <a:solidFill>
                <a:srgbClr val="000000"/>
              </a:solidFill>
              <a:highlight>
                <a:srgbClr val="F5F5F5"/>
              </a:highlight>
              <a:latin typeface="Trebuchet MS"/>
              <a:ea typeface="Trebuchet MS"/>
              <a:cs typeface="Trebuchet MS"/>
              <a:sym typeface="Trebuchet MS"/>
            </a:endParaRPr>
          </a:p>
          <a:p>
            <a:pPr indent="-304800" lvl="0" marL="457200" rtl="0">
              <a:spcBef>
                <a:spcPts val="0"/>
              </a:spcBef>
              <a:spcAft>
                <a:spcPts val="0"/>
              </a:spcAft>
              <a:buClr>
                <a:srgbClr val="000000"/>
              </a:buClr>
              <a:buSzPct val="100000"/>
              <a:buFont typeface="Trebuchet MS"/>
              <a:buAutoNum type="arabicPeriod"/>
            </a:pPr>
            <a:r>
              <a:rPr lang="en" sz="1200">
                <a:solidFill>
                  <a:srgbClr val="000000"/>
                </a:solidFill>
                <a:highlight>
                  <a:srgbClr val="F5F5F5"/>
                </a:highlight>
                <a:latin typeface="Trebuchet MS"/>
                <a:ea typeface="Trebuchet MS"/>
                <a:cs typeface="Trebuchet MS"/>
                <a:sym typeface="Trebuchet MS"/>
              </a:rPr>
              <a:t>ELLs need words embedded in </a:t>
            </a:r>
            <a:r>
              <a:rPr lang="en" sz="1200" u="sng">
                <a:solidFill>
                  <a:srgbClr val="000000"/>
                </a:solidFill>
                <a:highlight>
                  <a:srgbClr val="F5F5F5"/>
                </a:highlight>
                <a:latin typeface="Trebuchet MS"/>
                <a:ea typeface="Trebuchet MS"/>
                <a:cs typeface="Trebuchet MS"/>
                <a:sym typeface="Trebuchet MS"/>
              </a:rPr>
              <a:t>meaningful contexts</a:t>
            </a:r>
            <a:r>
              <a:rPr lang="en" sz="1200">
                <a:solidFill>
                  <a:srgbClr val="000000"/>
                </a:solidFill>
                <a:highlight>
                  <a:srgbClr val="F5F5F5"/>
                </a:highlight>
                <a:latin typeface="Trebuchet MS"/>
                <a:ea typeface="Trebuchet MS"/>
                <a:cs typeface="Trebuchet MS"/>
                <a:sym typeface="Trebuchet MS"/>
              </a:rPr>
              <a:t> and must have </a:t>
            </a:r>
            <a:r>
              <a:rPr lang="en" sz="1200" u="sng">
                <a:solidFill>
                  <a:srgbClr val="000000"/>
                </a:solidFill>
                <a:highlight>
                  <a:srgbClr val="F5F5F5"/>
                </a:highlight>
                <a:latin typeface="Trebuchet MS"/>
                <a:ea typeface="Trebuchet MS"/>
                <a:cs typeface="Trebuchet MS"/>
                <a:sym typeface="Trebuchet MS"/>
              </a:rPr>
              <a:t>opportunities </a:t>
            </a:r>
            <a:r>
              <a:rPr lang="en" sz="1200">
                <a:solidFill>
                  <a:srgbClr val="000000"/>
                </a:solidFill>
                <a:highlight>
                  <a:srgbClr val="F5F5F5"/>
                </a:highlight>
                <a:latin typeface="Trebuchet MS"/>
                <a:ea typeface="Trebuchet MS"/>
                <a:cs typeface="Trebuchet MS"/>
                <a:sym typeface="Trebuchet MS"/>
              </a:rPr>
              <a:t>to use words. </a:t>
            </a:r>
          </a:p>
          <a:p>
            <a:pPr lvl="0" rtl="0">
              <a:spcBef>
                <a:spcPts val="0"/>
              </a:spcBef>
              <a:spcAft>
                <a:spcPts val="0"/>
              </a:spcAft>
              <a:buNone/>
            </a:pPr>
            <a:r>
              <a:t/>
            </a:r>
            <a:endParaRPr sz="1200">
              <a:solidFill>
                <a:srgbClr val="000000"/>
              </a:solidFill>
              <a:highlight>
                <a:srgbClr val="F5F5F5"/>
              </a:highlight>
              <a:latin typeface="Trebuchet MS"/>
              <a:ea typeface="Trebuchet MS"/>
              <a:cs typeface="Trebuchet MS"/>
              <a:sym typeface="Trebuchet MS"/>
            </a:endParaRPr>
          </a:p>
          <a:p>
            <a:pPr indent="-304800" lvl="0" marL="457200" rtl="0">
              <a:spcBef>
                <a:spcPts val="0"/>
              </a:spcBef>
              <a:spcAft>
                <a:spcPts val="0"/>
              </a:spcAft>
              <a:buClr>
                <a:srgbClr val="000000"/>
              </a:buClr>
              <a:buSzPct val="100000"/>
              <a:buFont typeface="Trebuchet MS"/>
              <a:buAutoNum type="arabicPeriod"/>
            </a:pPr>
            <a:r>
              <a:rPr lang="en" sz="1200">
                <a:solidFill>
                  <a:srgbClr val="000000"/>
                </a:solidFill>
                <a:highlight>
                  <a:srgbClr val="F5F5F5"/>
                </a:highlight>
                <a:latin typeface="Trebuchet MS"/>
                <a:ea typeface="Trebuchet MS"/>
                <a:cs typeface="Trebuchet MS"/>
                <a:sym typeface="Trebuchet MS"/>
              </a:rPr>
              <a:t>Repetition Helps! </a:t>
            </a:r>
          </a:p>
          <a:p>
            <a:pPr lvl="0" rtl="0">
              <a:spcBef>
                <a:spcPts val="0"/>
              </a:spcBef>
              <a:spcAft>
                <a:spcPts val="0"/>
              </a:spcAft>
              <a:buNone/>
            </a:pPr>
            <a:r>
              <a:t/>
            </a:r>
            <a:endParaRPr sz="1200">
              <a:solidFill>
                <a:srgbClr val="000000"/>
              </a:solidFill>
              <a:highlight>
                <a:srgbClr val="F5F5F5"/>
              </a:highlight>
              <a:latin typeface="Trebuchet MS"/>
              <a:ea typeface="Trebuchet MS"/>
              <a:cs typeface="Trebuchet MS"/>
              <a:sym typeface="Trebuchet MS"/>
            </a:endParaRPr>
          </a:p>
          <a:p>
            <a:pPr indent="-304800" lvl="0" marL="457200" rtl="0">
              <a:spcBef>
                <a:spcPts val="0"/>
              </a:spcBef>
              <a:spcAft>
                <a:spcPts val="0"/>
              </a:spcAft>
              <a:buClr>
                <a:srgbClr val="000000"/>
              </a:buClr>
              <a:buSzPct val="100000"/>
              <a:buFont typeface="Trebuchet MS"/>
              <a:buAutoNum type="arabicPeriod"/>
            </a:pPr>
            <a:r>
              <a:rPr lang="en" sz="1200">
                <a:solidFill>
                  <a:srgbClr val="000000"/>
                </a:solidFill>
                <a:highlight>
                  <a:srgbClr val="F5F5F5"/>
                </a:highlight>
                <a:latin typeface="Trebuchet MS"/>
                <a:ea typeface="Trebuchet MS"/>
                <a:cs typeface="Trebuchet MS"/>
                <a:sym typeface="Trebuchet MS"/>
              </a:rPr>
              <a:t>Consider life experiences, prior learning, &amp; key vocabulary </a:t>
            </a:r>
          </a:p>
          <a:p>
            <a:pPr lvl="0" rtl="0">
              <a:spcBef>
                <a:spcPts val="0"/>
              </a:spcBef>
              <a:spcAft>
                <a:spcPts val="0"/>
              </a:spcAft>
              <a:buNone/>
            </a:pPr>
            <a:r>
              <a:t/>
            </a:r>
            <a:endParaRPr sz="1200">
              <a:solidFill>
                <a:srgbClr val="000000"/>
              </a:solidFill>
              <a:highlight>
                <a:srgbClr val="F5F5F5"/>
              </a:highlight>
              <a:latin typeface="Trebuchet MS"/>
              <a:ea typeface="Trebuchet MS"/>
              <a:cs typeface="Trebuchet MS"/>
              <a:sym typeface="Trebuchet MS"/>
            </a:endParaRPr>
          </a:p>
          <a:p>
            <a:pPr indent="-304800" lvl="0" marL="457200" rtl="0">
              <a:spcBef>
                <a:spcPts val="0"/>
              </a:spcBef>
              <a:spcAft>
                <a:spcPts val="0"/>
              </a:spcAft>
              <a:buClr>
                <a:srgbClr val="000000"/>
              </a:buClr>
              <a:buSzPct val="100000"/>
              <a:buFont typeface="Trebuchet MS"/>
              <a:buAutoNum type="arabicPeriod"/>
            </a:pPr>
            <a:r>
              <a:rPr lang="en" sz="1200">
                <a:solidFill>
                  <a:srgbClr val="000000"/>
                </a:solidFill>
                <a:highlight>
                  <a:srgbClr val="F5F5F5"/>
                </a:highlight>
                <a:latin typeface="Trebuchet MS"/>
                <a:ea typeface="Trebuchet MS"/>
                <a:cs typeface="Trebuchet MS"/>
                <a:sym typeface="Trebuchet MS"/>
              </a:rPr>
              <a:t>It is important to give students as much exposure and experience with new vocabulary words as possible before asking students to use them in a lesson or activity. Remember that vocabulary lists in textbooks are often created with English speakers in mind.</a:t>
            </a:r>
          </a:p>
          <a:p>
            <a:pPr lvl="0" rtl="0">
              <a:spcBef>
                <a:spcPts val="0"/>
              </a:spcBef>
              <a:spcAft>
                <a:spcPts val="0"/>
              </a:spcAft>
              <a:buNone/>
            </a:pPr>
            <a:r>
              <a:t/>
            </a:r>
            <a:endParaRPr sz="1200">
              <a:solidFill>
                <a:srgbClr val="000000"/>
              </a:solidFill>
              <a:highlight>
                <a:srgbClr val="F5F5F5"/>
              </a:highlight>
              <a:latin typeface="Trebuchet MS"/>
              <a:ea typeface="Trebuchet MS"/>
              <a:cs typeface="Trebuchet MS"/>
              <a:sym typeface="Trebuchet MS"/>
            </a:endParaRPr>
          </a:p>
          <a:p>
            <a:pPr indent="-304800" lvl="0" marL="457200" rtl="0">
              <a:spcBef>
                <a:spcPts val="0"/>
              </a:spcBef>
              <a:spcAft>
                <a:spcPts val="0"/>
              </a:spcAft>
              <a:buClr>
                <a:srgbClr val="000000"/>
              </a:buClr>
              <a:buSzPct val="100000"/>
              <a:buFont typeface="Trebuchet MS"/>
              <a:buAutoNum type="arabicPeriod"/>
            </a:pPr>
            <a:r>
              <a:rPr lang="en" sz="1200">
                <a:solidFill>
                  <a:srgbClr val="000000"/>
                </a:solidFill>
                <a:highlight>
                  <a:srgbClr val="F5F5F5"/>
                </a:highlight>
                <a:latin typeface="Verdana"/>
                <a:ea typeface="Verdana"/>
                <a:cs typeface="Verdana"/>
                <a:sym typeface="Verdana"/>
              </a:rPr>
              <a:t>The only way to make sure students understand a new word is to have them produce it themselves either orally or in writing.</a:t>
            </a:r>
          </a:p>
          <a:p>
            <a:pPr lvl="0">
              <a:spcBef>
                <a:spcPts val="0"/>
              </a:spcBef>
              <a:buNone/>
            </a:pPr>
            <a:r>
              <a:t/>
            </a:r>
            <a:endParaRPr b="1" sz="1050">
              <a:solidFill>
                <a:srgbClr val="000000"/>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x="0" y="0"/>
          <a:ext cx="0" cy="0"/>
          <a:chOff x="0" y="0"/>
          <a:chExt cx="0" cy="0"/>
        </a:xfrm>
      </p:grpSpPr>
      <p:sp>
        <p:nvSpPr>
          <p:cNvPr id="75" name="Shape 75"/>
          <p:cNvSpPr txBox="1"/>
          <p:nvPr>
            <p:ph type="title"/>
          </p:nvPr>
        </p:nvSpPr>
        <p:spPr>
          <a:xfrm>
            <a:off x="311700" y="166700"/>
            <a:ext cx="8520600" cy="801000"/>
          </a:xfrm>
          <a:prstGeom prst="rect">
            <a:avLst/>
          </a:prstGeom>
        </p:spPr>
        <p:txBody>
          <a:bodyPr anchorCtr="0" anchor="t" bIns="91425" lIns="91425" rIns="91425" tIns="91425">
            <a:noAutofit/>
          </a:bodyPr>
          <a:lstStyle/>
          <a:p>
            <a:pPr lvl="0">
              <a:spcBef>
                <a:spcPts val="0"/>
              </a:spcBef>
              <a:buNone/>
            </a:pPr>
            <a:r>
              <a:rPr lang="en"/>
              <a:t>When Planning for Instruction</a:t>
            </a:r>
          </a:p>
        </p:txBody>
      </p:sp>
      <p:sp>
        <p:nvSpPr>
          <p:cNvPr id="76" name="Shape 76"/>
          <p:cNvSpPr txBox="1"/>
          <p:nvPr>
            <p:ph idx="1" type="body"/>
          </p:nvPr>
        </p:nvSpPr>
        <p:spPr>
          <a:xfrm>
            <a:off x="253700" y="967700"/>
            <a:ext cx="8520600" cy="3340200"/>
          </a:xfrm>
          <a:prstGeom prst="rect">
            <a:avLst/>
          </a:prstGeom>
          <a:solidFill>
            <a:schemeClr val="lt2"/>
          </a:solidFill>
        </p:spPr>
        <p:txBody>
          <a:bodyPr anchorCtr="0" anchor="t" bIns="91425" lIns="91425" rIns="91425" tIns="91425">
            <a:noAutofit/>
          </a:bodyPr>
          <a:lstStyle/>
          <a:p>
            <a:pPr indent="-317500" lvl="0" marL="457200" rtl="0">
              <a:spcBef>
                <a:spcPts val="1400"/>
              </a:spcBef>
              <a:spcAft>
                <a:spcPts val="0"/>
              </a:spcAft>
              <a:buSzPct val="100000"/>
              <a:buFont typeface="Trebuchet MS"/>
              <a:buAutoNum type="arabicPeriod"/>
            </a:pPr>
            <a:r>
              <a:rPr lang="en" sz="1400">
                <a:solidFill>
                  <a:srgbClr val="D8500B"/>
                </a:solidFill>
                <a:highlight>
                  <a:srgbClr val="F5F5F5"/>
                </a:highlight>
                <a:latin typeface="Trebuchet MS"/>
                <a:ea typeface="Trebuchet MS"/>
                <a:cs typeface="Trebuchet MS"/>
                <a:sym typeface="Trebuchet MS"/>
                <a:hlinkClick r:id="rId3"/>
              </a:rPr>
              <a:t>Select words</a:t>
            </a:r>
            <a:r>
              <a:rPr lang="en" sz="1400">
                <a:solidFill>
                  <a:srgbClr val="000000"/>
                </a:solidFill>
                <a:highlight>
                  <a:srgbClr val="F5F5F5"/>
                </a:highlight>
                <a:latin typeface="Trebuchet MS"/>
                <a:ea typeface="Trebuchet MS"/>
                <a:cs typeface="Trebuchet MS"/>
                <a:sym typeface="Trebuchet MS"/>
              </a:rPr>
              <a:t> that will support the reader's understanding of the story or text, as well as for other phrases and connectors that affect comprehension (even though, except, etc.). </a:t>
            </a:r>
          </a:p>
          <a:p>
            <a:pPr indent="-317500" lvl="0" marL="457200" rtl="0">
              <a:spcBef>
                <a:spcPts val="1400"/>
              </a:spcBef>
              <a:spcAft>
                <a:spcPts val="0"/>
              </a:spcAft>
              <a:buClr>
                <a:srgbClr val="000000"/>
              </a:buClr>
              <a:buSzPct val="100000"/>
              <a:buFont typeface="Trebuchet MS"/>
              <a:buAutoNum type="arabicPeriod"/>
            </a:pPr>
            <a:r>
              <a:rPr lang="en" sz="1400">
                <a:solidFill>
                  <a:srgbClr val="000000"/>
                </a:solidFill>
                <a:highlight>
                  <a:srgbClr val="F5F5F5"/>
                </a:highlight>
                <a:latin typeface="Trebuchet MS"/>
                <a:ea typeface="Trebuchet MS"/>
                <a:cs typeface="Trebuchet MS"/>
                <a:sym typeface="Trebuchet MS"/>
              </a:rPr>
              <a:t>Pre-Teach Vocabulary</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Role playing or panotmiming</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Using gestures</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Real objects</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Pictures</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Quick drawings</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Spanish equivalent and asking students ot say word in English</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Student-friendly definition</a:t>
            </a:r>
          </a:p>
          <a:p>
            <a:pPr indent="-228600" lvl="1" marL="914400" rtl="0">
              <a:spcBef>
                <a:spcPts val="1400"/>
              </a:spcBef>
              <a:spcAft>
                <a:spcPts val="0"/>
              </a:spcAft>
              <a:buClr>
                <a:srgbClr val="000000"/>
              </a:buClr>
              <a:buFont typeface="Trebuchet MS"/>
              <a:buAutoNum type="alphaLcPeriod"/>
            </a:pPr>
            <a:r>
              <a:rPr lang="en">
                <a:solidFill>
                  <a:srgbClr val="000000"/>
                </a:solidFill>
                <a:highlight>
                  <a:srgbClr val="F5F5F5"/>
                </a:highlight>
                <a:latin typeface="Trebuchet MS"/>
                <a:ea typeface="Trebuchet MS"/>
                <a:cs typeface="Trebuchet MS"/>
                <a:sym typeface="Trebuchet MS"/>
              </a:rPr>
              <a:t>Graphic organizer</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Planning for Instruction CTD...</a:t>
            </a:r>
          </a:p>
        </p:txBody>
      </p:sp>
      <p:sp>
        <p:nvSpPr>
          <p:cNvPr id="82" name="Shape 82"/>
          <p:cNvSpPr txBox="1"/>
          <p:nvPr>
            <p:ph idx="1" type="body"/>
          </p:nvPr>
        </p:nvSpPr>
        <p:spPr>
          <a:xfrm>
            <a:off x="311700" y="1093850"/>
            <a:ext cx="8520600" cy="3340200"/>
          </a:xfrm>
          <a:prstGeom prst="rect">
            <a:avLst/>
          </a:prstGeom>
        </p:spPr>
        <p:txBody>
          <a:bodyPr anchorCtr="0" anchor="t" bIns="91425" lIns="91425" rIns="91425" tIns="91425">
            <a:noAutofit/>
          </a:bodyPr>
          <a:lstStyle/>
          <a:p>
            <a:pPr lvl="0">
              <a:spcBef>
                <a:spcPts val="1400"/>
              </a:spcBef>
              <a:spcAft>
                <a:spcPts val="0"/>
              </a:spcAft>
              <a:buNone/>
            </a:pPr>
            <a:r>
              <a:rPr lang="en" sz="1400">
                <a:solidFill>
                  <a:srgbClr val="000000"/>
                </a:solidFill>
                <a:highlight>
                  <a:srgbClr val="F5F5F5"/>
                </a:highlight>
                <a:latin typeface="Trebuchet MS"/>
                <a:ea typeface="Trebuchet MS"/>
                <a:cs typeface="Trebuchet MS"/>
                <a:sym typeface="Trebuchet MS"/>
              </a:rPr>
              <a:t>3. </a:t>
            </a:r>
            <a:r>
              <a:rPr b="1" lang="en" sz="1400">
                <a:solidFill>
                  <a:srgbClr val="000000"/>
                </a:solidFill>
                <a:highlight>
                  <a:srgbClr val="F5F5F5"/>
                </a:highlight>
                <a:latin typeface="Trebuchet MS"/>
                <a:ea typeface="Trebuchet MS"/>
                <a:cs typeface="Trebuchet MS"/>
                <a:sym typeface="Trebuchet MS"/>
              </a:rPr>
              <a:t>Give students an opportunity to practice using new words</a:t>
            </a:r>
          </a:p>
          <a:p>
            <a:pPr indent="-317500" lvl="0" marL="914400" rtl="0">
              <a:spcBef>
                <a:spcPts val="1400"/>
              </a:spcBef>
              <a:spcAft>
                <a:spcPts val="0"/>
              </a:spcAft>
              <a:buClr>
                <a:srgbClr val="000000"/>
              </a:buClr>
              <a:buSzPct val="100000"/>
              <a:buFont typeface="Trebuchet MS"/>
              <a:buAutoNum type="alphaLcPeriod"/>
            </a:pPr>
            <a:r>
              <a:rPr lang="en" sz="1400">
                <a:solidFill>
                  <a:srgbClr val="000000"/>
                </a:solidFill>
                <a:highlight>
                  <a:srgbClr val="F5F5F5"/>
                </a:highlight>
                <a:latin typeface="Trebuchet MS"/>
                <a:ea typeface="Trebuchet MS"/>
                <a:cs typeface="Trebuchet MS"/>
                <a:sym typeface="Trebuchet MS"/>
              </a:rPr>
              <a:t>The ability to define a word</a:t>
            </a:r>
          </a:p>
          <a:p>
            <a:pPr indent="-317500" lvl="0" marL="914400" rtl="0">
              <a:spcBef>
                <a:spcPts val="1400"/>
              </a:spcBef>
              <a:spcAft>
                <a:spcPts val="0"/>
              </a:spcAft>
              <a:buClr>
                <a:srgbClr val="000000"/>
              </a:buClr>
              <a:buSzPct val="100000"/>
              <a:buFont typeface="Trebuchet MS"/>
              <a:buAutoNum type="alphaLcPeriod"/>
            </a:pPr>
            <a:r>
              <a:rPr lang="en" sz="1400">
                <a:solidFill>
                  <a:srgbClr val="000000"/>
                </a:solidFill>
                <a:highlight>
                  <a:srgbClr val="F5F5F5"/>
                </a:highlight>
                <a:latin typeface="Trebuchet MS"/>
                <a:ea typeface="Trebuchet MS"/>
                <a:cs typeface="Trebuchet MS"/>
                <a:sym typeface="Trebuchet MS"/>
              </a:rPr>
              <a:t>The ability to recognize when to use that word</a:t>
            </a:r>
          </a:p>
          <a:p>
            <a:pPr indent="-317500" lvl="0" marL="914400" rtl="0">
              <a:spcBef>
                <a:spcPts val="1400"/>
              </a:spcBef>
              <a:spcAft>
                <a:spcPts val="0"/>
              </a:spcAft>
              <a:buClr>
                <a:srgbClr val="000000"/>
              </a:buClr>
              <a:buSzPct val="100000"/>
              <a:buFont typeface="Trebuchet MS"/>
              <a:buAutoNum type="alphaLcPeriod"/>
            </a:pPr>
            <a:r>
              <a:rPr lang="en" sz="1400">
                <a:solidFill>
                  <a:srgbClr val="000000"/>
                </a:solidFill>
                <a:highlight>
                  <a:srgbClr val="F5F5F5"/>
                </a:highlight>
                <a:latin typeface="Trebuchet MS"/>
                <a:ea typeface="Trebuchet MS"/>
                <a:cs typeface="Trebuchet MS"/>
                <a:sym typeface="Trebuchet MS"/>
              </a:rPr>
              <a:t>Knowledge of its multiple meanings</a:t>
            </a:r>
          </a:p>
          <a:p>
            <a:pPr indent="-317500" lvl="0" marL="914400" rtl="0">
              <a:spcBef>
                <a:spcPts val="1400"/>
              </a:spcBef>
              <a:spcAft>
                <a:spcPts val="0"/>
              </a:spcAft>
              <a:buClr>
                <a:srgbClr val="000000"/>
              </a:buClr>
              <a:buSzPct val="100000"/>
              <a:buFont typeface="Trebuchet MS"/>
              <a:buAutoNum type="alphaLcPeriod"/>
            </a:pPr>
            <a:r>
              <a:rPr lang="en" sz="1400">
                <a:solidFill>
                  <a:srgbClr val="000000"/>
                </a:solidFill>
                <a:highlight>
                  <a:srgbClr val="F5F5F5"/>
                </a:highlight>
                <a:latin typeface="Trebuchet MS"/>
                <a:ea typeface="Trebuchet MS"/>
                <a:cs typeface="Trebuchet MS"/>
                <a:sym typeface="Trebuchet MS"/>
              </a:rPr>
              <a:t>The ability to decode and spell that word</a:t>
            </a:r>
          </a:p>
          <a:p>
            <a:pPr indent="-317500" lvl="0" marL="914400" rtl="0">
              <a:spcBef>
                <a:spcPts val="1400"/>
              </a:spcBef>
              <a:spcAft>
                <a:spcPts val="0"/>
              </a:spcAft>
              <a:buClr>
                <a:srgbClr val="000000"/>
              </a:buClr>
              <a:buSzPct val="100000"/>
              <a:buFont typeface="Trebuchet MS"/>
              <a:buAutoNum type="alphaLcPeriod"/>
            </a:pPr>
            <a:r>
              <a:rPr lang="en" sz="1400">
                <a:solidFill>
                  <a:srgbClr val="000000"/>
                </a:solidFill>
                <a:highlight>
                  <a:srgbClr val="F5F5F5"/>
                </a:highlight>
                <a:latin typeface="Trebuchet MS"/>
                <a:ea typeface="Trebuchet MS"/>
                <a:cs typeface="Trebuchet MS"/>
                <a:sym typeface="Trebuchet MS"/>
              </a:rPr>
              <a:t>The ability to use different definitions word accurately in different contexts</a:t>
            </a:r>
          </a:p>
          <a:p>
            <a:pPr lvl="0" rtl="0">
              <a:spcBef>
                <a:spcPts val="1400"/>
              </a:spcBef>
              <a:spcAft>
                <a:spcPts val="0"/>
              </a:spcAft>
              <a:buNone/>
            </a:pPr>
            <a:r>
              <a:rPr lang="en" sz="1400">
                <a:solidFill>
                  <a:srgbClr val="000000"/>
                </a:solidFill>
                <a:highlight>
                  <a:srgbClr val="F5F5F5"/>
                </a:highlight>
                <a:latin typeface="Trebuchet MS"/>
                <a:ea typeface="Trebuchet MS"/>
                <a:cs typeface="Trebuchet MS"/>
                <a:sym typeface="Trebuchet MS"/>
              </a:rPr>
              <a:t>4. Students should be immersed in words by rich language environments that focus on words and draw students’ attention to learning of words (word study notebooks and dictionaries)</a:t>
            </a:r>
          </a:p>
          <a:p>
            <a:pPr lvl="0" rtl="0">
              <a:spcBef>
                <a:spcPts val="1400"/>
              </a:spcBef>
              <a:spcAft>
                <a:spcPts val="0"/>
              </a:spcAft>
              <a:buNone/>
            </a:pPr>
            <a:r>
              <a:rPr lang="en" sz="1400">
                <a:solidFill>
                  <a:srgbClr val="000000"/>
                </a:solidFill>
                <a:highlight>
                  <a:srgbClr val="F5F5F5"/>
                </a:highlight>
                <a:latin typeface="Trebuchet MS"/>
                <a:ea typeface="Trebuchet MS"/>
                <a:cs typeface="Trebuchet MS"/>
                <a:sym typeface="Trebuchet MS"/>
              </a:rPr>
              <a:t>5. Students should personalize word learning through such practices as Vocabulary Self-Collection Strategy, mnemonic strategies, &amp; personal dictionaries.</a:t>
            </a:r>
          </a:p>
          <a:p>
            <a:pPr lvl="0" rtl="0">
              <a:spcBef>
                <a:spcPts val="1400"/>
              </a:spcBef>
              <a:spcAft>
                <a:spcPts val="0"/>
              </a:spcAft>
              <a:buNone/>
            </a:pPr>
            <a:r>
              <a:rPr lang="en" sz="1400">
                <a:solidFill>
                  <a:srgbClr val="000000"/>
                </a:solidFill>
                <a:highlight>
                  <a:srgbClr val="F5F5F5"/>
                </a:highlight>
                <a:latin typeface="Trebuchet MS"/>
                <a:ea typeface="Trebuchet MS"/>
                <a:cs typeface="Trebuchet MS"/>
                <a:sym typeface="Trebuchet MS"/>
              </a:rPr>
              <a:t>6. Students SHOULD be ACTIVE In developing their understanding of words &amp; ways to learn them (semantic mapping, words sorts, concept def. map)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292850"/>
            <a:ext cx="8520600" cy="801000"/>
          </a:xfrm>
          <a:prstGeom prst="rect">
            <a:avLst/>
          </a:prstGeom>
        </p:spPr>
        <p:txBody>
          <a:bodyPr anchorCtr="0" anchor="t" bIns="91425" lIns="91425" rIns="91425" tIns="91425">
            <a:noAutofit/>
          </a:bodyPr>
          <a:lstStyle/>
          <a:p>
            <a:pPr lvl="0">
              <a:spcBef>
                <a:spcPts val="0"/>
              </a:spcBef>
              <a:buNone/>
            </a:pPr>
            <a:r>
              <a:rPr lang="en"/>
              <a:t>Activities	</a:t>
            </a:r>
          </a:p>
        </p:txBody>
      </p:sp>
      <p:sp>
        <p:nvSpPr>
          <p:cNvPr id="88" name="Shape 88"/>
          <p:cNvSpPr txBox="1"/>
          <p:nvPr>
            <p:ph idx="1" type="body"/>
          </p:nvPr>
        </p:nvSpPr>
        <p:spPr>
          <a:xfrm>
            <a:off x="311700" y="1228675"/>
            <a:ext cx="8520600" cy="3340200"/>
          </a:xfrm>
          <a:prstGeom prst="rect">
            <a:avLst/>
          </a:prstGeom>
        </p:spPr>
        <p:txBody>
          <a:bodyPr anchorCtr="0" anchor="t" bIns="91425" lIns="91425" rIns="91425" tIns="91425">
            <a:noAutofit/>
          </a:bodyPr>
          <a:lstStyle/>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Contextualizing key vocabulary</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Word sorts</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Vocabulary self-collection strategies</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Personal dictionaries</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Word walls</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Concept def. Map</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Cloze sentences</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List-group-label</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Word generation</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Word study books</a:t>
            </a:r>
          </a:p>
          <a:p>
            <a:pPr indent="-317500" lvl="0" marL="457200" rtl="0">
              <a:spcBef>
                <a:spcPts val="0"/>
              </a:spcBef>
              <a:buSzPct val="100000"/>
              <a:buFont typeface="Trebuchet MS"/>
              <a:buAutoNum type="arabicPeriod"/>
            </a:pPr>
            <a:r>
              <a:rPr lang="en" sz="1400">
                <a:latin typeface="Trebuchet MS"/>
                <a:ea typeface="Trebuchet MS"/>
                <a:cs typeface="Trebuchet MS"/>
                <a:sym typeface="Trebuchet MS"/>
              </a:rPr>
              <a:t>Vocab games</a:t>
            </a:r>
          </a:p>
          <a:p>
            <a:pPr indent="-228600" lvl="0" marL="457200">
              <a:spcBef>
                <a:spcPts val="0"/>
              </a:spcBef>
              <a:buAutoNum type="arabicPeriod"/>
            </a:pPr>
            <a:r>
              <a:rPr lang="en" sz="1400">
                <a:latin typeface="Trebuchet MS"/>
                <a:ea typeface="Trebuchet MS"/>
                <a:cs typeface="Trebuchet MS"/>
                <a:sym typeface="Trebuchet MS"/>
              </a:rPr>
              <a:t>Self-assessment levels of word knowledge</a:t>
            </a:r>
            <a:r>
              <a:rPr lang="en"/>
              <a:t> </a:t>
            </a:r>
          </a:p>
        </p:txBody>
      </p:sp>
    </p:spTree>
  </p:cSld>
  <p:clrMapOvr>
    <a:masterClrMapping/>
  </p:clrMapOvr>
</p:sld>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