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301" r:id="rId3"/>
    <p:sldId id="302" r:id="rId4"/>
    <p:sldId id="290" r:id="rId5"/>
    <p:sldId id="291" r:id="rId6"/>
    <p:sldId id="292" r:id="rId7"/>
    <p:sldId id="293" r:id="rId8"/>
    <p:sldId id="300" r:id="rId9"/>
    <p:sldId id="280" r:id="rId10"/>
    <p:sldId id="258" r:id="rId11"/>
    <p:sldId id="259" r:id="rId12"/>
    <p:sldId id="308" r:id="rId13"/>
    <p:sldId id="260" r:id="rId14"/>
    <p:sldId id="281" r:id="rId15"/>
    <p:sldId id="282" r:id="rId16"/>
    <p:sldId id="317" r:id="rId17"/>
    <p:sldId id="315" r:id="rId18"/>
    <p:sldId id="316" r:id="rId19"/>
    <p:sldId id="303" r:id="rId20"/>
    <p:sldId id="283" r:id="rId21"/>
    <p:sldId id="284" r:id="rId22"/>
    <p:sldId id="304" r:id="rId23"/>
    <p:sldId id="318" r:id="rId24"/>
    <p:sldId id="305" r:id="rId25"/>
    <p:sldId id="319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AC44-8BA2-EF4C-AB7D-3B24F4B4D8A5}" type="datetimeFigureOut">
              <a:rPr lang="en-US" smtClean="0"/>
              <a:t>7/16/16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5FCC6-606B-AF47-B615-BCDC32FC1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3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0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A823E-DEDD-D345-B21D-48C25BDAF92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Christine </a:t>
            </a:r>
            <a:r>
              <a:rPr lang="en-US" dirty="0" err="1" smtClean="0">
                <a:cs typeface="+mn-cs"/>
              </a:rPr>
              <a:t>Scheid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6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58EACF-3C1B-D046-903E-3B8BBFD0772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Christine </a:t>
            </a:r>
            <a:r>
              <a:rPr lang="en-US" dirty="0" err="1" smtClean="0">
                <a:cs typeface="+mn-cs"/>
              </a:rPr>
              <a:t>Scheid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04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91346-14CC-AD44-8863-5CF95FA5A4F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Christine </a:t>
            </a:r>
            <a:r>
              <a:rPr lang="en-US" dirty="0" err="1" smtClean="0">
                <a:cs typeface="+mn-cs"/>
              </a:rPr>
              <a:t>Scheid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83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Or, read</a:t>
            </a:r>
            <a:r>
              <a:rPr lang="en-US" baseline="0" dirty="0" smtClean="0"/>
              <a:t> the test in English using simplified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this student understand the content? Dean Smith.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9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 </a:t>
            </a:r>
            <a:r>
              <a:rPr lang="en-US" dirty="0" err="1" smtClean="0"/>
              <a:t>Scheid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0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Holly</a:t>
            </a:r>
            <a:r>
              <a:rPr lang="en-US" baseline="0" dirty="0" smtClean="0"/>
              <a:t> Terry adapted this from a fill-in-the-blank. She added pictures. All kids got 0 first time. All got 100 when retook.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 </a:t>
            </a:r>
            <a:r>
              <a:rPr lang="en-US" dirty="0" err="1" smtClean="0"/>
              <a:t>Scheid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5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 </a:t>
            </a:r>
            <a:r>
              <a:rPr lang="en-US" dirty="0" err="1" smtClean="0"/>
              <a:t>Scheid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 </a:t>
            </a:r>
            <a:r>
              <a:rPr lang="en-US" smtClean="0"/>
              <a:t>Scheid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3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r>
              <a:rPr lang="en-US" baseline="0" dirty="0" smtClean="0"/>
              <a:t> vs. Modifications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Can-Do Descriptors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conversation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Luhr</a:t>
            </a:r>
            <a:r>
              <a:rPr lang="en-US" baseline="0" dirty="0" smtClean="0"/>
              <a:t>: If students are showing understanding of same content, but in a different way, then they should get the same grade as any other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6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29E1A-06BF-1245-864F-7A19A5DE50C0}" type="slidenum">
              <a:rPr lang="en-US"/>
              <a:pPr/>
              <a:t>10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1E0D6-5CFE-FA4D-A196-5A352790F08C}" type="slidenum">
              <a:rPr lang="en-US"/>
              <a:pPr/>
              <a:t>11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B1A5B-570D-B84A-A7F8-BC7DBEE6C42B}" type="slidenum">
              <a:rPr lang="en-US"/>
              <a:pPr/>
              <a:t>13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bullet 3: When whole class scores open-response items!</a:t>
            </a:r>
          </a:p>
        </p:txBody>
      </p:sp>
    </p:spTree>
    <p:extLst>
      <p:ext uri="{BB962C8B-B14F-4D97-AF65-F5344CB8AC3E}">
        <p14:creationId xmlns:p14="http://schemas.microsoft.com/office/powerpoint/2010/main" val="127732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FCC6-606B-AF47-B615-BCDC32FC19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6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4B6E-A5FC-874E-BA54-1598576C7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ECA655-E52D-2C4C-B205-61D3B04E0514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7BACA9-7DEC-8346-9270-EB8C4E0472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LITR </a:t>
            </a:r>
            <a:r>
              <a:rPr lang="en-US" dirty="0" smtClean="0"/>
              <a:t>640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and Content-Area Assessment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</a:pPr>
            <a:r>
              <a:rPr lang="en-US" sz="2600" dirty="0"/>
              <a:t>Understanding of academic subjects must be assessed in a way that allows students to demonstrate their knowledge somewhat independently of their English fluency.</a:t>
            </a:r>
          </a:p>
          <a:p>
            <a:pPr marL="495300" indent="-495300">
              <a:lnSpc>
                <a:spcPct val="90000"/>
              </a:lnSpc>
              <a:buFont typeface="Arial" charset="0"/>
              <a:buAutoNum type="arabicPeriod"/>
            </a:pPr>
            <a:r>
              <a:rPr lang="en-US" sz="2600" dirty="0"/>
              <a:t>Scaffolding assessment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Allows students various ways to demonstrate knowledge: projects, graphic organizers, labeled tables or graphs completed by students, K-W-L, content area logs, reading response logs, portfolios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Again, m</a:t>
            </a:r>
            <a:r>
              <a:rPr lang="en-US" sz="2200" dirty="0" smtClean="0"/>
              <a:t>ust </a:t>
            </a:r>
            <a:r>
              <a:rPr lang="en-US" sz="2200" dirty="0"/>
              <a:t>take language proficiency levels into consideration</a:t>
            </a:r>
          </a:p>
          <a:p>
            <a:pPr marL="495300" indent="-495300">
              <a:lnSpc>
                <a:spcPct val="90000"/>
              </a:lnSpc>
              <a:buFont typeface="Wingdings" charset="0"/>
              <a:buNone/>
            </a:pPr>
            <a:endParaRPr lang="en-US" sz="2600" dirty="0"/>
          </a:p>
          <a:p>
            <a:pPr marL="495300" indent="-495300">
              <a:lnSpc>
                <a:spcPct val="9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187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and Content-Area Assessment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charset="0"/>
              <a:buNone/>
            </a:pPr>
            <a:r>
              <a:rPr lang="en-US" dirty="0" smtClean="0"/>
              <a:t> 2. Differentiated </a:t>
            </a:r>
            <a:r>
              <a:rPr lang="en-US" dirty="0"/>
              <a:t>scoring</a:t>
            </a:r>
          </a:p>
          <a:p>
            <a:pPr marL="966788" lvl="1" indent="-495300"/>
            <a:r>
              <a:rPr lang="en-US" dirty="0"/>
              <a:t>Score students separately on content knowledge and on language</a:t>
            </a:r>
          </a:p>
          <a:p>
            <a:pPr marL="966788" lvl="1" indent="-495300"/>
            <a:r>
              <a:rPr lang="en-US" dirty="0"/>
              <a:t>Integrates assessment of language arts in other content areas</a:t>
            </a:r>
          </a:p>
          <a:p>
            <a:pPr marL="966788" lvl="1" indent="-495300">
              <a:buFont typeface="Wingdings" charset="0"/>
              <a:buNone/>
            </a:pPr>
            <a:endParaRPr lang="en-US" dirty="0"/>
          </a:p>
          <a:p>
            <a:pPr marL="966788" lvl="1" indent="-495300">
              <a:buFont typeface="Wingdings" charset="0"/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261141" name="Group 21"/>
          <p:cNvGraphicFramePr>
            <a:graphicFrameLocks noGrp="1"/>
          </p:cNvGraphicFramePr>
          <p:nvPr/>
        </p:nvGraphicFramePr>
        <p:xfrm>
          <a:off x="1143000" y="4343400"/>
          <a:ext cx="6858000" cy="1286256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LANGUAGE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Char char="o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Sentence 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Char char="o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Key Vocabulary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0872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Char char="o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0872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Understanding of Key Concepts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Char char="o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0872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Accuracy of Answers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Char char="o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0872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Demonstration of Process Used to     Derive 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1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</p:txBody>
      </p:sp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400" y="0"/>
            <a:ext cx="490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52400" y="152400"/>
            <a:ext cx="3200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3000" dirty="0" smtClean="0"/>
              <a:t>EXAMPLE</a:t>
            </a:r>
            <a:endParaRPr lang="en-US" sz="3000" dirty="0">
              <a:cs typeface="+mn-cs"/>
            </a:endParaRPr>
          </a:p>
          <a:p>
            <a:pPr marL="533400" indent="-533400">
              <a:spcBef>
                <a:spcPct val="20000"/>
              </a:spcBef>
              <a:defRPr/>
            </a:pPr>
            <a:endParaRPr lang="en-US" sz="2800" dirty="0">
              <a:cs typeface="+mn-cs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cs typeface="+mn-cs"/>
              </a:rPr>
              <a:t>Test/grade only the specific skill or concept – don</a:t>
            </a:r>
            <a:r>
              <a:rPr lang="ja-JP" altLang="en-US" sz="2800" dirty="0">
                <a:latin typeface="Arial"/>
                <a:cs typeface="+mn-cs"/>
              </a:rPr>
              <a:t>’</a:t>
            </a:r>
            <a:r>
              <a:rPr lang="en-US" sz="2800" dirty="0">
                <a:cs typeface="+mn-cs"/>
              </a:rPr>
              <a:t>t test language</a:t>
            </a:r>
          </a:p>
          <a:p>
            <a:pPr marL="533400" indent="-533400">
              <a:spcBef>
                <a:spcPct val="20000"/>
              </a:spcBef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and Content-Area Assessment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600" dirty="0" smtClean="0">
                <a:solidFill>
                  <a:schemeClr val="accent2"/>
                </a:solidFill>
              </a:rPr>
              <a:t> </a:t>
            </a:r>
            <a:r>
              <a:rPr lang="en-US" sz="2600" dirty="0" smtClean="0"/>
              <a:t> 3. Visible </a:t>
            </a:r>
            <a:r>
              <a:rPr lang="en-US" sz="2600" dirty="0"/>
              <a:t>or explicit criteria for scoring</a:t>
            </a:r>
          </a:p>
          <a:p>
            <a:pPr lvl="1"/>
            <a:r>
              <a:rPr lang="en-US" sz="2400" dirty="0"/>
              <a:t>Familiarize students with scoring criteria before assessment is given</a:t>
            </a:r>
          </a:p>
          <a:p>
            <a:pPr lvl="1"/>
            <a:r>
              <a:rPr lang="en-US" sz="2400" dirty="0"/>
              <a:t>Involve students in creating scoring criteria</a:t>
            </a:r>
          </a:p>
          <a:p>
            <a:pPr lvl="1"/>
            <a:r>
              <a:rPr lang="en-US" sz="2400" dirty="0"/>
              <a:t>Students should practice applying these criteria to actual examples to become familiar with criteria</a:t>
            </a:r>
          </a:p>
          <a:p>
            <a:pPr lvl="1">
              <a:buFont typeface="Wingdings" charset="0"/>
              <a:buNone/>
            </a:pPr>
            <a:endParaRPr lang="en-US" sz="2400" dirty="0"/>
          </a:p>
          <a:p>
            <a:pPr lvl="1">
              <a:buFont typeface="Wingdings" charset="0"/>
              <a:buNone/>
            </a:pPr>
            <a:r>
              <a:rPr lang="en-US" sz="2000" dirty="0"/>
              <a:t>Source: Eastern Stream Center on Resources and Training (ESCORT).( 2003). Help! They don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t speak English Starter Kit for Primary Teachers.</a:t>
            </a:r>
          </a:p>
        </p:txBody>
      </p:sp>
    </p:spTree>
    <p:extLst>
      <p:ext uri="{BB962C8B-B14F-4D97-AF65-F5344CB8AC3E}">
        <p14:creationId xmlns:p14="http://schemas.microsoft.com/office/powerpoint/2010/main" val="22882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1089024" y="274637"/>
            <a:ext cx="7272339" cy="10944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cs typeface="+mj-cs"/>
              </a:rPr>
              <a:t>What are some strategies for adapting assessments?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024" y="1649549"/>
            <a:ext cx="7636434" cy="4899161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Reduce response materials for content area testing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Provide a version of the test with simplified language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Simplify directions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Read test questions aloud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Supply word banks for tests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Provide matching activities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Extend time to complete the tests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Allow the student to respond orally rather than in written form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800" dirty="0" smtClean="0">
                <a:cs typeface="+mn-cs"/>
              </a:rPr>
              <a:t>Use portfolios to authentically assess student progress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www.everythingesl.net</a:t>
            </a:r>
            <a:r>
              <a:rPr lang="en-US" dirty="0"/>
              <a:t>/</a:t>
            </a:r>
            <a:r>
              <a:rPr lang="en-US" dirty="0" err="1"/>
              <a:t>inservices</a:t>
            </a:r>
            <a:r>
              <a:rPr lang="en-US" dirty="0"/>
              <a:t>/judith2.php</a:t>
            </a: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912913" y="291324"/>
            <a:ext cx="7646910" cy="133900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What if I have to </a:t>
            </a:r>
            <a:r>
              <a:rPr lang="en-US" sz="3200" dirty="0" smtClean="0"/>
              <a:t>differentiate</a:t>
            </a:r>
            <a:r>
              <a:rPr lang="en-US" sz="3200" dirty="0" smtClean="0">
                <a:cs typeface="+mj-cs"/>
              </a:rPr>
              <a:t> </a:t>
            </a:r>
            <a:r>
              <a:rPr lang="ja-JP" altLang="en-US" sz="3200" dirty="0" smtClean="0">
                <a:latin typeface="Arial"/>
                <a:cs typeface="+mj-cs"/>
              </a:rPr>
              <a:t>“</a:t>
            </a:r>
            <a:r>
              <a:rPr lang="en-US" sz="3200" dirty="0" smtClean="0">
                <a:cs typeface="+mj-cs"/>
              </a:rPr>
              <a:t>on the fly</a:t>
            </a:r>
            <a:r>
              <a:rPr lang="en-US" sz="3200" dirty="0" smtClean="0">
                <a:latin typeface="Arial"/>
              </a:rPr>
              <a:t>”</a:t>
            </a:r>
            <a:r>
              <a:rPr lang="en-US" sz="3200" dirty="0" smtClean="0">
                <a:cs typeface="+mj-cs"/>
              </a:rPr>
              <a:t>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Use a highlighter/ post-it to focus on key concepts.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Write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top three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vocabulary words on the board.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Draw, gesture, or mime the concepts while you teach.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Use a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Sharpie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to simplify/ shorten readings/ questions that are not-as-essential.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800" dirty="0" smtClean="0"/>
              <a:t>*Adapted from a presentation by Jenny Noble-</a:t>
            </a:r>
            <a:r>
              <a:rPr lang="en-US" sz="1800" dirty="0" err="1" smtClean="0"/>
              <a:t>Kuchera</a:t>
            </a:r>
            <a:r>
              <a:rPr lang="en-US" sz="1800" dirty="0" smtClean="0"/>
              <a:t>, Catherine </a:t>
            </a:r>
            <a:r>
              <a:rPr lang="en-US" sz="1800" dirty="0" err="1" smtClean="0"/>
              <a:t>Marchese</a:t>
            </a:r>
            <a:r>
              <a:rPr lang="en-US" sz="1800" dirty="0" smtClean="0"/>
              <a:t>, and Julia Copeland (2006).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3200400" cy="6202363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marL="533400" indent="-533400" algn="ctr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Highlight options (with reduced choices)</a:t>
            </a:r>
          </a:p>
          <a:p>
            <a:pPr marL="533400" indent="-533400" eaLnBrk="1" hangingPunct="1">
              <a:defRPr/>
            </a:pP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Underline  clues</a:t>
            </a:r>
          </a:p>
        </p:txBody>
      </p:sp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438" y="0"/>
            <a:ext cx="577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exampl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0"/>
            <a:ext cx="5943600" cy="6858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228600"/>
            <a:ext cx="3200400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endParaRPr lang="en-US" sz="2800" dirty="0">
              <a:cs typeface="+mn-cs"/>
            </a:endParaRPr>
          </a:p>
          <a:p>
            <a:pPr marL="533400" indent="-533400" algn="ctr">
              <a:spcBef>
                <a:spcPct val="20000"/>
              </a:spcBef>
              <a:defRPr/>
            </a:pPr>
            <a:endParaRPr lang="en-US" sz="2800" dirty="0">
              <a:cs typeface="+mn-cs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cs typeface="+mn-cs"/>
              </a:rPr>
              <a:t>Eliminate choices</a:t>
            </a: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exampl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0"/>
            <a:ext cx="5638800" cy="6858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28600" y="228600"/>
            <a:ext cx="3200400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endParaRPr lang="en-US" sz="3000" dirty="0">
              <a:cs typeface="+mn-cs"/>
            </a:endParaRPr>
          </a:p>
          <a:p>
            <a:pPr marL="533400" indent="-533400" algn="ctr">
              <a:spcBef>
                <a:spcPct val="20000"/>
              </a:spcBef>
              <a:defRPr/>
            </a:pPr>
            <a:endParaRPr lang="en-US" sz="2800" dirty="0">
              <a:cs typeface="+mn-cs"/>
            </a:endParaRPr>
          </a:p>
          <a:p>
            <a:pPr marL="533400" indent="-533400" algn="ctr">
              <a:spcBef>
                <a:spcPct val="20000"/>
              </a:spcBef>
              <a:defRPr/>
            </a:pPr>
            <a:endParaRPr lang="en-US" sz="2800" dirty="0">
              <a:cs typeface="+mn-cs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cs typeface="+mn-cs"/>
              </a:rPr>
              <a:t>Shorten length</a:t>
            </a: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3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Assessments for English Language Learners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lipart_pen_and_pap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128" y="3502048"/>
            <a:ext cx="2526054" cy="26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Your 6</a:t>
            </a:r>
            <a:r>
              <a:rPr lang="en-US" baseline="30000" smtClean="0">
                <a:cs typeface="+mn-cs"/>
              </a:rPr>
              <a:t>th</a:t>
            </a:r>
            <a:r>
              <a:rPr lang="en-US" smtClean="0">
                <a:cs typeface="+mn-cs"/>
              </a:rPr>
              <a:t> grade Science test has 15 matching questions, 5 short-answer questions, and 10 fill-in-the-blank. </a:t>
            </a:r>
          </a:p>
        </p:txBody>
      </p:sp>
    </p:spTree>
    <p:extLst>
      <p:ext uri="{BB962C8B-B14F-4D97-AF65-F5344CB8AC3E}">
        <p14:creationId xmlns:p14="http://schemas.microsoft.com/office/powerpoint/2010/main" val="30184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You could…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For a </a:t>
            </a:r>
            <a:r>
              <a:rPr lang="en-US" sz="2400" dirty="0" smtClean="0">
                <a:solidFill>
                  <a:schemeClr val="accent1"/>
                </a:solidFill>
                <a:cs typeface="+mn-cs"/>
              </a:rPr>
              <a:t>level 1</a:t>
            </a:r>
            <a:r>
              <a:rPr lang="en-US" sz="2400" dirty="0" smtClean="0">
                <a:cs typeface="+mn-cs"/>
              </a:rPr>
              <a:t> student you could write down the 5 most important vocabulary words/ concepts, and have them illustrate each word/ concept.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For a </a:t>
            </a:r>
            <a:r>
              <a:rPr lang="en-US" sz="2400" dirty="0" smtClean="0">
                <a:solidFill>
                  <a:srgbClr val="D16349"/>
                </a:solidFill>
                <a:cs typeface="+mn-cs"/>
              </a:rPr>
              <a:t>level 3</a:t>
            </a:r>
            <a:r>
              <a:rPr lang="en-US" sz="2400" dirty="0" smtClean="0">
                <a:cs typeface="+mn-cs"/>
              </a:rPr>
              <a:t> student you could: give a word bank for the fill-in-the-blank questions, ask him/her to pick 3 of the 5 short-answer questions, and underline the critical vocabulary in each of the matching questions. 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Reader</a:t>
            </a:r>
            <a:endParaRPr lang="en-US" dirty="0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defRPr/>
            </a:pPr>
            <a:endParaRPr lang="en-US" sz="280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Give tests orally</a:t>
            </a:r>
          </a:p>
          <a:p>
            <a:pPr marL="533400" indent="-533400" eaLnBrk="1" hangingPunct="1">
              <a:defRPr/>
            </a:pPr>
            <a:endParaRPr lang="en-US" sz="2800" smtClean="0">
              <a:cs typeface="+mn-cs"/>
            </a:endParaRPr>
          </a:p>
          <a:p>
            <a:pPr marL="533400" indent="-533400" eaLnBrk="1" hangingPunct="1">
              <a:defRPr/>
            </a:pPr>
            <a:endParaRPr lang="en-US" sz="2800" smtClean="0">
              <a:cs typeface="+mn-cs"/>
            </a:endParaRPr>
          </a:p>
          <a:p>
            <a:pPr marL="914400" lvl="1" indent="-457200" eaLnBrk="1" hangingPunct="1">
              <a:buFont typeface="Wingdings" charset="0"/>
              <a:buChar char="Ø"/>
              <a:defRPr/>
            </a:pPr>
            <a:r>
              <a:rPr lang="en-US" sz="2400" smtClean="0"/>
              <a:t>Arrange for a bilingual student/parent to interpret oral test</a:t>
            </a:r>
          </a:p>
          <a:p>
            <a:pPr marL="914400" lvl="1" indent="-457200" eaLnBrk="1" hangingPunct="1">
              <a:defRPr/>
            </a:pPr>
            <a:endParaRPr lang="en-US" sz="2400" smtClean="0"/>
          </a:p>
          <a:p>
            <a:pPr marL="533400" indent="-533400" eaLnBrk="1" hangingPunct="1">
              <a:buFontTx/>
              <a:buAutoNum type="arabicParenR"/>
              <a:defRPr/>
            </a:pPr>
            <a:endParaRPr lang="en-US" sz="2800" smtClean="0">
              <a:cs typeface="+mn-cs"/>
            </a:endParaRPr>
          </a:p>
          <a:p>
            <a:pPr marL="533400" indent="-533400" eaLnBrk="1" hangingPunct="1">
              <a:buFontTx/>
              <a:buAutoNum type="arabicParenR"/>
              <a:defRPr/>
            </a:pPr>
            <a:endParaRPr lang="en-US" sz="2800" smtClean="0">
              <a:cs typeface="+mn-cs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7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  <p:pic>
        <p:nvPicPr>
          <p:cNvPr id="18436" name="Picture 6" descr="MCj028078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29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reader and simplified language</a:t>
            </a:r>
            <a:endParaRPr lang="en-US" dirty="0"/>
          </a:p>
        </p:txBody>
      </p:sp>
      <p:pic>
        <p:nvPicPr>
          <p:cNvPr id="4" name="Content Placeholder 3" descr="Untitled 2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47" r="-44847"/>
          <a:stretch>
            <a:fillRect/>
          </a:stretch>
        </p:blipFill>
        <p:spPr>
          <a:xfrm>
            <a:off x="1089024" y="1865179"/>
            <a:ext cx="7272339" cy="4697516"/>
          </a:xfrm>
        </p:spPr>
      </p:pic>
    </p:spTree>
    <p:extLst>
      <p:ext uri="{BB962C8B-B14F-4D97-AF65-F5344CB8AC3E}">
        <p14:creationId xmlns:p14="http://schemas.microsoft.com/office/powerpoint/2010/main" val="63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3733800" cy="63246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  <a:defRPr/>
            </a:pPr>
            <a:r>
              <a:rPr lang="en-US" sz="3000" dirty="0" smtClean="0">
                <a:cs typeface="+mn-cs"/>
              </a:rPr>
              <a:t>TESTS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Simplify the language you use   in the directions    and test questions.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533400" indent="-53340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914400" lvl="1" indent="-457200" eaLnBrk="1" hangingPunct="1">
              <a:buFont typeface="Wingdings" charset="0"/>
              <a:buChar char="Ø"/>
              <a:defRPr/>
            </a:pPr>
            <a:r>
              <a:rPr lang="en-US" sz="2400" dirty="0" smtClean="0"/>
              <a:t>Eliminate words</a:t>
            </a:r>
          </a:p>
          <a:p>
            <a:pPr marL="914400" lvl="1" indent="-457200" eaLnBrk="1" hangingPunct="1">
              <a:buFont typeface="Wingdings" charset="0"/>
              <a:buChar char="Ø"/>
              <a:defRPr/>
            </a:pPr>
            <a:r>
              <a:rPr lang="en-US" sz="2400" dirty="0" smtClean="0"/>
              <a:t>Give straightforward commands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5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pic>
        <p:nvPicPr>
          <p:cNvPr id="19459" name="Picture 6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11125"/>
            <a:ext cx="541020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61" y="171925"/>
            <a:ext cx="5589461" cy="63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5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52400" y="152400"/>
            <a:ext cx="2971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3000">
                <a:cs typeface="+mn-cs"/>
              </a:rPr>
              <a:t>TESTS</a:t>
            </a:r>
          </a:p>
          <a:p>
            <a:pPr marL="533400" indent="-533400">
              <a:spcBef>
                <a:spcPct val="20000"/>
              </a:spcBef>
              <a:defRPr/>
            </a:pPr>
            <a:endParaRPr lang="en-US" sz="2800">
              <a:cs typeface="+mn-cs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Offer writing   prompts or        cloze versions        of essays.</a:t>
            </a:r>
          </a:p>
          <a:p>
            <a:pPr marL="533400" indent="-533400">
              <a:spcBef>
                <a:spcPct val="20000"/>
              </a:spcBef>
              <a:defRPr/>
            </a:pPr>
            <a:endParaRPr lang="en-US" sz="2400">
              <a:cs typeface="+mn-cs"/>
            </a:endParaRPr>
          </a:p>
          <a:p>
            <a:pPr marL="533400" indent="-533400">
              <a:spcBef>
                <a:spcPct val="20000"/>
              </a:spcBef>
              <a:defRPr/>
            </a:pPr>
            <a:endParaRPr lang="en-US" sz="2400">
              <a:cs typeface="+mn-cs"/>
            </a:endParaRPr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675" y="0"/>
            <a:ext cx="602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" y="152400"/>
            <a:ext cx="3886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3000">
                <a:cs typeface="+mn-cs"/>
              </a:rPr>
              <a:t>TESTS</a:t>
            </a:r>
          </a:p>
          <a:p>
            <a:pPr marL="533400" indent="-533400">
              <a:spcBef>
                <a:spcPct val="20000"/>
              </a:spcBef>
              <a:defRPr/>
            </a:pPr>
            <a:endParaRPr lang="en-US" sz="2800">
              <a:cs typeface="+mn-cs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Encourage use of the index and pictures in the book.</a:t>
            </a: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endParaRPr lang="en-US" sz="2800">
              <a:cs typeface="+mn-cs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Put page #s next to the question.</a:t>
            </a:r>
          </a:p>
          <a:p>
            <a:pPr marL="533400" indent="-533400">
              <a:spcBef>
                <a:spcPct val="20000"/>
              </a:spcBef>
              <a:defRPr/>
            </a:pPr>
            <a:endParaRPr lang="en-US" sz="2400">
              <a:cs typeface="+mn-cs"/>
            </a:endParaRPr>
          </a:p>
          <a:p>
            <a:pPr marL="533400" indent="-533400">
              <a:spcBef>
                <a:spcPct val="20000"/>
              </a:spcBef>
              <a:defRPr/>
            </a:pPr>
            <a:endParaRPr lang="en-US" sz="2400">
              <a:cs typeface="+mn-cs"/>
            </a:endParaRPr>
          </a:p>
        </p:txBody>
      </p:sp>
      <p:pic>
        <p:nvPicPr>
          <p:cNvPr id="21506" name="Picture 10" descr="MCj041239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9624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TESTS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9248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cs typeface="+mn-cs"/>
              </a:rPr>
              <a:t>	It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s not a crime to…</a:t>
            </a:r>
          </a:p>
          <a:p>
            <a:pPr marL="1196975" lvl="2" indent="-457200">
              <a:buFontTx/>
              <a:buChar char="•"/>
              <a:defRPr/>
            </a:pPr>
            <a:r>
              <a:rPr lang="en-US" sz="2800" dirty="0" smtClean="0"/>
              <a:t>Give clues.</a:t>
            </a:r>
          </a:p>
          <a:p>
            <a:pPr marL="1196975" lvl="2" indent="-457200">
              <a:buFontTx/>
              <a:buChar char="•"/>
              <a:defRPr/>
            </a:pPr>
            <a:r>
              <a:rPr lang="en-US" sz="2800" dirty="0" smtClean="0"/>
              <a:t>Recast the question to allow for multiple choice or yes/no answers. </a:t>
            </a:r>
          </a:p>
          <a:p>
            <a:pPr marL="1196975" lvl="2" indent="-457200">
              <a:buFontTx/>
              <a:buChar char="•"/>
              <a:defRPr/>
            </a:pPr>
            <a:r>
              <a:rPr lang="en-US" sz="2800" dirty="0" smtClean="0"/>
              <a:t>Divide word bank portions into 2 smaller sections.</a:t>
            </a:r>
          </a:p>
          <a:p>
            <a:pPr marL="1196975" lvl="2" indent="-457200">
              <a:buFontTx/>
              <a:buChar char="•"/>
              <a:defRPr/>
            </a:pPr>
            <a:r>
              <a:rPr lang="en-US" sz="2800" dirty="0" smtClean="0"/>
              <a:t>Tailor the test to your student</a:t>
            </a:r>
            <a:r>
              <a:rPr lang="ja-JP" altLang="en-US" sz="2800" dirty="0" smtClean="0">
                <a:latin typeface="Arial"/>
              </a:rPr>
              <a:t>’</a:t>
            </a:r>
            <a:r>
              <a:rPr lang="en-US" sz="2800" dirty="0" smtClean="0"/>
              <a:t>s acquisition level.</a:t>
            </a:r>
          </a:p>
          <a:p>
            <a:pPr marL="533400" indent="-533400" eaLnBrk="1" hangingPunct="1">
              <a:buFontTx/>
              <a:buAutoNum type="arabicParenR"/>
              <a:defRPr/>
            </a:pPr>
            <a:endParaRPr lang="en-US" sz="2800" dirty="0" smtClean="0">
              <a:cs typeface="+mn-cs"/>
            </a:endParaRPr>
          </a:p>
          <a:p>
            <a:pPr marL="533400" indent="-533400" eaLnBrk="1" hangingPunct="1">
              <a:buFontTx/>
              <a:buAutoNum type="arabicParenR"/>
              <a:defRPr/>
            </a:pPr>
            <a:endParaRPr lang="en-US" sz="2800" dirty="0" smtClean="0">
              <a:cs typeface="+mn-cs"/>
            </a:endParaRPr>
          </a:p>
          <a:p>
            <a:pPr marL="533400" indent="-533400" eaLnBrk="1" hangingPunct="1">
              <a:buFontTx/>
              <a:buAutoNum type="arabicParenR"/>
              <a:defRPr/>
            </a:pPr>
            <a:endParaRPr lang="en-US" sz="2800" dirty="0" smtClean="0">
              <a:cs typeface="+mn-cs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1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8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 2.tif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14" r="-11714"/>
          <a:stretch>
            <a:fillRect/>
          </a:stretch>
        </p:blipFill>
        <p:spPr>
          <a:xfrm>
            <a:off x="759723" y="1119928"/>
            <a:ext cx="7845607" cy="4665132"/>
          </a:xfrm>
        </p:spPr>
      </p:pic>
    </p:spTree>
    <p:extLst>
      <p:ext uri="{BB962C8B-B14F-4D97-AF65-F5344CB8AC3E}">
        <p14:creationId xmlns:p14="http://schemas.microsoft.com/office/powerpoint/2010/main" val="40870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grading?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l201002_ju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31" y="0"/>
            <a:ext cx="625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23459"/>
            <a:ext cx="7086600" cy="1847088"/>
          </a:xfrm>
        </p:spPr>
        <p:txBody>
          <a:bodyPr/>
          <a:lstStyle/>
          <a:p>
            <a:r>
              <a:rPr lang="en-US" dirty="0" smtClean="0"/>
              <a:t>Learning Check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b="1" smtClean="0"/>
              <a:t>AQC9LRIV</a:t>
            </a:r>
            <a:endParaRPr lang="en-US" sz="4000" b="1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78" y="2754066"/>
            <a:ext cx="3925111" cy="18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2258068" y="533400"/>
            <a:ext cx="6428732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000" dirty="0" smtClean="0">
                <a:cs typeface="+mj-cs"/>
              </a:rPr>
              <a:t>How do I </a:t>
            </a:r>
            <a:r>
              <a:rPr lang="en-US" sz="4000" dirty="0" smtClean="0"/>
              <a:t>differentiate</a:t>
            </a:r>
            <a:r>
              <a:rPr lang="en-US" sz="4000" dirty="0" smtClean="0">
                <a:cs typeface="+mj-cs"/>
              </a:rPr>
              <a:t> my lessons?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73163"/>
            <a:ext cx="7693025" cy="41910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3200" dirty="0" smtClean="0">
                <a:cs typeface="+mn-cs"/>
              </a:rPr>
              <a:t>	Answer these questions: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What do you want them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200" dirty="0" smtClean="0">
                <a:cs typeface="+mn-cs"/>
              </a:rPr>
              <a:t>	to learn?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What vocabulary do </a:t>
            </a:r>
            <a:br>
              <a:rPr lang="en-US" sz="3200" dirty="0" smtClean="0">
                <a:cs typeface="+mn-cs"/>
              </a:rPr>
            </a:br>
            <a:r>
              <a:rPr lang="en-US" sz="3200" dirty="0" smtClean="0">
                <a:cs typeface="+mn-cs"/>
              </a:rPr>
              <a:t>they need to know?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What proficiency level are they?</a:t>
            </a:r>
          </a:p>
        </p:txBody>
      </p:sp>
      <p:pic>
        <p:nvPicPr>
          <p:cNvPr id="6147" name="Picture 6" descr="MCj041106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600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8-Point Star 1"/>
          <p:cNvSpPr/>
          <p:nvPr/>
        </p:nvSpPr>
        <p:spPr>
          <a:xfrm>
            <a:off x="762000" y="374660"/>
            <a:ext cx="1928766" cy="1539764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connection!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cs typeface="+mj-cs"/>
              </a:rPr>
              <a:t> What do you want them to learn?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defRPr/>
            </a:pPr>
            <a:r>
              <a:rPr lang="en-US" sz="4000" dirty="0" smtClean="0">
                <a:cs typeface="+mn-cs"/>
              </a:rPr>
              <a:t>Look</a:t>
            </a:r>
            <a:r>
              <a:rPr lang="en-US" sz="4000" b="1" dirty="0" smtClean="0">
                <a:cs typeface="+mn-cs"/>
              </a:rPr>
              <a:t> </a:t>
            </a:r>
            <a:r>
              <a:rPr lang="en-US" sz="4000" dirty="0" smtClean="0">
                <a:cs typeface="+mn-cs"/>
              </a:rPr>
              <a:t>at your final product/assessment. </a:t>
            </a:r>
          </a:p>
          <a:p>
            <a:pPr marL="533400" indent="-533400" eaLnBrk="1" hangingPunct="1">
              <a:defRPr/>
            </a:pPr>
            <a:r>
              <a:rPr lang="en-US" sz="4000" dirty="0" smtClean="0">
                <a:cs typeface="+mn-cs"/>
              </a:rPr>
              <a:t>List</a:t>
            </a:r>
            <a:r>
              <a:rPr lang="en-US" sz="4000" b="1" dirty="0" smtClean="0">
                <a:cs typeface="+mn-cs"/>
              </a:rPr>
              <a:t> </a:t>
            </a:r>
            <a:r>
              <a:rPr lang="en-US" sz="4000" dirty="0" smtClean="0">
                <a:cs typeface="+mn-cs"/>
              </a:rPr>
              <a:t>three or four main points or tasks that will be required.</a:t>
            </a:r>
            <a:r>
              <a:rPr lang="en-US" dirty="0" smtClean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6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cs typeface="+mj-cs"/>
              </a:rPr>
              <a:t>What vocabulary do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they need to know?</a:t>
            </a:r>
            <a:r>
              <a:rPr lang="en-US" sz="3200" smtClean="0">
                <a:cs typeface="+mj-cs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3600" dirty="0" smtClean="0">
                <a:cs typeface="+mn-cs"/>
              </a:rPr>
              <a:t>Make a vocabulary list. 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3600" dirty="0" smtClean="0">
                <a:cs typeface="+mn-cs"/>
              </a:rPr>
              <a:t>Decide what vocabulary might be difficult for ESL students.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3600" dirty="0" smtClean="0">
                <a:cs typeface="+mn-cs"/>
              </a:rPr>
              <a:t>Include content area vocabulary as well as directions.</a:t>
            </a:r>
          </a:p>
        </p:txBody>
      </p:sp>
    </p:spTree>
    <p:extLst>
      <p:ext uri="{BB962C8B-B14F-4D97-AF65-F5344CB8AC3E}">
        <p14:creationId xmlns:p14="http://schemas.microsoft.com/office/powerpoint/2010/main" val="40890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cs typeface="+mj-cs"/>
              </a:rPr>
              <a:t>What proficiency level are they?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024" y="2032843"/>
            <a:ext cx="7272339" cy="4324257"/>
          </a:xfrm>
        </p:spPr>
        <p:txBody>
          <a:bodyPr>
            <a:normAutofit/>
          </a:bodyPr>
          <a:lstStyle/>
          <a:p>
            <a:pPr marL="533400" indent="-533400" eaLnBrk="1" hangingPunct="1">
              <a:defRPr/>
            </a:pPr>
            <a:r>
              <a:rPr lang="en-US" sz="3200" b="1" dirty="0" smtClean="0">
                <a:cs typeface="+mn-cs"/>
              </a:rPr>
              <a:t>Know the LEP level</a:t>
            </a:r>
            <a:r>
              <a:rPr lang="en-US" sz="3200" dirty="0" smtClean="0">
                <a:cs typeface="+mn-cs"/>
              </a:rPr>
              <a:t> of your students.   When in doubt, ask your ESL teacher. </a:t>
            </a:r>
          </a:p>
          <a:p>
            <a:pPr marL="533400" indent="-533400" eaLnBrk="1" hangingPunct="1">
              <a:defRPr/>
            </a:pPr>
            <a:r>
              <a:rPr lang="en-US" sz="3200" b="1" dirty="0" smtClean="0">
                <a:cs typeface="+mn-cs"/>
              </a:rPr>
              <a:t>Check </a:t>
            </a:r>
            <a:r>
              <a:rPr lang="en-US" sz="3200" dirty="0" smtClean="0">
                <a:cs typeface="+mn-cs"/>
              </a:rPr>
              <a:t>to see what types of activities students will be capable of accomplishing at various LEP levels.</a:t>
            </a:r>
          </a:p>
        </p:txBody>
      </p:sp>
    </p:spTree>
    <p:extLst>
      <p:ext uri="{BB962C8B-B14F-4D97-AF65-F5344CB8AC3E}">
        <p14:creationId xmlns:p14="http://schemas.microsoft.com/office/powerpoint/2010/main" val="11592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cs typeface="+mj-cs"/>
              </a:rPr>
              <a:t> So how do I really do it?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Adapt</a:t>
            </a:r>
            <a:r>
              <a:rPr lang="en-US" dirty="0" smtClean="0">
                <a:cs typeface="+mn-cs"/>
              </a:rPr>
              <a:t> by matching the students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 abilities with your learning goals for them.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Check whether your textbooks have different versions of tests already created for you. 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Adapting your own material might be as easy as offering a vocabulary list, or letting LEP students use notes.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800" dirty="0" smtClean="0"/>
              <a:t>*</a:t>
            </a:r>
            <a:r>
              <a:rPr lang="en-US" sz="1800" dirty="0"/>
              <a:t>Adapted from a presentation by Jenny Noble-</a:t>
            </a:r>
            <a:r>
              <a:rPr lang="en-US" sz="1800" dirty="0" err="1"/>
              <a:t>Kuchera</a:t>
            </a:r>
            <a:r>
              <a:rPr lang="en-US" sz="1800" dirty="0"/>
              <a:t>, Catherine </a:t>
            </a:r>
            <a:r>
              <a:rPr lang="en-US" sz="1800" dirty="0" err="1"/>
              <a:t>Marchese</a:t>
            </a:r>
            <a:r>
              <a:rPr lang="en-US" sz="1800" dirty="0"/>
              <a:t>, and Julia Copeland (2006).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cs typeface="+mj-cs"/>
              </a:rPr>
              <a:t>What about tests and </a:t>
            </a:r>
            <a:br>
              <a:rPr lang="en-US" sz="4400" dirty="0" smtClean="0">
                <a:cs typeface="+mj-cs"/>
              </a:rPr>
            </a:br>
            <a:r>
              <a:rPr lang="en-US" sz="4400" dirty="0" smtClean="0">
                <a:cs typeface="+mj-cs"/>
              </a:rPr>
              <a:t>other assessments?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Keep in mind that the </a:t>
            </a:r>
            <a:r>
              <a:rPr lang="en-US" i="1" dirty="0" smtClean="0">
                <a:solidFill>
                  <a:srgbClr val="800000"/>
                </a:solidFill>
                <a:cs typeface="+mn-cs"/>
              </a:rPr>
              <a:t>content</a:t>
            </a:r>
            <a:r>
              <a:rPr lang="en-US" dirty="0" smtClean="0">
                <a:cs typeface="+mn-cs"/>
              </a:rPr>
              <a:t> of the material is important.  Progress should be assessed </a:t>
            </a:r>
            <a:r>
              <a:rPr lang="en-US" i="1" dirty="0" smtClean="0">
                <a:solidFill>
                  <a:srgbClr val="800000"/>
                </a:solidFill>
                <a:cs typeface="+mn-cs"/>
              </a:rPr>
              <a:t>over time</a:t>
            </a:r>
            <a:r>
              <a:rPr lang="en-US" dirty="0" smtClean="0">
                <a:cs typeface="+mn-cs"/>
              </a:rPr>
              <a:t>.  Grade what students can do instead of what they can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do.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Be patient with them and yourself!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/>
              <a:t>*</a:t>
            </a:r>
            <a:r>
              <a:rPr lang="en-US" sz="1800" dirty="0" smtClean="0"/>
              <a:t>Adapted </a:t>
            </a:r>
            <a:r>
              <a:rPr lang="en-US" sz="1800" dirty="0"/>
              <a:t>from a presentation by Jenny Noble-</a:t>
            </a:r>
            <a:r>
              <a:rPr lang="en-US" sz="1800" dirty="0" err="1"/>
              <a:t>Kuchera</a:t>
            </a:r>
            <a:r>
              <a:rPr lang="en-US" sz="1800" dirty="0"/>
              <a:t>, Catherine </a:t>
            </a:r>
            <a:r>
              <a:rPr lang="en-US" sz="1800" dirty="0" err="1"/>
              <a:t>Marchese</a:t>
            </a:r>
            <a:r>
              <a:rPr lang="en-US" sz="1800" dirty="0"/>
              <a:t>, and Julia Copeland (2006).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2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234</TotalTime>
  <Words>918</Words>
  <Application>Microsoft Macintosh PowerPoint</Application>
  <PresentationFormat>On-screen Show (4:3)</PresentationFormat>
  <Paragraphs>191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Candara</vt:lpstr>
      <vt:lpstr>ＭＳ Ｐゴシック</vt:lpstr>
      <vt:lpstr>Wingdings</vt:lpstr>
      <vt:lpstr>メイリオ</vt:lpstr>
      <vt:lpstr>Tradition</vt:lpstr>
      <vt:lpstr>LITR 640</vt:lpstr>
      <vt:lpstr>Adapting Assessments for English Language Learners</vt:lpstr>
      <vt:lpstr>PowerPoint Presentation</vt:lpstr>
      <vt:lpstr>How do I differentiate my lessons?</vt:lpstr>
      <vt:lpstr> What do you want them to learn?</vt:lpstr>
      <vt:lpstr>What vocabulary do  they need to know? </vt:lpstr>
      <vt:lpstr>What proficiency level are they?</vt:lpstr>
      <vt:lpstr> So how do I really do it?</vt:lpstr>
      <vt:lpstr>What about tests and  other assessments?</vt:lpstr>
      <vt:lpstr>Language and Content-Area Assessment</vt:lpstr>
      <vt:lpstr>Language and Content-Area Assessment</vt:lpstr>
      <vt:lpstr>PowerPoint Presentation</vt:lpstr>
      <vt:lpstr>Language and Content-Area Assessment</vt:lpstr>
      <vt:lpstr>What are some strategies for adapting assessments?</vt:lpstr>
      <vt:lpstr>What if I have to differentiate “on the fly”?</vt:lpstr>
      <vt:lpstr>PowerPoint Presentation</vt:lpstr>
      <vt:lpstr>PowerPoint Presentation</vt:lpstr>
      <vt:lpstr>PowerPoint Presentation</vt:lpstr>
      <vt:lpstr>Additional Examples</vt:lpstr>
      <vt:lpstr>PowerPoint Presentation</vt:lpstr>
      <vt:lpstr>You could…</vt:lpstr>
      <vt:lpstr>Reader</vt:lpstr>
      <vt:lpstr>With a reader and simplified language</vt:lpstr>
      <vt:lpstr>PowerPoint Presentation</vt:lpstr>
      <vt:lpstr>PowerPoint Presentation</vt:lpstr>
      <vt:lpstr>PowerPoint Presentation</vt:lpstr>
      <vt:lpstr>PowerPoint Presentation</vt:lpstr>
      <vt:lpstr>TESTS</vt:lpstr>
      <vt:lpstr>PowerPoint Presentation</vt:lpstr>
      <vt:lpstr>PowerPoint Presentation</vt:lpstr>
      <vt:lpstr>What about grading?</vt:lpstr>
      <vt:lpstr>PowerPoint Presentation</vt:lpstr>
      <vt:lpstr>Learning Check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EDUG 640</dc:title>
  <dc:creator>Mary Morgan</dc:creator>
  <cp:lastModifiedBy>Mary Morgan</cp:lastModifiedBy>
  <cp:revision>37</cp:revision>
  <dcterms:created xsi:type="dcterms:W3CDTF">2013-06-17T22:00:04Z</dcterms:created>
  <dcterms:modified xsi:type="dcterms:W3CDTF">2016-07-16T18:45:58Z</dcterms:modified>
</cp:coreProperties>
</file>