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2" r:id="rId2"/>
    <p:sldId id="264" r:id="rId3"/>
    <p:sldId id="27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83919" autoAdjust="0"/>
  </p:normalViewPr>
  <p:slideViewPr>
    <p:cSldViewPr snapToGrid="0" snapToObjects="1">
      <p:cViewPr>
        <p:scale>
          <a:sx n="65" d="100"/>
          <a:sy n="65" d="100"/>
        </p:scale>
        <p:origin x="1248"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D660E-1AA4-204A-B783-22257E6EA408}" type="datetimeFigureOut">
              <a:rPr lang="en-US" smtClean="0"/>
              <a:t>7/6/16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2D0C0-6301-3747-8AE1-8E1C15F147D4}" type="slidenum">
              <a:rPr lang="en-US" smtClean="0"/>
              <a:t>‹#›</a:t>
            </a:fld>
            <a:endParaRPr lang="en-US"/>
          </a:p>
        </p:txBody>
      </p:sp>
    </p:spTree>
    <p:extLst>
      <p:ext uri="{BB962C8B-B14F-4D97-AF65-F5344CB8AC3E}">
        <p14:creationId xmlns:p14="http://schemas.microsoft.com/office/powerpoint/2010/main" val="841273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essence of </a:t>
            </a:r>
            <a:r>
              <a:rPr lang="en-US" i="1" dirty="0" smtClean="0"/>
              <a:t>Lau</a:t>
            </a:r>
            <a:r>
              <a:rPr lang="en-US" dirty="0" smtClean="0"/>
              <a:t> was codified into federal law though the </a:t>
            </a:r>
            <a:r>
              <a:rPr lang="en-US" b="1" dirty="0" smtClean="0"/>
              <a:t>Equal Educational Opportunities Act of 1974 (EEOA)</a:t>
            </a:r>
            <a:r>
              <a:rPr lang="en-US" dirty="0" smtClean="0"/>
              <a:t>, soon after the case was decided. Section 1703(f) of this act declares: "No state shall deny educational opportunities to an individual on account of his or her race, color, sex, or national origin by … (f) the failure of an educational agency to take appropriate action to overcome language barriers that impede equal participation by its students in its instructional programs." </a:t>
            </a:r>
          </a:p>
          <a:p>
            <a:r>
              <a:rPr lang="en-US" dirty="0" smtClean="0"/>
              <a:t>At the time of its passage, this section of the EEOA was viewed as a declaration of the legal right for students to receive a bilingual education, under the assumption that this is what </a:t>
            </a:r>
            <a:r>
              <a:rPr lang="en-US" i="1" dirty="0" smtClean="0"/>
              <a:t>Lau</a:t>
            </a:r>
            <a:r>
              <a:rPr lang="en-US" dirty="0" smtClean="0"/>
              <a:t> essentially mandated (Del Valle, 2003). Although other legal actions have since made it clear that the Supreme Court never did mandate bilingual education, the EEOA remains in effect and several subsequent lawsuits have been based on this important legislation. (</a:t>
            </a:r>
            <a:r>
              <a:rPr lang="en-US" dirty="0" err="1" smtClean="0"/>
              <a:t>Colorin</a:t>
            </a:r>
            <a:r>
              <a:rPr lang="en-US" baseline="0" dirty="0" smtClean="0"/>
              <a:t> Colorado)</a:t>
            </a:r>
            <a:endParaRPr lang="en-US" dirty="0" smtClean="0"/>
          </a:p>
          <a:p>
            <a:endParaRPr lang="en-US" dirty="0"/>
          </a:p>
        </p:txBody>
      </p:sp>
      <p:sp>
        <p:nvSpPr>
          <p:cNvPr id="4" name="Slide Number Placeholder 3"/>
          <p:cNvSpPr>
            <a:spLocks noGrp="1"/>
          </p:cNvSpPr>
          <p:nvPr>
            <p:ph type="sldNum" sz="quarter" idx="10"/>
          </p:nvPr>
        </p:nvSpPr>
        <p:spPr/>
        <p:txBody>
          <a:bodyPr/>
          <a:lstStyle/>
          <a:p>
            <a:fld id="{7CB2D0C0-6301-3747-8AE1-8E1C15F147D4}" type="slidenum">
              <a:rPr lang="en-US" smtClean="0"/>
              <a:t>1</a:t>
            </a:fld>
            <a:endParaRPr lang="en-US"/>
          </a:p>
        </p:txBody>
      </p:sp>
    </p:spTree>
    <p:extLst>
      <p:ext uri="{BB962C8B-B14F-4D97-AF65-F5344CB8AC3E}">
        <p14:creationId xmlns:p14="http://schemas.microsoft.com/office/powerpoint/2010/main" val="193048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Middle and High School uses an ESL class period. This counts as an English</a:t>
            </a:r>
            <a:r>
              <a:rPr lang="en-US" baseline="0" dirty="0" smtClean="0"/>
              <a:t>/Language Arts credit. They mark Content Area Tutoring for this.</a:t>
            </a:r>
            <a:endParaRPr lang="en-US" dirty="0"/>
          </a:p>
        </p:txBody>
      </p:sp>
      <p:sp>
        <p:nvSpPr>
          <p:cNvPr id="80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D865C2A7-1CAE-2B40-A257-26D9DE2F8DA8}" type="slidenum">
              <a:rPr lang="en-US">
                <a:latin typeface="Arial" charset="0"/>
              </a:rPr>
              <a:pPr/>
              <a:t>2</a:t>
            </a:fld>
            <a:endParaRPr lang="en-US">
              <a:latin typeface="Arial" charset="0"/>
            </a:endParaRPr>
          </a:p>
        </p:txBody>
      </p:sp>
    </p:spTree>
    <p:extLst>
      <p:ext uri="{BB962C8B-B14F-4D97-AF65-F5344CB8AC3E}">
        <p14:creationId xmlns:p14="http://schemas.microsoft.com/office/powerpoint/2010/main" val="161734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9B99423B-168A-E04E-91AD-72964CCC46B6}" type="datetimeFigureOut">
              <a:rPr lang="en-US" smtClean="0"/>
              <a:t>7/6/16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B99423B-168A-E04E-91AD-72964CCC46B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99423B-168A-E04E-91AD-72964CCC46B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99423B-168A-E04E-91AD-72964CCC46B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99423B-168A-E04E-91AD-72964CCC46B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9423B-168A-E04E-91AD-72964CCC46B6}" type="datetimeFigureOut">
              <a:rPr lang="en-US" smtClean="0"/>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99423B-168A-E04E-91AD-72964CCC46B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B99423B-168A-E04E-91AD-72964CCC46B6}" type="datetimeFigureOut">
              <a:rPr lang="en-US" smtClean="0"/>
              <a:t>7/6/16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B99423B-168A-E04E-91AD-72964CCC46B6}" type="datetimeFigureOut">
              <a:rPr lang="en-US" smtClean="0"/>
              <a:t>7/6/16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B99423B-168A-E04E-91AD-72964CCC46B6}" type="datetimeFigureOut">
              <a:rPr lang="en-US" smtClean="0"/>
              <a:t>7/6/16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9423B-168A-E04E-91AD-72964CCC46B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B99423B-168A-E04E-91AD-72964CCC46B6}" type="datetimeFigureOut">
              <a:rPr lang="en-US" smtClean="0"/>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9B99423B-168A-E04E-91AD-72964CCC46B6}" type="datetimeFigureOut">
              <a:rPr lang="en-US" smtClean="0"/>
              <a:t>7/6/16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4BF6883-C984-DB40-88BF-FAABDF43B0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Models in Kentucky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English as a Second Language (ESL)</a:t>
            </a:r>
          </a:p>
          <a:p>
            <a:pPr lvl="1"/>
            <a:r>
              <a:rPr lang="en-US" dirty="0" smtClean="0"/>
              <a:t>English as a New Language (ENL)</a:t>
            </a:r>
          </a:p>
          <a:p>
            <a:pPr lvl="1"/>
            <a:r>
              <a:rPr lang="en-US" dirty="0" smtClean="0"/>
              <a:t>English to Speakers of Other Languages (ESOL)</a:t>
            </a:r>
          </a:p>
          <a:p>
            <a:pPr lvl="1"/>
            <a:endParaRPr lang="en-US" dirty="0"/>
          </a:p>
          <a:p>
            <a:r>
              <a:rPr lang="en-US" i="1" dirty="0" smtClean="0"/>
              <a:t>ESL models, although less effective with CLD students than certain bilingual education programs (e.g. two-way bilingual), often arise as a result of complicating variables including geographic and sociopolitical variables </a:t>
            </a:r>
            <a:r>
              <a:rPr lang="en-US" dirty="0" smtClean="0"/>
              <a:t>(Herrera &amp; </a:t>
            </a:r>
            <a:r>
              <a:rPr lang="en-US" dirty="0" err="1" smtClean="0"/>
              <a:t>Murry</a:t>
            </a:r>
            <a:r>
              <a:rPr lang="en-US" dirty="0" smtClean="0"/>
              <a:t>, p. 118).</a:t>
            </a:r>
          </a:p>
          <a:p>
            <a:pPr lvl="1"/>
            <a:r>
              <a:rPr lang="en-US" dirty="0" smtClean="0"/>
              <a:t>Lack of qualified bilingual teachers</a:t>
            </a:r>
          </a:p>
          <a:p>
            <a:pPr lvl="1"/>
            <a:r>
              <a:rPr lang="en-US" dirty="0" smtClean="0"/>
              <a:t>Lack of bilingual education endorsement programs </a:t>
            </a:r>
          </a:p>
          <a:p>
            <a:pPr lvl="1"/>
            <a:r>
              <a:rPr lang="en-US" dirty="0" smtClean="0"/>
              <a:t>Number of different languages spoken by students</a:t>
            </a:r>
          </a:p>
          <a:p>
            <a:pPr lvl="1"/>
            <a:r>
              <a:rPr lang="en-US" dirty="0" smtClean="0"/>
              <a:t>Lack of public support due to cost, English proficiency outcomes, beliefs about language</a:t>
            </a:r>
          </a:p>
        </p:txBody>
      </p:sp>
    </p:spTree>
    <p:extLst>
      <p:ext uri="{BB962C8B-B14F-4D97-AF65-F5344CB8AC3E}">
        <p14:creationId xmlns:p14="http://schemas.microsoft.com/office/powerpoint/2010/main" val="187526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Rot="1" noChangeArrowheads="1"/>
          </p:cNvSpPr>
          <p:nvPr>
            <p:ph type="title"/>
          </p:nvPr>
        </p:nvSpPr>
        <p:spPr>
          <a:xfrm>
            <a:off x="457200" y="92075"/>
            <a:ext cx="8385175" cy="822325"/>
          </a:xfrm>
        </p:spPr>
        <p:txBody>
          <a:bodyPr/>
          <a:lstStyle/>
          <a:p>
            <a:r>
              <a:rPr lang="en-US" dirty="0" smtClean="0">
                <a:latin typeface="Garamond" charset="0"/>
              </a:rPr>
              <a:t>ESL Program Models</a:t>
            </a:r>
            <a:endParaRPr lang="en-US" dirty="0">
              <a:latin typeface="Garamond" charset="0"/>
            </a:endParaRPr>
          </a:p>
        </p:txBody>
      </p:sp>
      <p:pic>
        <p:nvPicPr>
          <p:cNvPr id="460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914400"/>
            <a:ext cx="7340600" cy="5745162"/>
          </a:xfr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360143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31875" r="-31875"/>
          <a:stretch>
            <a:fillRect/>
          </a:stretch>
        </p:blipFill>
        <p:spPr>
          <a:xfrm>
            <a:off x="2652102" y="2869606"/>
            <a:ext cx="3932361" cy="2338249"/>
          </a:xfrm>
        </p:spPr>
      </p:pic>
      <p:sp>
        <p:nvSpPr>
          <p:cNvPr id="5" name="TextBox 4"/>
          <p:cNvSpPr txBox="1"/>
          <p:nvPr/>
        </p:nvSpPr>
        <p:spPr>
          <a:xfrm>
            <a:off x="2911229" y="1945026"/>
            <a:ext cx="3868617" cy="584776"/>
          </a:xfrm>
          <a:prstGeom prst="rect">
            <a:avLst/>
          </a:prstGeom>
          <a:noFill/>
        </p:spPr>
        <p:txBody>
          <a:bodyPr wrap="square" rtlCol="0">
            <a:spAutoFit/>
          </a:bodyPr>
          <a:lstStyle/>
          <a:p>
            <a:r>
              <a:rPr lang="en-US" sz="3200" dirty="0" smtClean="0"/>
              <a:t>Room: AQC9LRIV</a:t>
            </a:r>
            <a:endParaRPr lang="en-US" sz="3200" dirty="0"/>
          </a:p>
        </p:txBody>
      </p:sp>
    </p:spTree>
    <p:extLst>
      <p:ext uri="{BB962C8B-B14F-4D97-AF65-F5344CB8AC3E}">
        <p14:creationId xmlns:p14="http://schemas.microsoft.com/office/powerpoint/2010/main" val="3545403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905</TotalTime>
  <Words>316</Words>
  <Application>Microsoft Macintosh PowerPoint</Application>
  <PresentationFormat>On-screen Show (4:3)</PresentationFormat>
  <Paragraphs>18</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Calibri</vt:lpstr>
      <vt:lpstr>Candara</vt:lpstr>
      <vt:lpstr>Garamond</vt:lpstr>
      <vt:lpstr>ＭＳ Ｐゴシック</vt:lpstr>
      <vt:lpstr>Wingdings</vt:lpstr>
      <vt:lpstr>Arial</vt:lpstr>
      <vt:lpstr>Tradition</vt:lpstr>
      <vt:lpstr>Program Models in Kentucky</vt:lpstr>
      <vt:lpstr>ESL Program Models</vt:lpstr>
      <vt:lpstr>Learning Check</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EDUG 640</dc:title>
  <dc:creator>Mary Morgan</dc:creator>
  <cp:lastModifiedBy>Mary Morgan</cp:lastModifiedBy>
  <cp:revision>50</cp:revision>
  <dcterms:created xsi:type="dcterms:W3CDTF">2013-06-13T17:53:53Z</dcterms:created>
  <dcterms:modified xsi:type="dcterms:W3CDTF">2016-07-06T20:59:46Z</dcterms:modified>
</cp:coreProperties>
</file>