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56" r:id="rId1"/>
  </p:sldMasterIdLst>
  <p:notesMasterIdLst>
    <p:notesMasterId r:id="rId12"/>
  </p:notesMasterIdLst>
  <p:sldIdLst>
    <p:sldId id="300" r:id="rId2"/>
    <p:sldId id="301" r:id="rId3"/>
    <p:sldId id="302" r:id="rId4"/>
    <p:sldId id="303" r:id="rId5"/>
    <p:sldId id="304" r:id="rId6"/>
    <p:sldId id="284" r:id="rId7"/>
    <p:sldId id="285" r:id="rId8"/>
    <p:sldId id="286" r:id="rId9"/>
    <p:sldId id="268" r:id="rId10"/>
    <p:sldId id="28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y Morgan" initials="MM" lastIdx="1" clrIdx="0">
    <p:extLst/>
  </p:cmAuthor>
  <p:cmAuthor id="2" name="Mary Morgan" initials="MM [2]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8F39"/>
    <a:srgbClr val="82FF6E"/>
    <a:srgbClr val="00FF00"/>
    <a:srgbClr val="00C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687" autoAdjust="0"/>
    <p:restoredTop sz="67837" autoAdjust="0"/>
  </p:normalViewPr>
  <p:slideViewPr>
    <p:cSldViewPr snapToGrid="0" snapToObjects="1">
      <p:cViewPr varScale="1">
        <p:scale>
          <a:sx n="56" d="100"/>
          <a:sy n="56" d="100"/>
        </p:scale>
        <p:origin x="176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commentAuthors" Target="commentAuthors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366A9-F889-D240-8841-370C4CE1683E}" type="datetimeFigureOut">
              <a:rPr lang="en-US" smtClean="0"/>
              <a:t>7/5/16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B4D9D-4D91-AE45-8F0B-24DE3D6E8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156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52B55A-7F3D-5548-BBE9-25B1FCE12972}" type="slidenum">
              <a:rPr lang="en-US"/>
              <a:pPr/>
              <a:t>1</a:t>
            </a:fld>
            <a:endParaRPr lang="en-US"/>
          </a:p>
        </p:txBody>
      </p:sp>
      <p:sp>
        <p:nvSpPr>
          <p:cNvPr id="3164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64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are going to be using various</a:t>
            </a:r>
            <a:r>
              <a:rPr lang="en-US" baseline="0" dirty="0" smtClean="0"/>
              <a:t> interaction strategies that are effective for English learners during our class. Why should we learn about these.</a:t>
            </a:r>
          </a:p>
          <a:p>
            <a:r>
              <a:rPr lang="en-US" baseline="0" dirty="0" smtClean="0"/>
              <a:t>Bullet 1-culturally responsive teaching.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70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A5BC9D-6EAF-3E42-9D77-AACF425A489B}" type="slidenum">
              <a:rPr lang="en-US"/>
              <a:pPr/>
              <a:t>2</a:t>
            </a:fld>
            <a:endParaRPr lang="en-US"/>
          </a:p>
        </p:txBody>
      </p:sp>
      <p:sp>
        <p:nvSpPr>
          <p:cNvPr id="3174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4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49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8A831B-0C52-B94C-B8DB-BCF10369D870}" type="slidenum">
              <a:rPr lang="en-US"/>
              <a:pPr/>
              <a:t>3</a:t>
            </a:fld>
            <a:endParaRPr lang="en-US"/>
          </a:p>
        </p:txBody>
      </p:sp>
      <p:sp>
        <p:nvSpPr>
          <p:cNvPr id="31846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846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54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2620D1-7C60-174D-9A6F-BE62C264E933}" type="slidenum">
              <a:rPr lang="en-US"/>
              <a:pPr/>
              <a:t>4</a:t>
            </a:fld>
            <a:endParaRPr lang="en-US"/>
          </a:p>
        </p:txBody>
      </p:sp>
      <p:sp>
        <p:nvSpPr>
          <p:cNvPr id="1812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Discuss last three bullets here. First one is on next slide.</a:t>
            </a:r>
          </a:p>
        </p:txBody>
      </p:sp>
    </p:spTree>
    <p:extLst>
      <p:ext uri="{BB962C8B-B14F-4D97-AF65-F5344CB8AC3E}">
        <p14:creationId xmlns:p14="http://schemas.microsoft.com/office/powerpoint/2010/main" val="1250267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DD382B-0E23-534D-9AFD-D35E30AFA5FC}" type="slidenum">
              <a:rPr lang="en-US"/>
              <a:pPr/>
              <a:t>5</a:t>
            </a:fld>
            <a:endParaRPr lang="en-US"/>
          </a:p>
        </p:txBody>
      </p:sp>
      <p:sp>
        <p:nvSpPr>
          <p:cNvPr id="1699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/>
            <a:r>
              <a:rPr lang="en-US" smtClean="0"/>
              <a:t>LiveBinder</a:t>
            </a:r>
            <a:endParaRPr lang="en-US" dirty="0" smtClean="0"/>
          </a:p>
          <a:p>
            <a:pPr marL="228600" indent="-228600"/>
            <a:endParaRPr lang="en-US" dirty="0" smtClean="0"/>
          </a:p>
          <a:p>
            <a:pPr marL="228600" indent="-228600"/>
            <a:r>
              <a:rPr lang="en-US" dirty="0" smtClean="0"/>
              <a:t>Why </a:t>
            </a:r>
            <a:r>
              <a:rPr lang="en-US" dirty="0"/>
              <a:t>it works:</a:t>
            </a:r>
          </a:p>
          <a:p>
            <a:pPr marL="228600" indent="-228600">
              <a:buFontTx/>
              <a:buAutoNum type="arabicPeriod"/>
            </a:pPr>
            <a:r>
              <a:rPr lang="en-US" dirty="0"/>
              <a:t>We learn by speaking.</a:t>
            </a:r>
          </a:p>
          <a:p>
            <a:pPr marL="228600" indent="-228600">
              <a:buFontTx/>
              <a:buAutoNum type="arabicPeriod"/>
            </a:pPr>
            <a:r>
              <a:rPr lang="en-US" dirty="0"/>
              <a:t> Lower anxiety = greater language acquisition.</a:t>
            </a:r>
          </a:p>
          <a:p>
            <a:pPr marL="228600" indent="-228600">
              <a:buFontTx/>
              <a:buAutoNum type="arabicPeriod"/>
            </a:pPr>
            <a:r>
              <a:rPr lang="en-US" dirty="0"/>
              <a:t>Language in natural context (MAKE CALP MORE LIKE BICS)</a:t>
            </a:r>
          </a:p>
          <a:p>
            <a:pPr marL="228600" indent="-228600">
              <a:buFontTx/>
              <a:buAutoNum type="arabicPeriod"/>
            </a:pPr>
            <a:r>
              <a:rPr lang="en-US" dirty="0"/>
              <a:t>The group needs and supports each member</a:t>
            </a:r>
            <a:r>
              <a:rPr lang="ja-JP" altLang="en-US" dirty="0"/>
              <a:t>’</a:t>
            </a:r>
            <a:r>
              <a:rPr lang="en-US" dirty="0"/>
              <a:t>s efforts at communication.</a:t>
            </a:r>
          </a:p>
          <a:p>
            <a:pPr marL="228600" indent="-228600"/>
            <a:r>
              <a:rPr lang="en-US" dirty="0"/>
              <a:t>5. Students work together to negotiate meaning.</a:t>
            </a:r>
          </a:p>
          <a:p>
            <a:pPr marL="228600" indent="-228600"/>
            <a:endParaRPr lang="en-US" dirty="0"/>
          </a:p>
          <a:p>
            <a:pPr marL="228600" indent="-228600"/>
            <a:r>
              <a:rPr lang="en-US" dirty="0"/>
              <a:t>Pages 2-5 Interaction section of SIOP binder.</a:t>
            </a:r>
          </a:p>
        </p:txBody>
      </p:sp>
    </p:spTree>
    <p:extLst>
      <p:ext uri="{BB962C8B-B14F-4D97-AF65-F5344CB8AC3E}">
        <p14:creationId xmlns:p14="http://schemas.microsoft.com/office/powerpoint/2010/main" val="112823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Jigsaw with Combination Notes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B4D9D-4D91-AE45-8F0B-24DE3D6E81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73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948C1C-E894-704A-B4E3-92575292B61B}" type="slidenum">
              <a:rPr lang="en-US"/>
              <a:pPr/>
              <a:t>7</a:t>
            </a:fld>
            <a:endParaRPr lang="en-US"/>
          </a:p>
        </p:txBody>
      </p:sp>
      <p:sp>
        <p:nvSpPr>
          <p:cNvPr id="1873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5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F3252F-403C-4F42-915A-9F54480E8A1A}" type="slidenum">
              <a:rPr lang="en-US"/>
              <a:pPr/>
              <a:t>8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buFontTx/>
              <a:buAutoNum type="arabicPeriod"/>
            </a:pPr>
            <a:r>
              <a:rPr lang="en-US"/>
              <a:t>Provides a model. Clear example. ELLs also need pictures.As students progress, notes can be given with some words missing.</a:t>
            </a:r>
          </a:p>
          <a:p>
            <a:pPr marL="228600" indent="-228600">
              <a:buFontTx/>
              <a:buAutoNum type="arabicPeriod"/>
            </a:pPr>
            <a:endParaRPr lang="en-US"/>
          </a:p>
          <a:p>
            <a:pPr marL="228600" indent="-228600">
              <a:buFontTx/>
              <a:buAutoNum type="arabicPeriod"/>
            </a:pPr>
            <a:r>
              <a:rPr lang="en-US"/>
              <a:t> Model all forms with clear, concise explanations. Infomal outline, webbing (great for ELLs), and combination.</a:t>
            </a:r>
          </a:p>
          <a:p>
            <a:pPr marL="228600" indent="-228600">
              <a:buFontTx/>
              <a:buAutoNum type="arabicPeriod"/>
            </a:pPr>
            <a:endParaRPr lang="en-US"/>
          </a:p>
          <a:p>
            <a:pPr marL="228600" indent="-228600">
              <a:buFontTx/>
              <a:buAutoNum type="arabicPeriod"/>
            </a:pPr>
            <a:r>
              <a:rPr lang="en-US"/>
              <a:t>Linguistic and nonlinguistic forms. Very helpful for ELLs because include visuals. </a:t>
            </a:r>
          </a:p>
          <a:p>
            <a:pPr marL="228600" indent="-228600">
              <a:buFontTx/>
              <a:buAutoNum type="arabicPeriod"/>
            </a:pPr>
            <a:endParaRPr lang="en-US"/>
          </a:p>
          <a:p>
            <a:pPr marL="228600" indent="-228600"/>
            <a:r>
              <a:rPr lang="en-US"/>
              <a:t>Handouts with examples.</a:t>
            </a:r>
          </a:p>
        </p:txBody>
      </p:sp>
    </p:spTree>
    <p:extLst>
      <p:ext uri="{BB962C8B-B14F-4D97-AF65-F5344CB8AC3E}">
        <p14:creationId xmlns:p14="http://schemas.microsoft.com/office/powerpoint/2010/main" val="3022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28E80666-FB37-4B36-9149-507F3B0178E3}" type="datetimeFigureOut">
              <a:rPr lang="en-US" smtClean="0"/>
              <a:pPr/>
              <a:t>7/5/16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7/5/16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7/5/16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7/5/16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7/5/16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7/5/16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7/5/16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7/5/16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7/5/16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7/5/16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7/5/16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7/5/16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7/5/16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57" r:id="rId1"/>
    <p:sldLayoutId id="2147484858" r:id="rId2"/>
    <p:sldLayoutId id="2147484859" r:id="rId3"/>
    <p:sldLayoutId id="2147484860" r:id="rId4"/>
    <p:sldLayoutId id="2147484861" r:id="rId5"/>
    <p:sldLayoutId id="2147484862" r:id="rId6"/>
    <p:sldLayoutId id="2147484863" r:id="rId7"/>
    <p:sldLayoutId id="2147484864" r:id="rId8"/>
    <p:sldLayoutId id="2147484865" r:id="rId9"/>
    <p:sldLayoutId id="2147484866" r:id="rId10"/>
    <p:sldLayoutId id="2147484867" r:id="rId11"/>
    <p:sldLayoutId id="2147484868" r:id="rId12"/>
  </p:sldLayoutIdLs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hyperlink" Target="http://www.livebinders.com/play/play?id=764427" TargetMode="External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Cooperation versus Competition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Many cultures emphasize cooperation over competition.</a:t>
            </a:r>
          </a:p>
          <a:p>
            <a:r>
              <a:rPr lang="en-US"/>
              <a:t>A classroom structured to maximize learning through cooperation can help students extend their cultural predilection for interdependence. </a:t>
            </a:r>
            <a:r>
              <a:rPr lang="en-US" sz="1400"/>
              <a:t>(Diaz-Rico &amp; Weed, 2006)</a:t>
            </a:r>
          </a:p>
          <a:p>
            <a:pPr>
              <a:buFont typeface="Wingdings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85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Jigsaw 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Groups will come back together with a 1, 2, 3, and 4 in each group. </a:t>
            </a:r>
          </a:p>
          <a:p>
            <a:r>
              <a:rPr lang="en-US" dirty="0" smtClean="0"/>
              <a:t>Each group member will share with the others about his/her assigned program model.</a:t>
            </a:r>
          </a:p>
          <a:p>
            <a:r>
              <a:rPr lang="en-US" dirty="0" smtClean="0"/>
              <a:t>Each group member will take notes using combination notes.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33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89024" y="498432"/>
            <a:ext cx="7272339" cy="1339009"/>
          </a:xfrm>
        </p:spPr>
        <p:txBody>
          <a:bodyPr/>
          <a:lstStyle/>
          <a:p>
            <a:r>
              <a:rPr lang="en-US" dirty="0"/>
              <a:t>Why Cooperative Learning Promotes Language Learning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Learn by Speaking</a:t>
            </a:r>
          </a:p>
          <a:p>
            <a:pPr lvl="1"/>
            <a:r>
              <a:rPr lang="en-US" dirty="0"/>
              <a:t>Traditional classroom: Student speaks less than 2 minutes/hour</a:t>
            </a:r>
          </a:p>
          <a:p>
            <a:pPr lvl="1"/>
            <a:r>
              <a:rPr lang="en-US" dirty="0"/>
              <a:t>Cooperative classroom: Student speaks 30 minutes/hour</a:t>
            </a:r>
          </a:p>
          <a:p>
            <a:r>
              <a:rPr lang="en-US" dirty="0"/>
              <a:t>Lower Anxiety</a:t>
            </a:r>
          </a:p>
          <a:p>
            <a:pPr lvl="1"/>
            <a:r>
              <a:rPr lang="en-US" dirty="0"/>
              <a:t>Traditional classroom: Large group of strangers</a:t>
            </a:r>
          </a:p>
          <a:p>
            <a:pPr lvl="1"/>
            <a:r>
              <a:rPr lang="en-US" dirty="0"/>
              <a:t>Cooperative classroom: Small group of friends</a:t>
            </a:r>
          </a:p>
        </p:txBody>
      </p:sp>
    </p:spTree>
    <p:extLst>
      <p:ext uri="{BB962C8B-B14F-4D97-AF65-F5344CB8AC3E}">
        <p14:creationId xmlns:p14="http://schemas.microsoft.com/office/powerpoint/2010/main" val="232520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89024" y="462897"/>
            <a:ext cx="7272339" cy="1339009"/>
          </a:xfrm>
        </p:spPr>
        <p:txBody>
          <a:bodyPr/>
          <a:lstStyle/>
          <a:p>
            <a:r>
              <a:rPr lang="en-US" dirty="0"/>
              <a:t>Why Cooperative Learning Promotes Language Learning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Language </a:t>
            </a:r>
            <a:r>
              <a:rPr lang="en-US" dirty="0"/>
              <a:t>Use= Language Acquisition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Traditional classroom: Formal, decontextualized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Cooperative classroom: Language in natural context</a:t>
            </a:r>
          </a:p>
          <a:p>
            <a:pPr>
              <a:lnSpc>
                <a:spcPct val="90000"/>
              </a:lnSpc>
            </a:pPr>
            <a:r>
              <a:rPr lang="en-US" dirty="0"/>
              <a:t>Peer Support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Traditional classroom: Negative interdependence (based on competition)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Cooperative classroom: Positive interdependence (based on cooperation)</a:t>
            </a:r>
          </a:p>
        </p:txBody>
      </p:sp>
    </p:spTree>
    <p:extLst>
      <p:ext uri="{BB962C8B-B14F-4D97-AF65-F5344CB8AC3E}">
        <p14:creationId xmlns:p14="http://schemas.microsoft.com/office/powerpoint/2010/main" val="73223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Interaction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lnSpc>
                <a:spcPct val="90000"/>
              </a:lnSpc>
            </a:pPr>
            <a:r>
              <a:rPr lang="en-US" sz="2600" dirty="0"/>
              <a:t>Frequent opportunities for interactions and/or discussion between teacher/student and among students that encourage elaborated responses about lesson </a:t>
            </a:r>
            <a:r>
              <a:rPr lang="en-US" sz="2600" dirty="0" smtClean="0"/>
              <a:t>concepts </a:t>
            </a:r>
            <a:endParaRPr lang="en-US" sz="2600" dirty="0"/>
          </a:p>
          <a:p>
            <a:pPr marL="342900" indent="-342900">
              <a:lnSpc>
                <a:spcPct val="90000"/>
              </a:lnSpc>
            </a:pPr>
            <a:r>
              <a:rPr lang="en-US" sz="2600" dirty="0"/>
              <a:t>Grouping configurations support language and content objectives of the lesson</a:t>
            </a:r>
          </a:p>
          <a:p>
            <a:pPr marL="342900" indent="-342900">
              <a:lnSpc>
                <a:spcPct val="90000"/>
              </a:lnSpc>
            </a:pPr>
            <a:r>
              <a:rPr lang="en-US" sz="2600" dirty="0"/>
              <a:t>Sufficient wait time for student response</a:t>
            </a:r>
          </a:p>
          <a:p>
            <a:pPr marL="342900" indent="-342900">
              <a:lnSpc>
                <a:spcPct val="90000"/>
              </a:lnSpc>
            </a:pPr>
            <a:r>
              <a:rPr lang="en-US" sz="2600" dirty="0"/>
              <a:t>Ample opportunities for students to clarify key concepts in L1 as needed with aide, peer, or L1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6289387"/>
      </p:ext>
    </p:extLst>
  </p:cSld>
  <p:clrMapOvr>
    <a:masterClrMapping/>
  </p:clrMapOvr>
  <p:transition advTm="3499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Interaction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/>
            <a:r>
              <a:rPr lang="en-US" sz="2600" dirty="0"/>
              <a:t>Frequent opportunities for interactions and/or discussion between teacher/student and among students that encourage elaborated responses about lesson </a:t>
            </a:r>
            <a:r>
              <a:rPr lang="en-US" sz="2600" dirty="0" smtClean="0"/>
              <a:t>concepts</a:t>
            </a:r>
          </a:p>
          <a:p>
            <a:pPr marL="342900" indent="-342900"/>
            <a:r>
              <a:rPr lang="en-US" sz="2600" dirty="0" err="1" smtClean="0">
                <a:hlinkClick r:id="rId4"/>
              </a:rPr>
              <a:t>Livebinder</a:t>
            </a:r>
            <a:endParaRPr lang="en-US" sz="2600" dirty="0"/>
          </a:p>
          <a:p>
            <a:pPr marL="342900" indent="-342900"/>
            <a:r>
              <a:rPr lang="en-US" sz="1900" dirty="0"/>
              <a:t>Numbered Heads Together</a:t>
            </a:r>
          </a:p>
          <a:p>
            <a:pPr marL="342900" indent="-342900"/>
            <a:r>
              <a:rPr lang="en-US" sz="1900" dirty="0"/>
              <a:t>Three-Step Interview (Think-Pair-Share)</a:t>
            </a:r>
          </a:p>
          <a:p>
            <a:pPr marL="342900" indent="-342900"/>
            <a:r>
              <a:rPr lang="en-US" sz="1900" dirty="0"/>
              <a:t>Send a Problem</a:t>
            </a:r>
          </a:p>
          <a:p>
            <a:pPr marL="342900" indent="-342900"/>
            <a:r>
              <a:rPr lang="en-US" sz="1900" dirty="0"/>
              <a:t>Four Corners (Building Background</a:t>
            </a:r>
            <a:r>
              <a:rPr lang="en-US" sz="1900" dirty="0" smtClean="0"/>
              <a:t>)</a:t>
            </a:r>
          </a:p>
          <a:p>
            <a:pPr marL="342900" indent="-342900"/>
            <a:r>
              <a:rPr lang="en-US" sz="1900" dirty="0" smtClean="0"/>
              <a:t>Jigsaw</a:t>
            </a:r>
            <a:endParaRPr lang="en-US" sz="1900" dirty="0"/>
          </a:p>
          <a:p>
            <a:pPr marL="342900" indent="-342900">
              <a:buFont typeface="Wingdings" charset="0"/>
              <a:buNone/>
            </a:pPr>
            <a:endParaRPr lang="en-US" sz="2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5296512"/>
      </p:ext>
    </p:extLst>
  </p:cSld>
  <p:clrMapOvr>
    <a:masterClrMapping/>
  </p:clrMapOvr>
  <p:transition advTm="4102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Range of Program Models for CLD Students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Jigsaw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Puzzle_Pieces_Clipart_Fre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701" y="2434804"/>
            <a:ext cx="3759200" cy="381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92025" y="2860325"/>
            <a:ext cx="776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44425" y="3012725"/>
            <a:ext cx="776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08439" y="2658956"/>
            <a:ext cx="1012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English as a Second Language (ESL)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425060" y="2689559"/>
            <a:ext cx="1065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Transitional Bilingual Education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2983782" y="4746661"/>
            <a:ext cx="1237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Developmental Bilingual Education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5092158" y="5067214"/>
            <a:ext cx="1220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Two-Way Immersion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3637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6506"/>
            <a:ext cx="7543800" cy="1295400"/>
          </a:xfrm>
        </p:spPr>
        <p:txBody>
          <a:bodyPr/>
          <a:lstStyle/>
          <a:p>
            <a:r>
              <a:rPr lang="en-US"/>
              <a:t>Summarizing and Note Taking </a:t>
            </a:r>
            <a:r>
              <a:rPr lang="en-US" sz="1900"/>
              <a:t>(Marzano)</a:t>
            </a:r>
            <a:r>
              <a:rPr lang="en-US"/>
              <a:t/>
            </a:r>
            <a:br>
              <a:rPr lang="en-US"/>
            </a:br>
            <a:r>
              <a:rPr lang="en-US"/>
              <a:t>Review/Assessment </a:t>
            </a:r>
            <a:r>
              <a:rPr lang="en-US" sz="1900"/>
              <a:t>(SIOP)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marL="571500" indent="-571500">
              <a:lnSpc>
                <a:spcPct val="90000"/>
              </a:lnSpc>
            </a:pPr>
            <a:endParaRPr lang="en-US" sz="2200" dirty="0" smtClean="0"/>
          </a:p>
          <a:p>
            <a:pPr marL="571500" indent="-571500">
              <a:lnSpc>
                <a:spcPct val="90000"/>
              </a:lnSpc>
            </a:pPr>
            <a:endParaRPr lang="en-US" sz="3800" dirty="0" smtClean="0"/>
          </a:p>
          <a:p>
            <a:pPr marL="571500" indent="-571500">
              <a:lnSpc>
                <a:spcPct val="90000"/>
              </a:lnSpc>
            </a:pPr>
            <a:r>
              <a:rPr lang="en-US" sz="9600" dirty="0" smtClean="0"/>
              <a:t>Four </a:t>
            </a:r>
            <a:r>
              <a:rPr lang="en-US" sz="9600" dirty="0"/>
              <a:t>main generalizations can be drawn from the research on </a:t>
            </a:r>
            <a:r>
              <a:rPr lang="en-US" sz="9600" b="1" dirty="0"/>
              <a:t>note taking</a:t>
            </a:r>
            <a:r>
              <a:rPr lang="en-US" sz="9600" dirty="0"/>
              <a:t>:</a:t>
            </a:r>
          </a:p>
          <a:p>
            <a:pPr marL="571500" indent="-571500">
              <a:lnSpc>
                <a:spcPct val="90000"/>
              </a:lnSpc>
              <a:buFont typeface="Wingdings" charset="0"/>
              <a:buNone/>
            </a:pPr>
            <a:endParaRPr lang="en-US" sz="9600" dirty="0"/>
          </a:p>
          <a:p>
            <a:pPr marL="839788" lvl="1" indent="-495300">
              <a:lnSpc>
                <a:spcPct val="90000"/>
              </a:lnSpc>
              <a:buFont typeface="Arial" charset="0"/>
              <a:buAutoNum type="arabicPeriod"/>
            </a:pPr>
            <a:r>
              <a:rPr lang="en-US" sz="8000" dirty="0" smtClean="0"/>
              <a:t>Verbatim note taking is the least effective way to take notes.</a:t>
            </a:r>
          </a:p>
          <a:p>
            <a:pPr marL="839788" lvl="1" indent="-495300">
              <a:lnSpc>
                <a:spcPct val="90000"/>
              </a:lnSpc>
              <a:buFont typeface="Arial" charset="0"/>
              <a:buAutoNum type="arabicPeriod"/>
            </a:pPr>
            <a:endParaRPr lang="en-US" sz="6200" dirty="0"/>
          </a:p>
          <a:p>
            <a:pPr marL="839788" lvl="1" indent="-495300">
              <a:lnSpc>
                <a:spcPct val="90000"/>
              </a:lnSpc>
              <a:buFont typeface="Arial" charset="0"/>
              <a:buAutoNum type="arabicPeriod"/>
            </a:pPr>
            <a:r>
              <a:rPr lang="en-US" sz="8000" dirty="0"/>
              <a:t>Notes should be considered a work in progress.</a:t>
            </a:r>
          </a:p>
          <a:p>
            <a:pPr marL="839788" lvl="1" indent="-495300">
              <a:lnSpc>
                <a:spcPct val="90000"/>
              </a:lnSpc>
              <a:buFont typeface="Arial" charset="0"/>
              <a:buAutoNum type="arabicPeriod"/>
            </a:pPr>
            <a:endParaRPr lang="en-US" sz="6200" dirty="0"/>
          </a:p>
          <a:p>
            <a:pPr marL="839788" lvl="1" indent="-495300">
              <a:lnSpc>
                <a:spcPct val="90000"/>
              </a:lnSpc>
              <a:buFont typeface="Arial" charset="0"/>
              <a:buAutoNum type="arabicPeriod"/>
            </a:pPr>
            <a:r>
              <a:rPr lang="en-US" sz="8000" dirty="0"/>
              <a:t>Notes should be used as study guides for tests.</a:t>
            </a:r>
          </a:p>
          <a:p>
            <a:pPr marL="839788" lvl="1" indent="-495300">
              <a:lnSpc>
                <a:spcPct val="90000"/>
              </a:lnSpc>
              <a:buFont typeface="Arial" charset="0"/>
              <a:buAutoNum type="arabicPeriod"/>
            </a:pPr>
            <a:endParaRPr lang="en-US" sz="6200" dirty="0"/>
          </a:p>
          <a:p>
            <a:pPr marL="839788" lvl="1" indent="-495300">
              <a:lnSpc>
                <a:spcPct val="90000"/>
              </a:lnSpc>
              <a:buFont typeface="Arial" charset="0"/>
              <a:buAutoNum type="arabicPeriod"/>
            </a:pPr>
            <a:r>
              <a:rPr lang="en-US" sz="8000" dirty="0"/>
              <a:t>The more notes taken, the better.</a:t>
            </a:r>
          </a:p>
          <a:p>
            <a:pPr marL="571500" indent="-571500">
              <a:lnSpc>
                <a:spcPct val="90000"/>
              </a:lnSpc>
              <a:buFont typeface="Arial" charset="0"/>
              <a:buNone/>
            </a:pPr>
            <a:endParaRPr lang="en-US" sz="2000" dirty="0"/>
          </a:p>
          <a:p>
            <a:pPr marL="571500" indent="-571500">
              <a:lnSpc>
                <a:spcPct val="90000"/>
              </a:lnSpc>
              <a:buFont typeface="Arial" charset="0"/>
              <a:buNone/>
            </a:pPr>
            <a:r>
              <a:rPr lang="en-US" sz="4800" dirty="0" smtClean="0"/>
              <a:t>(</a:t>
            </a:r>
            <a:r>
              <a:rPr lang="en-US" sz="4800" dirty="0" err="1" smtClean="0"/>
              <a:t>Marzano</a:t>
            </a:r>
            <a:r>
              <a:rPr lang="en-US" sz="4800" dirty="0"/>
              <a:t>, 2001)</a:t>
            </a:r>
          </a:p>
          <a:p>
            <a:pPr marL="571500" indent="-571500">
              <a:lnSpc>
                <a:spcPct val="90000"/>
              </a:lnSpc>
              <a:buFont typeface="Wingdings" charset="0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6497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15410"/>
            <a:ext cx="7543800" cy="1295400"/>
          </a:xfrm>
        </p:spPr>
        <p:txBody>
          <a:bodyPr/>
          <a:lstStyle/>
          <a:p>
            <a:r>
              <a:rPr lang="en-US" dirty="0"/>
              <a:t>Summarizing and Note Taking </a:t>
            </a:r>
            <a:r>
              <a:rPr lang="en-US" sz="1900" dirty="0"/>
              <a:t>(</a:t>
            </a:r>
            <a:r>
              <a:rPr lang="en-US" sz="1900" dirty="0" err="1"/>
              <a:t>Marzano</a:t>
            </a:r>
            <a:r>
              <a:rPr lang="en-US" sz="1900" dirty="0"/>
              <a:t>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Review/Assessment </a:t>
            </a:r>
            <a:r>
              <a:rPr lang="en-US" sz="1900" dirty="0"/>
              <a:t>(SIOP)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571500" indent="-571500">
              <a:lnSpc>
                <a:spcPct val="90000"/>
              </a:lnSpc>
              <a:buFont typeface="Wingdings" charset="0"/>
              <a:buNone/>
            </a:pPr>
            <a:endParaRPr lang="en-US" sz="2800" b="1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Note </a:t>
            </a:r>
            <a:r>
              <a:rPr lang="en-US" sz="2800" dirty="0"/>
              <a:t>Taking for </a:t>
            </a:r>
            <a:r>
              <a:rPr lang="en-US" sz="2800" dirty="0" smtClean="0"/>
              <a:t>ELs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 marL="866775" lvl="1" indent="-571500">
              <a:lnSpc>
                <a:spcPct val="90000"/>
              </a:lnSpc>
              <a:buFont typeface="Arial" charset="0"/>
              <a:buAutoNum type="arabicPeriod"/>
            </a:pPr>
            <a:r>
              <a:rPr lang="en-US" sz="2600" dirty="0"/>
              <a:t>Give students teacher-prepared notes.</a:t>
            </a:r>
          </a:p>
          <a:p>
            <a:pPr marL="571500" indent="-571500">
              <a:lnSpc>
                <a:spcPct val="90000"/>
              </a:lnSpc>
              <a:buFont typeface="Arial" charset="0"/>
              <a:buAutoNum type="arabicPeriod"/>
            </a:pPr>
            <a:endParaRPr lang="en-US" sz="2800" dirty="0"/>
          </a:p>
          <a:p>
            <a:pPr marL="866775" lvl="1" indent="-571500">
              <a:lnSpc>
                <a:spcPct val="90000"/>
              </a:lnSpc>
              <a:buFont typeface="Arial" charset="0"/>
              <a:buAutoNum type="arabicPeriod"/>
            </a:pPr>
            <a:r>
              <a:rPr lang="en-US" sz="2600" dirty="0"/>
              <a:t>Teach students a variety of note-taking formats.</a:t>
            </a:r>
          </a:p>
          <a:p>
            <a:pPr marL="571500" indent="-571500">
              <a:lnSpc>
                <a:spcPct val="90000"/>
              </a:lnSpc>
              <a:buFont typeface="Arial" charset="0"/>
              <a:buAutoNum type="arabicPeriod"/>
            </a:pPr>
            <a:endParaRPr lang="en-US" sz="2800" dirty="0"/>
          </a:p>
          <a:p>
            <a:pPr marL="866775" lvl="1" indent="-571500">
              <a:lnSpc>
                <a:spcPct val="90000"/>
              </a:lnSpc>
              <a:buFont typeface="Arial" charset="0"/>
              <a:buAutoNum type="arabicPeriod"/>
            </a:pPr>
            <a:r>
              <a:rPr lang="en-US" sz="2600" dirty="0"/>
              <a:t>Use combination notes.</a:t>
            </a:r>
          </a:p>
          <a:p>
            <a:pPr marL="571500" indent="-571500">
              <a:lnSpc>
                <a:spcPct val="90000"/>
              </a:lnSpc>
              <a:buFont typeface="Arial" charset="0"/>
              <a:buNone/>
            </a:pPr>
            <a:endParaRPr lang="en-US" sz="2800" dirty="0"/>
          </a:p>
          <a:p>
            <a:pPr marL="571500" indent="-571500">
              <a:lnSpc>
                <a:spcPct val="90000"/>
              </a:lnSpc>
              <a:buFont typeface="Arial" charset="0"/>
              <a:buNone/>
            </a:pPr>
            <a:r>
              <a:rPr lang="en-US" sz="2000" dirty="0"/>
              <a:t>(Hill &amp; Flynn, 2006</a:t>
            </a:r>
            <a:r>
              <a:rPr lang="en-US" sz="2000" dirty="0" smtClean="0"/>
              <a:t>)  </a:t>
            </a:r>
            <a:endParaRPr lang="en-US" sz="2800" dirty="0"/>
          </a:p>
        </p:txBody>
      </p:sp>
      <p:pic>
        <p:nvPicPr>
          <p:cNvPr id="2" name="Picture 1" descr="book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038" y="5319183"/>
            <a:ext cx="1061628" cy="136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47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Jigsaw 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>
              <a:buAutoNum type="arabicPeriod"/>
            </a:pPr>
            <a:r>
              <a:rPr lang="en-US" dirty="0" smtClean="0"/>
              <a:t>Number off from 1-4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Ones </a:t>
            </a:r>
            <a:r>
              <a:rPr lang="en-US" dirty="0" smtClean="0"/>
              <a:t>read about English as a Second Language (text pp. 115-118).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Twos</a:t>
            </a:r>
            <a:r>
              <a:rPr lang="en-US" dirty="0" smtClean="0"/>
              <a:t> read about Transitional Bilingual Education (text pp. 118-120).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Threes</a:t>
            </a:r>
            <a:r>
              <a:rPr lang="en-US" dirty="0" smtClean="0"/>
              <a:t> read about Developmental Bilingual Education (text pp. 120-122).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Fours</a:t>
            </a:r>
            <a:r>
              <a:rPr lang="en-US" dirty="0" smtClean="0"/>
              <a:t> read about Two-Way Immersion (text pp. 123-125).</a:t>
            </a:r>
          </a:p>
          <a:p>
            <a:pPr marL="0" indent="0">
              <a:buNone/>
            </a:pPr>
            <a:r>
              <a:rPr lang="en-US" dirty="0" smtClean="0"/>
              <a:t>2. All groups be prepared to share the following about the assigned program model:</a:t>
            </a:r>
          </a:p>
          <a:p>
            <a:r>
              <a:rPr lang="en-US" dirty="0" smtClean="0"/>
              <a:t>Foundations</a:t>
            </a:r>
          </a:p>
          <a:p>
            <a:r>
              <a:rPr lang="en-US" dirty="0" smtClean="0"/>
              <a:t>Characteristics</a:t>
            </a:r>
          </a:p>
          <a:p>
            <a:r>
              <a:rPr lang="en-US" dirty="0" smtClean="0"/>
              <a:t>Essentials and Concerns</a:t>
            </a:r>
          </a:p>
          <a:p>
            <a:endParaRPr lang="en-US" dirty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02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7|0.7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|0.7|0.7|0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radition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Tradition">
      <a:majorFont>
        <a:latin typeface="Candara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1294</TotalTime>
  <Words>637</Words>
  <Application>Microsoft Macintosh PowerPoint</Application>
  <PresentationFormat>On-screen Show (4:3)</PresentationFormat>
  <Paragraphs>108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Candara</vt:lpstr>
      <vt:lpstr>ＭＳ Ｐゴシック</vt:lpstr>
      <vt:lpstr>Wingdings</vt:lpstr>
      <vt:lpstr>Arial</vt:lpstr>
      <vt:lpstr>Tradition</vt:lpstr>
      <vt:lpstr>Cooperation versus Competition</vt:lpstr>
      <vt:lpstr>Why Cooperative Learning Promotes Language Learning</vt:lpstr>
      <vt:lpstr>Why Cooperative Learning Promotes Language Learning</vt:lpstr>
      <vt:lpstr>Interaction</vt:lpstr>
      <vt:lpstr>Interaction</vt:lpstr>
      <vt:lpstr>Range of Program Models for CLD Students</vt:lpstr>
      <vt:lpstr>Summarizing and Note Taking (Marzano) Review/Assessment (SIOP)</vt:lpstr>
      <vt:lpstr>Summarizing and Note Taking (Marzano) Review/Assessment (SIOP)</vt:lpstr>
      <vt:lpstr>Jigsaw Task</vt:lpstr>
      <vt:lpstr>Jigsaw Task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EDUG 640</dc:title>
  <dc:creator>Mary Morgan</dc:creator>
  <cp:lastModifiedBy>Mary Morgan</cp:lastModifiedBy>
  <cp:revision>90</cp:revision>
  <cp:lastPrinted>2013-07-07T19:56:11Z</cp:lastPrinted>
  <dcterms:created xsi:type="dcterms:W3CDTF">2013-06-10T17:51:10Z</dcterms:created>
  <dcterms:modified xsi:type="dcterms:W3CDTF">2016-07-05T22:04:30Z</dcterms:modified>
</cp:coreProperties>
</file>