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7" r:id="rId2"/>
    <p:sldId id="259" r:id="rId3"/>
    <p:sldId id="260" r:id="rId4"/>
    <p:sldId id="261" r:id="rId5"/>
    <p:sldId id="272" r:id="rId6"/>
    <p:sldId id="277"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6"/>
    <p:restoredTop sz="83986" autoAdjust="0"/>
  </p:normalViewPr>
  <p:slideViewPr>
    <p:cSldViewPr snapToGrid="0" snapToObjects="1">
      <p:cViewPr>
        <p:scale>
          <a:sx n="65" d="100"/>
          <a:sy n="65" d="100"/>
        </p:scale>
        <p:origin x="2688"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D660E-1AA4-204A-B783-22257E6EA408}" type="datetimeFigureOut">
              <a:rPr lang="en-US" smtClean="0"/>
              <a:t>7/5/16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2D0C0-6301-3747-8AE1-8E1C15F147D4}" type="slidenum">
              <a:rPr lang="en-US" smtClean="0"/>
              <a:t>‹#›</a:t>
            </a:fld>
            <a:endParaRPr lang="en-US"/>
          </a:p>
        </p:txBody>
      </p:sp>
    </p:spTree>
    <p:extLst>
      <p:ext uri="{BB962C8B-B14F-4D97-AF65-F5344CB8AC3E}">
        <p14:creationId xmlns:p14="http://schemas.microsoft.com/office/powerpoint/2010/main" val="841273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assumptions</a:t>
            </a:r>
            <a:r>
              <a:rPr lang="en-US" baseline="0" dirty="0" smtClean="0"/>
              <a:t> and stereotypes regarding diverse groups arise from a simple lack of knowledge. You can work to increase the understanding and respect your students have for one another by by asking CLD students to share their insightful perspectives on lessons as relates to their own cultural heritage.” text p. </a:t>
            </a:r>
            <a:r>
              <a:rPr lang="en-US" baseline="0" smtClean="0"/>
              <a:t>29</a:t>
            </a:r>
            <a:endParaRPr lang="en-US" dirty="0" smtClean="0"/>
          </a:p>
          <a:p>
            <a:endParaRPr lang="en-US" dirty="0" smtClean="0"/>
          </a:p>
          <a:p>
            <a:r>
              <a:rPr lang="en-US" dirty="0" smtClean="0"/>
              <a:t>Text p. 10</a:t>
            </a:r>
          </a:p>
          <a:p>
            <a:r>
              <a:rPr lang="en-US" dirty="0" smtClean="0"/>
              <a:t>The CLD Student:</a:t>
            </a:r>
            <a:r>
              <a:rPr lang="en-US" baseline="0" dirty="0" smtClean="0"/>
              <a:t> Asset or Liability (pp. 7-9)</a:t>
            </a:r>
          </a:p>
          <a:p>
            <a:r>
              <a:rPr lang="en-US" baseline="0" dirty="0" smtClean="0"/>
              <a:t>Sociocultural </a:t>
            </a:r>
            <a:r>
              <a:rPr lang="en-US" baseline="0" dirty="0" err="1" smtClean="0"/>
              <a:t>Challeges</a:t>
            </a:r>
            <a:r>
              <a:rPr lang="en-US" baseline="0" dirty="0" smtClean="0"/>
              <a:t> (pp. 12-23)</a:t>
            </a:r>
          </a:p>
          <a:p>
            <a:r>
              <a:rPr lang="en-US" baseline="0" dirty="0" smtClean="0"/>
              <a:t>Will continue in class on day 2. </a:t>
            </a:r>
            <a:endParaRPr lang="en-US" dirty="0"/>
          </a:p>
        </p:txBody>
      </p:sp>
      <p:sp>
        <p:nvSpPr>
          <p:cNvPr id="4" name="Slide Number Placeholder 3"/>
          <p:cNvSpPr>
            <a:spLocks noGrp="1"/>
          </p:cNvSpPr>
          <p:nvPr>
            <p:ph type="sldNum" sz="quarter" idx="10"/>
          </p:nvPr>
        </p:nvSpPr>
        <p:spPr/>
        <p:txBody>
          <a:bodyPr/>
          <a:lstStyle/>
          <a:p>
            <a:fld id="{BFCB4D9D-4D91-AE45-8F0B-24DE3D6E8145}" type="slidenum">
              <a:rPr lang="en-US" smtClean="0"/>
              <a:t>2</a:t>
            </a:fld>
            <a:endParaRPr lang="en-US"/>
          </a:p>
        </p:txBody>
      </p:sp>
    </p:spTree>
    <p:extLst>
      <p:ext uri="{BB962C8B-B14F-4D97-AF65-F5344CB8AC3E}">
        <p14:creationId xmlns:p14="http://schemas.microsoft.com/office/powerpoint/2010/main" val="282414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 is an excellent example of 21st century</a:t>
            </a:r>
            <a:r>
              <a:rPr lang="en-US" baseline="0" dirty="0" smtClean="0"/>
              <a:t> literacies. This site is vetted by Center for Applied Linguistics. Much information on refugees and displaced persons is politically charged.</a:t>
            </a:r>
            <a:r>
              <a:rPr lang="en-US" dirty="0" smtClean="0"/>
              <a:t> (RTU)</a:t>
            </a:r>
          </a:p>
          <a:p>
            <a:endParaRPr lang="en-US" dirty="0" smtClean="0"/>
          </a:p>
          <a:p>
            <a:r>
              <a:rPr lang="en-US" dirty="0" err="1" smtClean="0"/>
              <a:t>CultureGram</a:t>
            </a:r>
            <a:r>
              <a:rPr lang="en-US" dirty="0" smtClean="0"/>
              <a:t> login:</a:t>
            </a:r>
            <a:r>
              <a:rPr lang="en-US" baseline="0" dirty="0" smtClean="0"/>
              <a:t> </a:t>
            </a:r>
            <a:r>
              <a:rPr lang="en-US" baseline="0" dirty="0" err="1" smtClean="0"/>
              <a:t>owentrevor</a:t>
            </a:r>
            <a:r>
              <a:rPr lang="en-US" baseline="0" dirty="0" smtClean="0"/>
              <a:t>  </a:t>
            </a:r>
            <a:r>
              <a:rPr lang="en-US" baseline="0" dirty="0" err="1" smtClean="0"/>
              <a:t>owen</a:t>
            </a:r>
            <a:endParaRPr lang="en-US" dirty="0"/>
          </a:p>
        </p:txBody>
      </p:sp>
      <p:sp>
        <p:nvSpPr>
          <p:cNvPr id="4" name="Slide Number Placeholder 3"/>
          <p:cNvSpPr>
            <a:spLocks noGrp="1"/>
          </p:cNvSpPr>
          <p:nvPr>
            <p:ph type="sldNum" sz="quarter" idx="10"/>
          </p:nvPr>
        </p:nvSpPr>
        <p:spPr/>
        <p:txBody>
          <a:bodyPr/>
          <a:lstStyle/>
          <a:p>
            <a:fld id="{7CB2D0C0-6301-3747-8AE1-8E1C15F147D4}" type="slidenum">
              <a:rPr lang="en-US" smtClean="0"/>
              <a:t>3</a:t>
            </a:fld>
            <a:endParaRPr lang="en-US"/>
          </a:p>
        </p:txBody>
      </p:sp>
    </p:spTree>
    <p:extLst>
      <p:ext uri="{BB962C8B-B14F-4D97-AF65-F5344CB8AC3E}">
        <p14:creationId xmlns:p14="http://schemas.microsoft.com/office/powerpoint/2010/main" val="48909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this project as posters are viewed. Students didn’t even realize</a:t>
            </a:r>
            <a:r>
              <a:rPr lang="en-US" baseline="0" dirty="0" smtClean="0"/>
              <a:t> they had kids from Somalia in their classrooms. Some students wanted to do their project on the country that provided them with shelter, not their home country (Thailand-Myanmar)</a:t>
            </a:r>
            <a:endParaRPr lang="en-US" dirty="0"/>
          </a:p>
        </p:txBody>
      </p:sp>
      <p:sp>
        <p:nvSpPr>
          <p:cNvPr id="4" name="Slide Number Placeholder 3"/>
          <p:cNvSpPr>
            <a:spLocks noGrp="1"/>
          </p:cNvSpPr>
          <p:nvPr>
            <p:ph type="sldNum" sz="quarter" idx="10"/>
          </p:nvPr>
        </p:nvSpPr>
        <p:spPr/>
        <p:txBody>
          <a:bodyPr/>
          <a:lstStyle/>
          <a:p>
            <a:fld id="{7CB2D0C0-6301-3747-8AE1-8E1C15F147D4}" type="slidenum">
              <a:rPr lang="en-US" smtClean="0"/>
              <a:t>4</a:t>
            </a:fld>
            <a:endParaRPr lang="en-US"/>
          </a:p>
        </p:txBody>
      </p:sp>
    </p:spTree>
    <p:extLst>
      <p:ext uri="{BB962C8B-B14F-4D97-AF65-F5344CB8AC3E}">
        <p14:creationId xmlns:p14="http://schemas.microsoft.com/office/powerpoint/2010/main" val="97365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 ah-ha the instructional coach at </a:t>
            </a:r>
            <a:r>
              <a:rPr lang="en-US" dirty="0" err="1" smtClean="0"/>
              <a:t>Trunnell</a:t>
            </a:r>
            <a:r>
              <a:rPr lang="en-US" dirty="0" smtClean="0"/>
              <a:t> had about helping teachers</a:t>
            </a:r>
            <a:r>
              <a:rPr lang="en-US" baseline="0" dirty="0" smtClean="0"/>
              <a:t> understand the more complex meaning of author’s purpose using resources written about various cultures. How do we know when they are accurate? Can they be accurate for everyone from that culture? How can we find out more?</a:t>
            </a:r>
          </a:p>
          <a:p>
            <a:endParaRPr lang="en-US" baseline="0" dirty="0" smtClean="0"/>
          </a:p>
          <a:p>
            <a:r>
              <a:rPr lang="en-US" baseline="0" dirty="0" smtClean="0"/>
              <a:t>Link to LITR 630—RTU</a:t>
            </a:r>
          </a:p>
          <a:p>
            <a:r>
              <a:rPr lang="en-US" baseline="0" dirty="0" smtClean="0"/>
              <a:t>Reliable</a:t>
            </a:r>
          </a:p>
          <a:p>
            <a:r>
              <a:rPr lang="en-US" baseline="0" dirty="0" smtClean="0"/>
              <a:t>Trustworthy</a:t>
            </a:r>
          </a:p>
          <a:p>
            <a:r>
              <a:rPr lang="en-US" baseline="0" dirty="0" smtClean="0"/>
              <a:t>Useful</a:t>
            </a:r>
          </a:p>
          <a:p>
            <a:endParaRPr lang="en-US" dirty="0"/>
          </a:p>
        </p:txBody>
      </p:sp>
      <p:sp>
        <p:nvSpPr>
          <p:cNvPr id="4" name="Slide Number Placeholder 3"/>
          <p:cNvSpPr>
            <a:spLocks noGrp="1"/>
          </p:cNvSpPr>
          <p:nvPr>
            <p:ph type="sldNum" sz="quarter" idx="10"/>
          </p:nvPr>
        </p:nvSpPr>
        <p:spPr/>
        <p:txBody>
          <a:bodyPr/>
          <a:lstStyle/>
          <a:p>
            <a:fld id="{7CB2D0C0-6301-3747-8AE1-8E1C15F147D4}" type="slidenum">
              <a:rPr lang="en-US" smtClean="0"/>
              <a:t>5</a:t>
            </a:fld>
            <a:endParaRPr lang="en-US"/>
          </a:p>
        </p:txBody>
      </p:sp>
    </p:spTree>
    <p:extLst>
      <p:ext uri="{BB962C8B-B14F-4D97-AF65-F5344CB8AC3E}">
        <p14:creationId xmlns:p14="http://schemas.microsoft.com/office/powerpoint/2010/main" val="152639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9B99423B-168A-E04E-91AD-72964CCC46B6}" type="datetimeFigureOut">
              <a:rPr lang="en-US" smtClean="0"/>
              <a:t>7/5/16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B99423B-168A-E04E-91AD-72964CCC46B6}" type="datetimeFigureOut">
              <a:rPr lang="en-US" smtClean="0"/>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99423B-168A-E04E-91AD-72964CCC46B6}" type="datetimeFigureOut">
              <a:rPr lang="en-US" smtClean="0"/>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99423B-168A-E04E-91AD-72964CCC46B6}" type="datetimeFigureOut">
              <a:rPr lang="en-US" smtClean="0"/>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99423B-168A-E04E-91AD-72964CCC46B6}" type="datetimeFigureOut">
              <a:rPr lang="en-US" smtClean="0"/>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9423B-168A-E04E-91AD-72964CCC46B6}" type="datetimeFigureOut">
              <a:rPr lang="en-US" smtClean="0"/>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B99423B-168A-E04E-91AD-72964CCC46B6}" type="datetimeFigureOut">
              <a:rPr lang="en-US" smtClean="0"/>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B99423B-168A-E04E-91AD-72964CCC46B6}" type="datetimeFigureOut">
              <a:rPr lang="en-US" smtClean="0"/>
              <a:t>7/5/16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B99423B-168A-E04E-91AD-72964CCC46B6}" type="datetimeFigureOut">
              <a:rPr lang="en-US" smtClean="0"/>
              <a:t>7/5/16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B99423B-168A-E04E-91AD-72964CCC46B6}" type="datetimeFigureOut">
              <a:rPr lang="en-US" smtClean="0"/>
              <a:t>7/5/16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9423B-168A-E04E-91AD-72964CCC46B6}" type="datetimeFigureOut">
              <a:rPr lang="en-US" smtClean="0"/>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9B99423B-168A-E04E-91AD-72964CCC46B6}" type="datetimeFigureOut">
              <a:rPr lang="en-US" smtClean="0"/>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F6883-C984-DB40-88BF-FAABDF43B0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9B99423B-168A-E04E-91AD-72964CCC46B6}" type="datetimeFigureOut">
              <a:rPr lang="en-US" smtClean="0"/>
              <a:t>7/5/16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4BF6883-C984-DB40-88BF-FAABDF43B0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www.culturalorientation.net/" TargetMode="External"/><Relationship Id="rId4" Type="http://schemas.openxmlformats.org/officeDocument/2006/relationships/hyperlink" Target="http://www.culturecrossing.net/" TargetMode="External"/><Relationship Id="rId5" Type="http://schemas.openxmlformats.org/officeDocument/2006/relationships/hyperlink" Target="http://www.lfpl.org/research/subjects/atozdatabaselistremote.asp"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classppts.wikispaces.com/Class+2" TargetMode="External"/><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LITR </a:t>
            </a:r>
            <a:r>
              <a:rPr lang="en-US" dirty="0" smtClean="0"/>
              <a:t>640</a:t>
            </a:r>
            <a:endParaRPr lang="en-US" dirty="0"/>
          </a:p>
        </p:txBody>
      </p:sp>
      <p:sp>
        <p:nvSpPr>
          <p:cNvPr id="3" name="Subtitle 2"/>
          <p:cNvSpPr>
            <a:spLocks noGrp="1"/>
          </p:cNvSpPr>
          <p:nvPr>
            <p:ph type="subTitle" idx="1"/>
          </p:nvPr>
        </p:nvSpPr>
        <p:spPr/>
        <p:txBody>
          <a:bodyPr>
            <a:normAutofit/>
          </a:bodyPr>
          <a:lstStyle/>
          <a:p>
            <a:r>
              <a:rPr lang="en-US" smtClean="0"/>
              <a:t>Class 2</a:t>
            </a:r>
            <a:endParaRPr lang="en-US" dirty="0" smtClean="0"/>
          </a:p>
        </p:txBody>
      </p:sp>
      <p:sp>
        <p:nvSpPr>
          <p:cNvPr id="4" name="TextBox 3"/>
          <p:cNvSpPr txBox="1"/>
          <p:nvPr/>
        </p:nvSpPr>
        <p:spPr>
          <a:xfrm>
            <a:off x="-3617843" y="331967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07109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Cultures</a:t>
            </a:r>
            <a:endParaRPr lang="en-US" dirty="0"/>
          </a:p>
        </p:txBody>
      </p:sp>
      <p:pic>
        <p:nvPicPr>
          <p:cNvPr id="24" name="Content Placeholder 23" descr="Untitled.jpg"/>
          <p:cNvPicPr>
            <a:picLocks noGrp="1" noChangeAspect="1"/>
          </p:cNvPicPr>
          <p:nvPr>
            <p:ph idx="1"/>
          </p:nvPr>
        </p:nvPicPr>
        <p:blipFill>
          <a:blip r:embed="rId3">
            <a:extLst>
              <a:ext uri="{28A0092B-C50C-407E-A947-70E740481C1C}">
                <a14:useLocalDpi xmlns:a14="http://schemas.microsoft.com/office/drawing/2010/main" val="0"/>
              </a:ext>
            </a:extLst>
          </a:blip>
          <a:srcRect l="-37528" r="-37528"/>
          <a:stretch>
            <a:fillRect/>
          </a:stretch>
        </p:blipFill>
        <p:spPr>
          <a:xfrm>
            <a:off x="1089025" y="1801813"/>
            <a:ext cx="7272338" cy="4324350"/>
          </a:xfrm>
        </p:spPr>
      </p:pic>
      <p:sp>
        <p:nvSpPr>
          <p:cNvPr id="25" name="Right Arrow 24"/>
          <p:cNvSpPr/>
          <p:nvPr/>
        </p:nvSpPr>
        <p:spPr>
          <a:xfrm>
            <a:off x="3435381" y="3755718"/>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665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Learning about Culture</a:t>
            </a:r>
            <a:endParaRPr lang="en-US" dirty="0"/>
          </a:p>
        </p:txBody>
      </p:sp>
      <p:sp>
        <p:nvSpPr>
          <p:cNvPr id="3" name="Content Placeholder 2"/>
          <p:cNvSpPr>
            <a:spLocks noGrp="1"/>
          </p:cNvSpPr>
          <p:nvPr>
            <p:ph idx="1"/>
          </p:nvPr>
        </p:nvSpPr>
        <p:spPr/>
        <p:txBody>
          <a:bodyPr/>
          <a:lstStyle/>
          <a:p>
            <a:r>
              <a:rPr lang="en-US" dirty="0" smtClean="0">
                <a:hlinkClick r:id="rId3"/>
              </a:rPr>
              <a:t>Cultural Orientation Center</a:t>
            </a:r>
            <a:endParaRPr lang="en-US" dirty="0" smtClean="0"/>
          </a:p>
          <a:p>
            <a:endParaRPr lang="en-US" dirty="0"/>
          </a:p>
          <a:p>
            <a:r>
              <a:rPr lang="en-US" dirty="0" smtClean="0">
                <a:hlinkClick r:id="rId4"/>
              </a:rPr>
              <a:t>Culture Crossing</a:t>
            </a:r>
            <a:endParaRPr lang="en-US" dirty="0" smtClean="0"/>
          </a:p>
          <a:p>
            <a:endParaRPr lang="en-US" dirty="0"/>
          </a:p>
          <a:p>
            <a:r>
              <a:rPr lang="en-US" dirty="0" err="1" smtClean="0">
                <a:hlinkClick r:id="rId5"/>
              </a:rPr>
              <a:t>CultureGrams</a:t>
            </a:r>
            <a:endParaRPr lang="en-US" dirty="0"/>
          </a:p>
        </p:txBody>
      </p:sp>
    </p:spTree>
    <p:extLst>
      <p:ext uri="{BB962C8B-B14F-4D97-AF65-F5344CB8AC3E}">
        <p14:creationId xmlns:p14="http://schemas.microsoft.com/office/powerpoint/2010/main" val="1180602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and Culture</a:t>
            </a:r>
            <a:endParaRPr lang="en-US" dirty="0"/>
          </a:p>
        </p:txBody>
      </p:sp>
      <p:sp>
        <p:nvSpPr>
          <p:cNvPr id="3" name="Content Placeholder 2"/>
          <p:cNvSpPr>
            <a:spLocks noGrp="1"/>
          </p:cNvSpPr>
          <p:nvPr>
            <p:ph idx="1"/>
          </p:nvPr>
        </p:nvSpPr>
        <p:spPr>
          <a:xfrm>
            <a:off x="1089024" y="1801906"/>
            <a:ext cx="7488361" cy="4324257"/>
          </a:xfrm>
        </p:spPr>
        <p:txBody>
          <a:bodyPr/>
          <a:lstStyle/>
          <a:p>
            <a:pPr marL="0" indent="0">
              <a:buNone/>
            </a:pPr>
            <a:r>
              <a:rPr lang="en-US" sz="3200" dirty="0" smtClean="0">
                <a:hlinkClick r:id="rId3"/>
              </a:rPr>
              <a:t>International Night at an Elementary School</a:t>
            </a:r>
            <a:endParaRPr lang="en-US" sz="3200" dirty="0" smtClean="0"/>
          </a:p>
          <a:p>
            <a:pPr marL="0" indent="0">
              <a:buNone/>
            </a:pPr>
            <a:endParaRPr lang="en-US" sz="3200" dirty="0"/>
          </a:p>
          <a:p>
            <a:pPr marL="0" indent="0">
              <a:buNone/>
            </a:pPr>
            <a:endParaRPr lang="en-US" sz="3200" dirty="0" smtClean="0"/>
          </a:p>
          <a:p>
            <a:pPr marL="0" indent="0">
              <a:buNone/>
            </a:pPr>
            <a:endParaRPr lang="en-US" dirty="0"/>
          </a:p>
        </p:txBody>
      </p:sp>
      <p:pic>
        <p:nvPicPr>
          <p:cNvPr id="5" name="Picture 4" descr="ur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615" y="3330252"/>
            <a:ext cx="6447692" cy="2656590"/>
          </a:xfrm>
          <a:prstGeom prst="rect">
            <a:avLst/>
          </a:prstGeom>
        </p:spPr>
      </p:pic>
    </p:spTree>
    <p:extLst>
      <p:ext uri="{BB962C8B-B14F-4D97-AF65-F5344CB8AC3E}">
        <p14:creationId xmlns:p14="http://schemas.microsoft.com/office/powerpoint/2010/main" val="2944325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KCAS Connection</a:t>
            </a:r>
            <a:endParaRPr lang="en-US" dirty="0"/>
          </a:p>
        </p:txBody>
      </p:sp>
      <p:pic>
        <p:nvPicPr>
          <p:cNvPr id="4" name="Content Placeholder 3" descr="Untitled.tiff"/>
          <p:cNvPicPr>
            <a:picLocks noGrp="1" noChangeAspect="1"/>
          </p:cNvPicPr>
          <p:nvPr>
            <p:ph idx="1"/>
          </p:nvPr>
        </p:nvPicPr>
        <p:blipFill>
          <a:blip r:embed="rId3">
            <a:extLst>
              <a:ext uri="{28A0092B-C50C-407E-A947-70E740481C1C}">
                <a14:useLocalDpi xmlns:a14="http://schemas.microsoft.com/office/drawing/2010/main" val="0"/>
              </a:ext>
            </a:extLst>
          </a:blip>
          <a:srcRect t="-47310" b="-47310"/>
          <a:stretch>
            <a:fillRect/>
          </a:stretch>
        </p:blipFill>
        <p:spPr>
          <a:xfrm>
            <a:off x="721426" y="1036116"/>
            <a:ext cx="8026221" cy="4772528"/>
          </a:xfrm>
        </p:spPr>
      </p:pic>
    </p:spTree>
    <p:extLst>
      <p:ext uri="{BB962C8B-B14F-4D97-AF65-F5344CB8AC3E}">
        <p14:creationId xmlns:p14="http://schemas.microsoft.com/office/powerpoint/2010/main" val="2480277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Check</a:t>
            </a:r>
            <a:endParaRPr lang="en-US" dirty="0"/>
          </a:p>
        </p:txBody>
      </p:sp>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31875" r="-31875"/>
          <a:stretch>
            <a:fillRect/>
          </a:stretch>
        </p:blipFill>
        <p:spPr>
          <a:xfrm>
            <a:off x="2652102" y="2869606"/>
            <a:ext cx="3932361" cy="2338249"/>
          </a:xfrm>
        </p:spPr>
      </p:pic>
      <p:sp>
        <p:nvSpPr>
          <p:cNvPr id="5" name="TextBox 4"/>
          <p:cNvSpPr txBox="1"/>
          <p:nvPr/>
        </p:nvSpPr>
        <p:spPr>
          <a:xfrm>
            <a:off x="2911229" y="1945026"/>
            <a:ext cx="3868617" cy="584776"/>
          </a:xfrm>
          <a:prstGeom prst="rect">
            <a:avLst/>
          </a:prstGeom>
          <a:noFill/>
        </p:spPr>
        <p:txBody>
          <a:bodyPr wrap="square" rtlCol="0">
            <a:spAutoFit/>
          </a:bodyPr>
          <a:lstStyle/>
          <a:p>
            <a:r>
              <a:rPr lang="en-US" sz="3200" dirty="0" smtClean="0"/>
              <a:t>Room: AQC9LRIV</a:t>
            </a:r>
            <a:endParaRPr lang="en-US" sz="3200" dirty="0"/>
          </a:p>
        </p:txBody>
      </p:sp>
    </p:spTree>
    <p:extLst>
      <p:ext uri="{BB962C8B-B14F-4D97-AF65-F5344CB8AC3E}">
        <p14:creationId xmlns:p14="http://schemas.microsoft.com/office/powerpoint/2010/main" val="4082631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910</TotalTime>
  <Words>267</Words>
  <Application>Microsoft Macintosh PowerPoint</Application>
  <PresentationFormat>On-screen Show (4:3)</PresentationFormat>
  <Paragraphs>35</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Candara</vt:lpstr>
      <vt:lpstr>Wingdings</vt:lpstr>
      <vt:lpstr>Tradition</vt:lpstr>
      <vt:lpstr>LITR 640</vt:lpstr>
      <vt:lpstr>Their Cultures</vt:lpstr>
      <vt:lpstr>Resources for Learning about Culture</vt:lpstr>
      <vt:lpstr>Kids and Culture</vt:lpstr>
      <vt:lpstr>KCAS Connection</vt:lpstr>
      <vt:lpstr>Learning Check</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EDUG 640</dc:title>
  <dc:creator>Mary Morgan</dc:creator>
  <cp:lastModifiedBy>Mary Morgan</cp:lastModifiedBy>
  <cp:revision>51</cp:revision>
  <dcterms:created xsi:type="dcterms:W3CDTF">2013-06-13T17:53:53Z</dcterms:created>
  <dcterms:modified xsi:type="dcterms:W3CDTF">2016-07-05T22:37:38Z</dcterms:modified>
</cp:coreProperties>
</file>