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77" r:id="rId2"/>
    <p:sldId id="278" r:id="rId3"/>
    <p:sldId id="279" r:id="rId4"/>
    <p:sldId id="280" r:id="rId5"/>
    <p:sldId id="281" r:id="rId6"/>
    <p:sldId id="282" r:id="rId7"/>
    <p:sldId id="283" r:id="rId8"/>
    <p:sldId id="284" r:id="rId9"/>
    <p:sldId id="285" r:id="rId10"/>
    <p:sldId id="286" r:id="rId11"/>
    <p:sldId id="289" r:id="rId12"/>
    <p:sldId id="290" r:id="rId13"/>
    <p:sldId id="291" r:id="rId14"/>
    <p:sldId id="292" r:id="rId15"/>
    <p:sldId id="293" r:id="rId16"/>
    <p:sldId id="29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94640"/>
  </p:normalViewPr>
  <p:slideViewPr>
    <p:cSldViewPr snapToGrid="0" snapToObjects="1">
      <p:cViewPr varScale="1">
        <p:scale>
          <a:sx n="87" d="100"/>
          <a:sy n="87" d="100"/>
        </p:scale>
        <p:origin x="60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29164-41A6-48FB-AEF5-D300B4C42CF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8FE1B70-6FCB-4E9A-AF19-134C87C2A3CA}">
      <dgm:prSet/>
      <dgm:spPr>
        <a:solidFill>
          <a:schemeClr val="accent4"/>
        </a:solidFill>
      </dgm:spPr>
      <dgm:t>
        <a:bodyPr/>
        <a:lstStyle/>
        <a:p>
          <a:pPr rtl="0"/>
          <a:r>
            <a:rPr lang="en-US" dirty="0" smtClean="0"/>
            <a:t>Each newly enrolled JCPS LEP student has </a:t>
          </a:r>
          <a:r>
            <a:rPr lang="en-US" b="0" dirty="0" smtClean="0"/>
            <a:t>an</a:t>
          </a:r>
          <a:r>
            <a:rPr lang="en-US" b="1" dirty="0" smtClean="0"/>
            <a:t> </a:t>
          </a:r>
          <a:r>
            <a:rPr lang="en-US" b="1" dirty="0" smtClean="0">
              <a:solidFill>
                <a:srgbClr val="FF0000"/>
              </a:solidFill>
            </a:rPr>
            <a:t>Initial PS</a:t>
          </a:r>
          <a:r>
            <a:rPr lang="en-US" dirty="0" smtClean="0">
              <a:solidFill>
                <a:srgbClr val="FF0000"/>
              </a:solidFill>
            </a:rPr>
            <a:t>P </a:t>
          </a:r>
          <a:r>
            <a:rPr lang="en-US" dirty="0" smtClean="0"/>
            <a:t>which is completed by the ESL Intake Center. </a:t>
          </a:r>
          <a:endParaRPr lang="en-US" dirty="0"/>
        </a:p>
      </dgm:t>
    </dgm:pt>
    <dgm:pt modelId="{C5DAF87F-3BB5-4667-95D1-E40FBEB6CEC3}" type="parTrans" cxnId="{06322F04-AB95-4369-97DC-4BA88F784F0A}">
      <dgm:prSet/>
      <dgm:spPr/>
      <dgm:t>
        <a:bodyPr/>
        <a:lstStyle/>
        <a:p>
          <a:endParaRPr lang="en-US"/>
        </a:p>
      </dgm:t>
    </dgm:pt>
    <dgm:pt modelId="{6314C286-BD5D-4661-8037-5BD300C8A03A}" type="sibTrans" cxnId="{06322F04-AB95-4369-97DC-4BA88F784F0A}">
      <dgm:prSet/>
      <dgm:spPr/>
      <dgm:t>
        <a:bodyPr/>
        <a:lstStyle/>
        <a:p>
          <a:endParaRPr lang="en-US"/>
        </a:p>
      </dgm:t>
    </dgm:pt>
    <dgm:pt modelId="{D2CDC108-38FC-48E0-83FF-06C4D1922C0B}">
      <dgm:prSet/>
      <dgm:spPr>
        <a:solidFill>
          <a:schemeClr val="accent4"/>
        </a:solidFill>
      </dgm:spPr>
      <dgm:t>
        <a:bodyPr/>
        <a:lstStyle/>
        <a:p>
          <a:pPr rtl="0"/>
          <a:r>
            <a:rPr lang="en-US" b="1" dirty="0" smtClean="0">
              <a:solidFill>
                <a:schemeClr val="bg1"/>
              </a:solidFill>
            </a:rPr>
            <a:t>A </a:t>
          </a:r>
          <a:r>
            <a:rPr lang="en-US" b="1" dirty="0" smtClean="0">
              <a:solidFill>
                <a:srgbClr val="FF0000"/>
              </a:solidFill>
            </a:rPr>
            <a:t>Current Year PSP </a:t>
          </a:r>
          <a:r>
            <a:rPr lang="en-US" dirty="0" smtClean="0"/>
            <a:t>is completed by the school each year. </a:t>
          </a:r>
          <a:endParaRPr lang="en-US" dirty="0"/>
        </a:p>
      </dgm:t>
    </dgm:pt>
    <dgm:pt modelId="{106961A0-B188-4872-B730-D425E5AD048D}" type="sibTrans" cxnId="{D31D3D75-27BA-45D7-84E1-CFD9BD398213}">
      <dgm:prSet/>
      <dgm:spPr/>
      <dgm:t>
        <a:bodyPr/>
        <a:lstStyle/>
        <a:p>
          <a:endParaRPr lang="en-US"/>
        </a:p>
      </dgm:t>
    </dgm:pt>
    <dgm:pt modelId="{E27BD289-8B7A-44EF-A40A-A69E194C0D47}" type="parTrans" cxnId="{D31D3D75-27BA-45D7-84E1-CFD9BD398213}">
      <dgm:prSet/>
      <dgm:spPr/>
      <dgm:t>
        <a:bodyPr/>
        <a:lstStyle/>
        <a:p>
          <a:endParaRPr lang="en-US"/>
        </a:p>
      </dgm:t>
    </dgm:pt>
    <dgm:pt modelId="{29D07A37-0EAF-4D4D-9543-21D70E24B65A}">
      <dgm:prSet/>
      <dgm:spPr>
        <a:solidFill>
          <a:schemeClr val="accent5">
            <a:lumMod val="20000"/>
            <a:lumOff val="80000"/>
            <a:alpha val="90000"/>
          </a:schemeClr>
        </a:solidFill>
      </dgm:spPr>
      <dgm:t>
        <a:bodyPr/>
        <a:lstStyle/>
        <a:p>
          <a:pPr rtl="0"/>
          <a:r>
            <a:rPr lang="en-US" dirty="0" smtClean="0"/>
            <a:t>The Initial PSP includes Student Demographic Information, Academic History, and W-APT Scores</a:t>
          </a:r>
          <a:endParaRPr lang="en-US" dirty="0"/>
        </a:p>
      </dgm:t>
    </dgm:pt>
    <dgm:pt modelId="{0EDDF9D1-B66A-4EBF-810B-77A8E1BE5975}" type="parTrans" cxnId="{D8FE4F6F-3D1C-40F3-BBF1-31279AE6CE8A}">
      <dgm:prSet/>
      <dgm:spPr/>
      <dgm:t>
        <a:bodyPr/>
        <a:lstStyle/>
        <a:p>
          <a:endParaRPr lang="en-US"/>
        </a:p>
      </dgm:t>
    </dgm:pt>
    <dgm:pt modelId="{51E5429C-DACE-44D4-B7CC-F87953CEF48E}" type="sibTrans" cxnId="{D8FE4F6F-3D1C-40F3-BBF1-31279AE6CE8A}">
      <dgm:prSet/>
      <dgm:spPr/>
      <dgm:t>
        <a:bodyPr/>
        <a:lstStyle/>
        <a:p>
          <a:endParaRPr lang="en-US"/>
        </a:p>
      </dgm:t>
    </dgm:pt>
    <dgm:pt modelId="{7D8404BB-D1BD-4409-8FCC-D7DC047D00E7}">
      <dgm:prSet/>
      <dgm:spPr>
        <a:solidFill>
          <a:schemeClr val="accent5">
            <a:lumMod val="20000"/>
            <a:lumOff val="80000"/>
            <a:alpha val="90000"/>
          </a:schemeClr>
        </a:solidFill>
      </dgm:spPr>
      <dgm:t>
        <a:bodyPr/>
        <a:lstStyle/>
        <a:p>
          <a:pPr rtl="0"/>
          <a:r>
            <a:rPr lang="en-US" dirty="0" smtClean="0"/>
            <a:t>The ESL Office keeps both a paper and electronic copy of the initial PSP.</a:t>
          </a:r>
          <a:endParaRPr lang="en-US" dirty="0"/>
        </a:p>
      </dgm:t>
    </dgm:pt>
    <dgm:pt modelId="{28B1931D-E4F5-48DF-9666-3D2A56DC93A1}" type="parTrans" cxnId="{9EDB27FE-1781-4BA7-B85A-C10BC9DBA348}">
      <dgm:prSet/>
      <dgm:spPr/>
      <dgm:t>
        <a:bodyPr/>
        <a:lstStyle/>
        <a:p>
          <a:endParaRPr lang="en-US"/>
        </a:p>
      </dgm:t>
    </dgm:pt>
    <dgm:pt modelId="{D06CCD54-D930-45EB-92DD-3AD0329E5DCC}" type="sibTrans" cxnId="{9EDB27FE-1781-4BA7-B85A-C10BC9DBA348}">
      <dgm:prSet/>
      <dgm:spPr/>
      <dgm:t>
        <a:bodyPr/>
        <a:lstStyle/>
        <a:p>
          <a:endParaRPr lang="en-US"/>
        </a:p>
      </dgm:t>
    </dgm:pt>
    <dgm:pt modelId="{5B4BE75E-C50E-4872-840C-91F425CF26EE}">
      <dgm:prSet/>
      <dgm:spPr>
        <a:solidFill>
          <a:schemeClr val="accent5">
            <a:lumMod val="20000"/>
            <a:lumOff val="80000"/>
            <a:alpha val="90000"/>
          </a:schemeClr>
        </a:solidFill>
      </dgm:spPr>
      <dgm:t>
        <a:bodyPr/>
        <a:lstStyle/>
        <a:p>
          <a:pPr rtl="0"/>
          <a:r>
            <a:rPr lang="en-US" dirty="0" smtClean="0"/>
            <a:t>The initial PSP is also emailed and ponied to the receiving school</a:t>
          </a:r>
          <a:endParaRPr lang="en-US" dirty="0"/>
        </a:p>
      </dgm:t>
    </dgm:pt>
    <dgm:pt modelId="{5D02F0A8-37DE-4BC5-9705-248486BB4C09}" type="parTrans" cxnId="{C94B612F-9EA4-472C-9140-172847407EA9}">
      <dgm:prSet/>
      <dgm:spPr/>
      <dgm:t>
        <a:bodyPr/>
        <a:lstStyle/>
        <a:p>
          <a:endParaRPr lang="en-US"/>
        </a:p>
      </dgm:t>
    </dgm:pt>
    <dgm:pt modelId="{557929AB-32DA-44C2-B748-EBD0EC95520A}" type="sibTrans" cxnId="{C94B612F-9EA4-472C-9140-172847407EA9}">
      <dgm:prSet/>
      <dgm:spPr/>
      <dgm:t>
        <a:bodyPr/>
        <a:lstStyle/>
        <a:p>
          <a:endParaRPr lang="en-US"/>
        </a:p>
      </dgm:t>
    </dgm:pt>
    <dgm:pt modelId="{B1ED6CE4-B830-4C7A-8CAE-F2BBD2D394A1}">
      <dgm:prSet/>
      <dgm:spPr>
        <a:solidFill>
          <a:schemeClr val="accent5">
            <a:lumMod val="20000"/>
            <a:lumOff val="80000"/>
            <a:alpha val="90000"/>
          </a:schemeClr>
        </a:solidFill>
      </dgm:spPr>
      <dgm:t>
        <a:bodyPr/>
        <a:lstStyle/>
        <a:p>
          <a:pPr rtl="0"/>
          <a:r>
            <a:rPr lang="en-US" dirty="0" smtClean="0"/>
            <a:t>Both newly enrolled and continuing LEP students must have a Current PSP completed within 30 days of enrollment or the beginning of the school year (10/1/14) </a:t>
          </a:r>
          <a:endParaRPr lang="en-US" dirty="0"/>
        </a:p>
      </dgm:t>
    </dgm:pt>
    <dgm:pt modelId="{B0F71F2B-5920-4CA1-ACD5-3832FC13E3FE}" type="parTrans" cxnId="{76C454F4-0020-4CEF-872E-B3CA10651C56}">
      <dgm:prSet/>
      <dgm:spPr/>
      <dgm:t>
        <a:bodyPr/>
        <a:lstStyle/>
        <a:p>
          <a:endParaRPr lang="en-US"/>
        </a:p>
      </dgm:t>
    </dgm:pt>
    <dgm:pt modelId="{6403C6FF-37AA-4077-8E58-065E74F00AB0}" type="sibTrans" cxnId="{76C454F4-0020-4CEF-872E-B3CA10651C56}">
      <dgm:prSet/>
      <dgm:spPr/>
      <dgm:t>
        <a:bodyPr/>
        <a:lstStyle/>
        <a:p>
          <a:endParaRPr lang="en-US"/>
        </a:p>
      </dgm:t>
    </dgm:pt>
    <dgm:pt modelId="{5BF98F85-C6BD-477D-B18B-0FF9FE0C7146}">
      <dgm:prSet/>
      <dgm:spPr>
        <a:solidFill>
          <a:schemeClr val="accent5">
            <a:lumMod val="20000"/>
            <a:lumOff val="80000"/>
            <a:alpha val="90000"/>
          </a:schemeClr>
        </a:solidFill>
      </dgm:spPr>
      <dgm:t>
        <a:bodyPr/>
        <a:lstStyle/>
        <a:p>
          <a:pPr rtl="0"/>
          <a:r>
            <a:rPr lang="en-US" dirty="0" smtClean="0"/>
            <a:t>The Current Year PSP includes information on the student’s LEP Service Type(s)  as well as  accommodation information.</a:t>
          </a:r>
          <a:endParaRPr lang="en-US" dirty="0"/>
        </a:p>
      </dgm:t>
    </dgm:pt>
    <dgm:pt modelId="{999BE810-54B1-4E7A-8247-9A1B6219E0A1}" type="parTrans" cxnId="{B34A1493-2618-49E7-9466-F291E776A9F2}">
      <dgm:prSet/>
      <dgm:spPr/>
      <dgm:t>
        <a:bodyPr/>
        <a:lstStyle/>
        <a:p>
          <a:endParaRPr lang="en-US"/>
        </a:p>
      </dgm:t>
    </dgm:pt>
    <dgm:pt modelId="{EE5C2630-B639-4A53-8F26-4232BCF2C129}" type="sibTrans" cxnId="{B34A1493-2618-49E7-9466-F291E776A9F2}">
      <dgm:prSet/>
      <dgm:spPr/>
      <dgm:t>
        <a:bodyPr/>
        <a:lstStyle/>
        <a:p>
          <a:endParaRPr lang="en-US"/>
        </a:p>
      </dgm:t>
    </dgm:pt>
    <dgm:pt modelId="{2F92EA21-3DFA-4944-B72A-E5624A9FA0DE}" type="pres">
      <dgm:prSet presAssocID="{BAF29164-41A6-48FB-AEF5-D300B4C42CF6}" presName="diagram" presStyleCnt="0">
        <dgm:presLayoutVars>
          <dgm:chPref val="1"/>
          <dgm:dir/>
          <dgm:animOne val="branch"/>
          <dgm:animLvl val="lvl"/>
          <dgm:resizeHandles/>
        </dgm:presLayoutVars>
      </dgm:prSet>
      <dgm:spPr/>
      <dgm:t>
        <a:bodyPr/>
        <a:lstStyle/>
        <a:p>
          <a:endParaRPr lang="en-US"/>
        </a:p>
      </dgm:t>
    </dgm:pt>
    <dgm:pt modelId="{7AFDBC0D-A7C9-4EDD-B2AB-D0F890F16F69}" type="pres">
      <dgm:prSet presAssocID="{38FE1B70-6FCB-4E9A-AF19-134C87C2A3CA}" presName="root" presStyleCnt="0"/>
      <dgm:spPr/>
    </dgm:pt>
    <dgm:pt modelId="{7870E797-68E0-4C34-92B1-858B07F11367}" type="pres">
      <dgm:prSet presAssocID="{38FE1B70-6FCB-4E9A-AF19-134C87C2A3CA}" presName="rootComposite" presStyleCnt="0"/>
      <dgm:spPr/>
    </dgm:pt>
    <dgm:pt modelId="{A1ADBFDC-0F6C-4259-9489-6EBD978CCB86}" type="pres">
      <dgm:prSet presAssocID="{38FE1B70-6FCB-4E9A-AF19-134C87C2A3CA}" presName="rootText" presStyleLbl="node1" presStyleIdx="0" presStyleCnt="2"/>
      <dgm:spPr/>
      <dgm:t>
        <a:bodyPr/>
        <a:lstStyle/>
        <a:p>
          <a:endParaRPr lang="en-US"/>
        </a:p>
      </dgm:t>
    </dgm:pt>
    <dgm:pt modelId="{E6BB0E5F-A03E-4B3F-8CA5-91D1CF14137B}" type="pres">
      <dgm:prSet presAssocID="{38FE1B70-6FCB-4E9A-AF19-134C87C2A3CA}" presName="rootConnector" presStyleLbl="node1" presStyleIdx="0" presStyleCnt="2"/>
      <dgm:spPr/>
      <dgm:t>
        <a:bodyPr/>
        <a:lstStyle/>
        <a:p>
          <a:endParaRPr lang="en-US"/>
        </a:p>
      </dgm:t>
    </dgm:pt>
    <dgm:pt modelId="{BBB4C627-1A67-40E4-B354-EB425C737A14}" type="pres">
      <dgm:prSet presAssocID="{38FE1B70-6FCB-4E9A-AF19-134C87C2A3CA}" presName="childShape" presStyleCnt="0"/>
      <dgm:spPr/>
    </dgm:pt>
    <dgm:pt modelId="{DC25125B-88CF-4A4C-B62B-B6A5AA70A979}" type="pres">
      <dgm:prSet presAssocID="{0EDDF9D1-B66A-4EBF-810B-77A8E1BE5975}" presName="Name13" presStyleLbl="parChTrans1D2" presStyleIdx="0" presStyleCnt="5"/>
      <dgm:spPr/>
      <dgm:t>
        <a:bodyPr/>
        <a:lstStyle/>
        <a:p>
          <a:endParaRPr lang="en-US"/>
        </a:p>
      </dgm:t>
    </dgm:pt>
    <dgm:pt modelId="{B77AFC2A-43A6-489C-82AD-F65C31579E65}" type="pres">
      <dgm:prSet presAssocID="{29D07A37-0EAF-4D4D-9543-21D70E24B65A}" presName="childText" presStyleLbl="bgAcc1" presStyleIdx="0" presStyleCnt="5">
        <dgm:presLayoutVars>
          <dgm:bulletEnabled val="1"/>
        </dgm:presLayoutVars>
      </dgm:prSet>
      <dgm:spPr/>
      <dgm:t>
        <a:bodyPr/>
        <a:lstStyle/>
        <a:p>
          <a:endParaRPr lang="en-US"/>
        </a:p>
      </dgm:t>
    </dgm:pt>
    <dgm:pt modelId="{9942E3A0-B963-45C6-B7B0-0970CF10E635}" type="pres">
      <dgm:prSet presAssocID="{28B1931D-E4F5-48DF-9666-3D2A56DC93A1}" presName="Name13" presStyleLbl="parChTrans1D2" presStyleIdx="1" presStyleCnt="5"/>
      <dgm:spPr/>
      <dgm:t>
        <a:bodyPr/>
        <a:lstStyle/>
        <a:p>
          <a:endParaRPr lang="en-US"/>
        </a:p>
      </dgm:t>
    </dgm:pt>
    <dgm:pt modelId="{849FB8B2-324A-41B3-B292-610768FFC838}" type="pres">
      <dgm:prSet presAssocID="{7D8404BB-D1BD-4409-8FCC-D7DC047D00E7}" presName="childText" presStyleLbl="bgAcc1" presStyleIdx="1" presStyleCnt="5">
        <dgm:presLayoutVars>
          <dgm:bulletEnabled val="1"/>
        </dgm:presLayoutVars>
      </dgm:prSet>
      <dgm:spPr/>
      <dgm:t>
        <a:bodyPr/>
        <a:lstStyle/>
        <a:p>
          <a:endParaRPr lang="en-US"/>
        </a:p>
      </dgm:t>
    </dgm:pt>
    <dgm:pt modelId="{E9B7963D-AA03-4D6B-B4F5-6CBE5710367B}" type="pres">
      <dgm:prSet presAssocID="{5D02F0A8-37DE-4BC5-9705-248486BB4C09}" presName="Name13" presStyleLbl="parChTrans1D2" presStyleIdx="2" presStyleCnt="5"/>
      <dgm:spPr/>
      <dgm:t>
        <a:bodyPr/>
        <a:lstStyle/>
        <a:p>
          <a:endParaRPr lang="en-US"/>
        </a:p>
      </dgm:t>
    </dgm:pt>
    <dgm:pt modelId="{75C54DFF-B98E-4DE6-AF3E-A12D25B97555}" type="pres">
      <dgm:prSet presAssocID="{5B4BE75E-C50E-4872-840C-91F425CF26EE}" presName="childText" presStyleLbl="bgAcc1" presStyleIdx="2" presStyleCnt="5">
        <dgm:presLayoutVars>
          <dgm:bulletEnabled val="1"/>
        </dgm:presLayoutVars>
      </dgm:prSet>
      <dgm:spPr/>
      <dgm:t>
        <a:bodyPr/>
        <a:lstStyle/>
        <a:p>
          <a:endParaRPr lang="en-US"/>
        </a:p>
      </dgm:t>
    </dgm:pt>
    <dgm:pt modelId="{2482487E-6E32-4641-AE11-D16788B64C22}" type="pres">
      <dgm:prSet presAssocID="{D2CDC108-38FC-48E0-83FF-06C4D1922C0B}" presName="root" presStyleCnt="0"/>
      <dgm:spPr/>
    </dgm:pt>
    <dgm:pt modelId="{7394B863-ADAF-45A0-A675-66DA4D22B807}" type="pres">
      <dgm:prSet presAssocID="{D2CDC108-38FC-48E0-83FF-06C4D1922C0B}" presName="rootComposite" presStyleCnt="0"/>
      <dgm:spPr/>
    </dgm:pt>
    <dgm:pt modelId="{712CA3D7-02B8-4591-8B04-B1A1BF522979}" type="pres">
      <dgm:prSet presAssocID="{D2CDC108-38FC-48E0-83FF-06C4D1922C0B}" presName="rootText" presStyleLbl="node1" presStyleIdx="1" presStyleCnt="2"/>
      <dgm:spPr/>
      <dgm:t>
        <a:bodyPr/>
        <a:lstStyle/>
        <a:p>
          <a:endParaRPr lang="en-US"/>
        </a:p>
      </dgm:t>
    </dgm:pt>
    <dgm:pt modelId="{4A85B801-6FE1-4A8F-8449-2E7699C06047}" type="pres">
      <dgm:prSet presAssocID="{D2CDC108-38FC-48E0-83FF-06C4D1922C0B}" presName="rootConnector" presStyleLbl="node1" presStyleIdx="1" presStyleCnt="2"/>
      <dgm:spPr/>
      <dgm:t>
        <a:bodyPr/>
        <a:lstStyle/>
        <a:p>
          <a:endParaRPr lang="en-US"/>
        </a:p>
      </dgm:t>
    </dgm:pt>
    <dgm:pt modelId="{EFCBDE9D-808A-44D5-9665-BF56BA968B67}" type="pres">
      <dgm:prSet presAssocID="{D2CDC108-38FC-48E0-83FF-06C4D1922C0B}" presName="childShape" presStyleCnt="0"/>
      <dgm:spPr/>
    </dgm:pt>
    <dgm:pt modelId="{A7781023-3506-40D9-8005-E31235AB8DED}" type="pres">
      <dgm:prSet presAssocID="{B0F71F2B-5920-4CA1-ACD5-3832FC13E3FE}" presName="Name13" presStyleLbl="parChTrans1D2" presStyleIdx="3" presStyleCnt="5"/>
      <dgm:spPr/>
      <dgm:t>
        <a:bodyPr/>
        <a:lstStyle/>
        <a:p>
          <a:endParaRPr lang="en-US"/>
        </a:p>
      </dgm:t>
    </dgm:pt>
    <dgm:pt modelId="{C8FC73B8-AFD2-4845-83E0-BF2D49E21279}" type="pres">
      <dgm:prSet presAssocID="{B1ED6CE4-B830-4C7A-8CAE-F2BBD2D394A1}" presName="childText" presStyleLbl="bgAcc1" presStyleIdx="3" presStyleCnt="5">
        <dgm:presLayoutVars>
          <dgm:bulletEnabled val="1"/>
        </dgm:presLayoutVars>
      </dgm:prSet>
      <dgm:spPr/>
      <dgm:t>
        <a:bodyPr/>
        <a:lstStyle/>
        <a:p>
          <a:endParaRPr lang="en-US"/>
        </a:p>
      </dgm:t>
    </dgm:pt>
    <dgm:pt modelId="{37A672E0-5217-4798-B1E3-29529A51DF21}" type="pres">
      <dgm:prSet presAssocID="{999BE810-54B1-4E7A-8247-9A1B6219E0A1}" presName="Name13" presStyleLbl="parChTrans1D2" presStyleIdx="4" presStyleCnt="5"/>
      <dgm:spPr/>
      <dgm:t>
        <a:bodyPr/>
        <a:lstStyle/>
        <a:p>
          <a:endParaRPr lang="en-US"/>
        </a:p>
      </dgm:t>
    </dgm:pt>
    <dgm:pt modelId="{54B86539-BB02-4C17-834A-36FDEAD11D53}" type="pres">
      <dgm:prSet presAssocID="{5BF98F85-C6BD-477D-B18B-0FF9FE0C7146}" presName="childText" presStyleLbl="bgAcc1" presStyleIdx="4" presStyleCnt="5">
        <dgm:presLayoutVars>
          <dgm:bulletEnabled val="1"/>
        </dgm:presLayoutVars>
      </dgm:prSet>
      <dgm:spPr/>
      <dgm:t>
        <a:bodyPr/>
        <a:lstStyle/>
        <a:p>
          <a:endParaRPr lang="en-US"/>
        </a:p>
      </dgm:t>
    </dgm:pt>
  </dgm:ptLst>
  <dgm:cxnLst>
    <dgm:cxn modelId="{76C454F4-0020-4CEF-872E-B3CA10651C56}" srcId="{D2CDC108-38FC-48E0-83FF-06C4D1922C0B}" destId="{B1ED6CE4-B830-4C7A-8CAE-F2BBD2D394A1}" srcOrd="0" destOrd="0" parTransId="{B0F71F2B-5920-4CA1-ACD5-3832FC13E3FE}" sibTransId="{6403C6FF-37AA-4077-8E58-065E74F00AB0}"/>
    <dgm:cxn modelId="{9EDB27FE-1781-4BA7-B85A-C10BC9DBA348}" srcId="{38FE1B70-6FCB-4E9A-AF19-134C87C2A3CA}" destId="{7D8404BB-D1BD-4409-8FCC-D7DC047D00E7}" srcOrd="1" destOrd="0" parTransId="{28B1931D-E4F5-48DF-9666-3D2A56DC93A1}" sibTransId="{D06CCD54-D930-45EB-92DD-3AD0329E5DCC}"/>
    <dgm:cxn modelId="{B34A1493-2618-49E7-9466-F291E776A9F2}" srcId="{D2CDC108-38FC-48E0-83FF-06C4D1922C0B}" destId="{5BF98F85-C6BD-477D-B18B-0FF9FE0C7146}" srcOrd="1" destOrd="0" parTransId="{999BE810-54B1-4E7A-8247-9A1B6219E0A1}" sibTransId="{EE5C2630-B639-4A53-8F26-4232BCF2C129}"/>
    <dgm:cxn modelId="{FB28BAA0-0A79-A944-8B58-CC53FC6B9692}" type="presOf" srcId="{5D02F0A8-37DE-4BC5-9705-248486BB4C09}" destId="{E9B7963D-AA03-4D6B-B4F5-6CBE5710367B}" srcOrd="0" destOrd="0" presId="urn:microsoft.com/office/officeart/2005/8/layout/hierarchy3"/>
    <dgm:cxn modelId="{C94B612F-9EA4-472C-9140-172847407EA9}" srcId="{38FE1B70-6FCB-4E9A-AF19-134C87C2A3CA}" destId="{5B4BE75E-C50E-4872-840C-91F425CF26EE}" srcOrd="2" destOrd="0" parTransId="{5D02F0A8-37DE-4BC5-9705-248486BB4C09}" sibTransId="{557929AB-32DA-44C2-B748-EBD0EC95520A}"/>
    <dgm:cxn modelId="{9D0E13AA-1FB4-8148-BAB1-46558538AFBC}" type="presOf" srcId="{D2CDC108-38FC-48E0-83FF-06C4D1922C0B}" destId="{712CA3D7-02B8-4591-8B04-B1A1BF522979}" srcOrd="0" destOrd="0" presId="urn:microsoft.com/office/officeart/2005/8/layout/hierarchy3"/>
    <dgm:cxn modelId="{BBDAB42E-0F00-A84A-98A2-DEA3FBC3ECBA}" type="presOf" srcId="{0EDDF9D1-B66A-4EBF-810B-77A8E1BE5975}" destId="{DC25125B-88CF-4A4C-B62B-B6A5AA70A979}" srcOrd="0" destOrd="0" presId="urn:microsoft.com/office/officeart/2005/8/layout/hierarchy3"/>
    <dgm:cxn modelId="{267E8D05-6899-D944-89CB-91D1F3D410B8}" type="presOf" srcId="{29D07A37-0EAF-4D4D-9543-21D70E24B65A}" destId="{B77AFC2A-43A6-489C-82AD-F65C31579E65}" srcOrd="0" destOrd="0" presId="urn:microsoft.com/office/officeart/2005/8/layout/hierarchy3"/>
    <dgm:cxn modelId="{D31D3D75-27BA-45D7-84E1-CFD9BD398213}" srcId="{BAF29164-41A6-48FB-AEF5-D300B4C42CF6}" destId="{D2CDC108-38FC-48E0-83FF-06C4D1922C0B}" srcOrd="1" destOrd="0" parTransId="{E27BD289-8B7A-44EF-A40A-A69E194C0D47}" sibTransId="{106961A0-B188-4872-B730-D425E5AD048D}"/>
    <dgm:cxn modelId="{D8FE4F6F-3D1C-40F3-BBF1-31279AE6CE8A}" srcId="{38FE1B70-6FCB-4E9A-AF19-134C87C2A3CA}" destId="{29D07A37-0EAF-4D4D-9543-21D70E24B65A}" srcOrd="0" destOrd="0" parTransId="{0EDDF9D1-B66A-4EBF-810B-77A8E1BE5975}" sibTransId="{51E5429C-DACE-44D4-B7CC-F87953CEF48E}"/>
    <dgm:cxn modelId="{B9AA0205-C78C-5140-87AA-08729E02F78F}" type="presOf" srcId="{999BE810-54B1-4E7A-8247-9A1B6219E0A1}" destId="{37A672E0-5217-4798-B1E3-29529A51DF21}" srcOrd="0" destOrd="0" presId="urn:microsoft.com/office/officeart/2005/8/layout/hierarchy3"/>
    <dgm:cxn modelId="{06322F04-AB95-4369-97DC-4BA88F784F0A}" srcId="{BAF29164-41A6-48FB-AEF5-D300B4C42CF6}" destId="{38FE1B70-6FCB-4E9A-AF19-134C87C2A3CA}" srcOrd="0" destOrd="0" parTransId="{C5DAF87F-3BB5-4667-95D1-E40FBEB6CEC3}" sibTransId="{6314C286-BD5D-4661-8037-5BD300C8A03A}"/>
    <dgm:cxn modelId="{66E93306-BF1C-1645-A5A7-A872ABD75986}" type="presOf" srcId="{5B4BE75E-C50E-4872-840C-91F425CF26EE}" destId="{75C54DFF-B98E-4DE6-AF3E-A12D25B97555}" srcOrd="0" destOrd="0" presId="urn:microsoft.com/office/officeart/2005/8/layout/hierarchy3"/>
    <dgm:cxn modelId="{049DED72-8650-2849-A1E3-0506897A2EEC}" type="presOf" srcId="{5BF98F85-C6BD-477D-B18B-0FF9FE0C7146}" destId="{54B86539-BB02-4C17-834A-36FDEAD11D53}" srcOrd="0" destOrd="0" presId="urn:microsoft.com/office/officeart/2005/8/layout/hierarchy3"/>
    <dgm:cxn modelId="{6A0E7510-9698-E447-AB0A-933584F75381}" type="presOf" srcId="{B1ED6CE4-B830-4C7A-8CAE-F2BBD2D394A1}" destId="{C8FC73B8-AFD2-4845-83E0-BF2D49E21279}" srcOrd="0" destOrd="0" presId="urn:microsoft.com/office/officeart/2005/8/layout/hierarchy3"/>
    <dgm:cxn modelId="{E4F856D2-CFD8-394D-8C85-A244E56479A2}" type="presOf" srcId="{BAF29164-41A6-48FB-AEF5-D300B4C42CF6}" destId="{2F92EA21-3DFA-4944-B72A-E5624A9FA0DE}" srcOrd="0" destOrd="0" presId="urn:microsoft.com/office/officeart/2005/8/layout/hierarchy3"/>
    <dgm:cxn modelId="{95E6BAC3-1D5E-7F45-B8BB-E5A84EE85F8E}" type="presOf" srcId="{38FE1B70-6FCB-4E9A-AF19-134C87C2A3CA}" destId="{A1ADBFDC-0F6C-4259-9489-6EBD978CCB86}" srcOrd="0" destOrd="0" presId="urn:microsoft.com/office/officeart/2005/8/layout/hierarchy3"/>
    <dgm:cxn modelId="{7DEF20DD-0101-D64F-BF64-CA33D886CD26}" type="presOf" srcId="{38FE1B70-6FCB-4E9A-AF19-134C87C2A3CA}" destId="{E6BB0E5F-A03E-4B3F-8CA5-91D1CF14137B}" srcOrd="1" destOrd="0" presId="urn:microsoft.com/office/officeart/2005/8/layout/hierarchy3"/>
    <dgm:cxn modelId="{ED57FEBF-5D6C-1F48-ADE6-3A2E5EADBA82}" type="presOf" srcId="{B0F71F2B-5920-4CA1-ACD5-3832FC13E3FE}" destId="{A7781023-3506-40D9-8005-E31235AB8DED}" srcOrd="0" destOrd="0" presId="urn:microsoft.com/office/officeart/2005/8/layout/hierarchy3"/>
    <dgm:cxn modelId="{666DA533-EB61-3448-A4D3-F1F3BC0846E3}" type="presOf" srcId="{28B1931D-E4F5-48DF-9666-3D2A56DC93A1}" destId="{9942E3A0-B963-45C6-B7B0-0970CF10E635}" srcOrd="0" destOrd="0" presId="urn:microsoft.com/office/officeart/2005/8/layout/hierarchy3"/>
    <dgm:cxn modelId="{D6ECF500-6052-B54B-ACC9-2C876AE7CF74}" type="presOf" srcId="{7D8404BB-D1BD-4409-8FCC-D7DC047D00E7}" destId="{849FB8B2-324A-41B3-B292-610768FFC838}" srcOrd="0" destOrd="0" presId="urn:microsoft.com/office/officeart/2005/8/layout/hierarchy3"/>
    <dgm:cxn modelId="{54F3ACA2-D00D-B147-907A-9FDFFD4E2915}" type="presOf" srcId="{D2CDC108-38FC-48E0-83FF-06C4D1922C0B}" destId="{4A85B801-6FE1-4A8F-8449-2E7699C06047}" srcOrd="1" destOrd="0" presId="urn:microsoft.com/office/officeart/2005/8/layout/hierarchy3"/>
    <dgm:cxn modelId="{455E5CD5-CF52-384F-B179-125EBECBFDC6}" type="presParOf" srcId="{2F92EA21-3DFA-4944-B72A-E5624A9FA0DE}" destId="{7AFDBC0D-A7C9-4EDD-B2AB-D0F890F16F69}" srcOrd="0" destOrd="0" presId="urn:microsoft.com/office/officeart/2005/8/layout/hierarchy3"/>
    <dgm:cxn modelId="{740CBD98-0E0D-2047-9C68-02A3BC9F9648}" type="presParOf" srcId="{7AFDBC0D-A7C9-4EDD-B2AB-D0F890F16F69}" destId="{7870E797-68E0-4C34-92B1-858B07F11367}" srcOrd="0" destOrd="0" presId="urn:microsoft.com/office/officeart/2005/8/layout/hierarchy3"/>
    <dgm:cxn modelId="{880DF24D-4B88-EA40-A5AF-42688BDD93B4}" type="presParOf" srcId="{7870E797-68E0-4C34-92B1-858B07F11367}" destId="{A1ADBFDC-0F6C-4259-9489-6EBD978CCB86}" srcOrd="0" destOrd="0" presId="urn:microsoft.com/office/officeart/2005/8/layout/hierarchy3"/>
    <dgm:cxn modelId="{85D07956-D018-2B43-92F4-FBD5E71BB3FF}" type="presParOf" srcId="{7870E797-68E0-4C34-92B1-858B07F11367}" destId="{E6BB0E5F-A03E-4B3F-8CA5-91D1CF14137B}" srcOrd="1" destOrd="0" presId="urn:microsoft.com/office/officeart/2005/8/layout/hierarchy3"/>
    <dgm:cxn modelId="{0BDEEC64-51D2-3040-9F6D-8342BE9D0350}" type="presParOf" srcId="{7AFDBC0D-A7C9-4EDD-B2AB-D0F890F16F69}" destId="{BBB4C627-1A67-40E4-B354-EB425C737A14}" srcOrd="1" destOrd="0" presId="urn:microsoft.com/office/officeart/2005/8/layout/hierarchy3"/>
    <dgm:cxn modelId="{51DDA140-7EDE-7A45-BD8D-8FF567489821}" type="presParOf" srcId="{BBB4C627-1A67-40E4-B354-EB425C737A14}" destId="{DC25125B-88CF-4A4C-B62B-B6A5AA70A979}" srcOrd="0" destOrd="0" presId="urn:microsoft.com/office/officeart/2005/8/layout/hierarchy3"/>
    <dgm:cxn modelId="{A9FF41BF-8DAE-1543-8F22-702D2F97F7CA}" type="presParOf" srcId="{BBB4C627-1A67-40E4-B354-EB425C737A14}" destId="{B77AFC2A-43A6-489C-82AD-F65C31579E65}" srcOrd="1" destOrd="0" presId="urn:microsoft.com/office/officeart/2005/8/layout/hierarchy3"/>
    <dgm:cxn modelId="{F065A00D-7A0C-7740-ADF0-6145C44A8C33}" type="presParOf" srcId="{BBB4C627-1A67-40E4-B354-EB425C737A14}" destId="{9942E3A0-B963-45C6-B7B0-0970CF10E635}" srcOrd="2" destOrd="0" presId="urn:microsoft.com/office/officeart/2005/8/layout/hierarchy3"/>
    <dgm:cxn modelId="{E6C2867D-88F5-C24E-93E3-4F8B453A41AB}" type="presParOf" srcId="{BBB4C627-1A67-40E4-B354-EB425C737A14}" destId="{849FB8B2-324A-41B3-B292-610768FFC838}" srcOrd="3" destOrd="0" presId="urn:microsoft.com/office/officeart/2005/8/layout/hierarchy3"/>
    <dgm:cxn modelId="{7AE3F886-F464-1F4B-8866-FFE6D9A1658A}" type="presParOf" srcId="{BBB4C627-1A67-40E4-B354-EB425C737A14}" destId="{E9B7963D-AA03-4D6B-B4F5-6CBE5710367B}" srcOrd="4" destOrd="0" presId="urn:microsoft.com/office/officeart/2005/8/layout/hierarchy3"/>
    <dgm:cxn modelId="{0AF6F97E-8B89-3E49-81D4-6542A11F44CA}" type="presParOf" srcId="{BBB4C627-1A67-40E4-B354-EB425C737A14}" destId="{75C54DFF-B98E-4DE6-AF3E-A12D25B97555}" srcOrd="5" destOrd="0" presId="urn:microsoft.com/office/officeart/2005/8/layout/hierarchy3"/>
    <dgm:cxn modelId="{BB318D04-9A11-5842-821B-67A0BE4E2151}" type="presParOf" srcId="{2F92EA21-3DFA-4944-B72A-E5624A9FA0DE}" destId="{2482487E-6E32-4641-AE11-D16788B64C22}" srcOrd="1" destOrd="0" presId="urn:microsoft.com/office/officeart/2005/8/layout/hierarchy3"/>
    <dgm:cxn modelId="{FD98FA51-B376-A64D-8CB8-566F24BBD9BA}" type="presParOf" srcId="{2482487E-6E32-4641-AE11-D16788B64C22}" destId="{7394B863-ADAF-45A0-A675-66DA4D22B807}" srcOrd="0" destOrd="0" presId="urn:microsoft.com/office/officeart/2005/8/layout/hierarchy3"/>
    <dgm:cxn modelId="{CC6C8137-3981-AC46-8AE9-C719ED82808A}" type="presParOf" srcId="{7394B863-ADAF-45A0-A675-66DA4D22B807}" destId="{712CA3D7-02B8-4591-8B04-B1A1BF522979}" srcOrd="0" destOrd="0" presId="urn:microsoft.com/office/officeart/2005/8/layout/hierarchy3"/>
    <dgm:cxn modelId="{F4B98F52-E51C-214C-AC67-F1E6017F6867}" type="presParOf" srcId="{7394B863-ADAF-45A0-A675-66DA4D22B807}" destId="{4A85B801-6FE1-4A8F-8449-2E7699C06047}" srcOrd="1" destOrd="0" presId="urn:microsoft.com/office/officeart/2005/8/layout/hierarchy3"/>
    <dgm:cxn modelId="{A1DBC4D0-90C9-584C-87C5-38DDC83A55DD}" type="presParOf" srcId="{2482487E-6E32-4641-AE11-D16788B64C22}" destId="{EFCBDE9D-808A-44D5-9665-BF56BA968B67}" srcOrd="1" destOrd="0" presId="urn:microsoft.com/office/officeart/2005/8/layout/hierarchy3"/>
    <dgm:cxn modelId="{5A127194-6049-E242-BC4A-D71721A3FCF8}" type="presParOf" srcId="{EFCBDE9D-808A-44D5-9665-BF56BA968B67}" destId="{A7781023-3506-40D9-8005-E31235AB8DED}" srcOrd="0" destOrd="0" presId="urn:microsoft.com/office/officeart/2005/8/layout/hierarchy3"/>
    <dgm:cxn modelId="{9BF75353-B707-2243-85DD-89BDF545C8CF}" type="presParOf" srcId="{EFCBDE9D-808A-44D5-9665-BF56BA968B67}" destId="{C8FC73B8-AFD2-4845-83E0-BF2D49E21279}" srcOrd="1" destOrd="0" presId="urn:microsoft.com/office/officeart/2005/8/layout/hierarchy3"/>
    <dgm:cxn modelId="{61C44AE4-AD7C-C747-BA24-4844AC73F9A8}" type="presParOf" srcId="{EFCBDE9D-808A-44D5-9665-BF56BA968B67}" destId="{37A672E0-5217-4798-B1E3-29529A51DF21}" srcOrd="2" destOrd="0" presId="urn:microsoft.com/office/officeart/2005/8/layout/hierarchy3"/>
    <dgm:cxn modelId="{5068F070-AFCD-9C47-BBDB-5134CC3A790A}" type="presParOf" srcId="{EFCBDE9D-808A-44D5-9665-BF56BA968B67}" destId="{54B86539-BB02-4C17-834A-36FDEAD11D53}" srcOrd="3"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DBFDC-0F6C-4259-9489-6EBD978CCB86}">
      <dsp:nvSpPr>
        <dsp:cNvPr id="0" name=""/>
        <dsp:cNvSpPr/>
      </dsp:nvSpPr>
      <dsp:spPr>
        <a:xfrm>
          <a:off x="505148" y="2193"/>
          <a:ext cx="2167179" cy="1083589"/>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Each newly enrolled JCPS LEP student has </a:t>
          </a:r>
          <a:r>
            <a:rPr lang="en-US" sz="1500" b="0" kern="1200" dirty="0" smtClean="0"/>
            <a:t>an</a:t>
          </a:r>
          <a:r>
            <a:rPr lang="en-US" sz="1500" b="1" kern="1200" dirty="0" smtClean="0"/>
            <a:t> </a:t>
          </a:r>
          <a:r>
            <a:rPr lang="en-US" sz="1500" b="1" kern="1200" dirty="0" smtClean="0">
              <a:solidFill>
                <a:srgbClr val="FF0000"/>
              </a:solidFill>
            </a:rPr>
            <a:t>Initial PS</a:t>
          </a:r>
          <a:r>
            <a:rPr lang="en-US" sz="1500" kern="1200" dirty="0" smtClean="0">
              <a:solidFill>
                <a:srgbClr val="FF0000"/>
              </a:solidFill>
            </a:rPr>
            <a:t>P </a:t>
          </a:r>
          <a:r>
            <a:rPr lang="en-US" sz="1500" kern="1200" dirty="0" smtClean="0"/>
            <a:t>which is completed by the ESL Intake Center. </a:t>
          </a:r>
          <a:endParaRPr lang="en-US" sz="1500" kern="1200" dirty="0"/>
        </a:p>
      </dsp:txBody>
      <dsp:txXfrm>
        <a:off x="536885" y="33930"/>
        <a:ext cx="2103705" cy="1020115"/>
      </dsp:txXfrm>
    </dsp:sp>
    <dsp:sp modelId="{DC25125B-88CF-4A4C-B62B-B6A5AA70A979}">
      <dsp:nvSpPr>
        <dsp:cNvPr id="0" name=""/>
        <dsp:cNvSpPr/>
      </dsp:nvSpPr>
      <dsp:spPr>
        <a:xfrm>
          <a:off x="721866" y="1085783"/>
          <a:ext cx="216717" cy="812692"/>
        </a:xfrm>
        <a:custGeom>
          <a:avLst/>
          <a:gdLst/>
          <a:ahLst/>
          <a:cxnLst/>
          <a:rect l="0" t="0" r="0" b="0"/>
          <a:pathLst>
            <a:path>
              <a:moveTo>
                <a:pt x="0" y="0"/>
              </a:moveTo>
              <a:lnTo>
                <a:pt x="0" y="812692"/>
              </a:lnTo>
              <a:lnTo>
                <a:pt x="216717" y="812692"/>
              </a:lnTo>
            </a:path>
          </a:pathLst>
        </a:custGeom>
        <a:noFill/>
        <a:ln w="381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B77AFC2A-43A6-489C-82AD-F65C31579E65}">
      <dsp:nvSpPr>
        <dsp:cNvPr id="0" name=""/>
        <dsp:cNvSpPr/>
      </dsp:nvSpPr>
      <dsp:spPr>
        <a:xfrm>
          <a:off x="938584" y="1356680"/>
          <a:ext cx="1733743" cy="1083589"/>
        </a:xfrm>
        <a:prstGeom prst="roundRect">
          <a:avLst>
            <a:gd name="adj" fmla="val 10000"/>
          </a:avLst>
        </a:prstGeom>
        <a:solidFill>
          <a:schemeClr val="accent5">
            <a:lumMod val="20000"/>
            <a:lumOff val="80000"/>
            <a:alpha val="90000"/>
          </a:schemeClr>
        </a:solidFill>
        <a:ln w="381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The Initial PSP includes Student Demographic Information, Academic History, and W-APT Scores</a:t>
          </a:r>
          <a:endParaRPr lang="en-US" sz="1000" kern="1200" dirty="0"/>
        </a:p>
      </dsp:txBody>
      <dsp:txXfrm>
        <a:off x="970321" y="1388417"/>
        <a:ext cx="1670269" cy="1020115"/>
      </dsp:txXfrm>
    </dsp:sp>
    <dsp:sp modelId="{9942E3A0-B963-45C6-B7B0-0970CF10E635}">
      <dsp:nvSpPr>
        <dsp:cNvPr id="0" name=""/>
        <dsp:cNvSpPr/>
      </dsp:nvSpPr>
      <dsp:spPr>
        <a:xfrm>
          <a:off x="721866" y="1085783"/>
          <a:ext cx="216717" cy="2167179"/>
        </a:xfrm>
        <a:custGeom>
          <a:avLst/>
          <a:gdLst/>
          <a:ahLst/>
          <a:cxnLst/>
          <a:rect l="0" t="0" r="0" b="0"/>
          <a:pathLst>
            <a:path>
              <a:moveTo>
                <a:pt x="0" y="0"/>
              </a:moveTo>
              <a:lnTo>
                <a:pt x="0" y="2167179"/>
              </a:lnTo>
              <a:lnTo>
                <a:pt x="216717" y="2167179"/>
              </a:lnTo>
            </a:path>
          </a:pathLst>
        </a:custGeom>
        <a:noFill/>
        <a:ln w="381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849FB8B2-324A-41B3-B292-610768FFC838}">
      <dsp:nvSpPr>
        <dsp:cNvPr id="0" name=""/>
        <dsp:cNvSpPr/>
      </dsp:nvSpPr>
      <dsp:spPr>
        <a:xfrm>
          <a:off x="938584" y="2711167"/>
          <a:ext cx="1733743" cy="1083589"/>
        </a:xfrm>
        <a:prstGeom prst="roundRect">
          <a:avLst>
            <a:gd name="adj" fmla="val 10000"/>
          </a:avLst>
        </a:prstGeom>
        <a:solidFill>
          <a:schemeClr val="accent5">
            <a:lumMod val="20000"/>
            <a:lumOff val="80000"/>
            <a:alpha val="90000"/>
          </a:schemeClr>
        </a:solidFill>
        <a:ln w="381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The ESL Office keeps both a paper and electronic copy of the initial PSP.</a:t>
          </a:r>
          <a:endParaRPr lang="en-US" sz="1000" kern="1200" dirty="0"/>
        </a:p>
      </dsp:txBody>
      <dsp:txXfrm>
        <a:off x="970321" y="2742904"/>
        <a:ext cx="1670269" cy="1020115"/>
      </dsp:txXfrm>
    </dsp:sp>
    <dsp:sp modelId="{E9B7963D-AA03-4D6B-B4F5-6CBE5710367B}">
      <dsp:nvSpPr>
        <dsp:cNvPr id="0" name=""/>
        <dsp:cNvSpPr/>
      </dsp:nvSpPr>
      <dsp:spPr>
        <a:xfrm>
          <a:off x="721866" y="1085783"/>
          <a:ext cx="216717" cy="3521666"/>
        </a:xfrm>
        <a:custGeom>
          <a:avLst/>
          <a:gdLst/>
          <a:ahLst/>
          <a:cxnLst/>
          <a:rect l="0" t="0" r="0" b="0"/>
          <a:pathLst>
            <a:path>
              <a:moveTo>
                <a:pt x="0" y="0"/>
              </a:moveTo>
              <a:lnTo>
                <a:pt x="0" y="3521666"/>
              </a:lnTo>
              <a:lnTo>
                <a:pt x="216717" y="3521666"/>
              </a:lnTo>
            </a:path>
          </a:pathLst>
        </a:custGeom>
        <a:noFill/>
        <a:ln w="381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75C54DFF-B98E-4DE6-AF3E-A12D25B97555}">
      <dsp:nvSpPr>
        <dsp:cNvPr id="0" name=""/>
        <dsp:cNvSpPr/>
      </dsp:nvSpPr>
      <dsp:spPr>
        <a:xfrm>
          <a:off x="938584" y="4065654"/>
          <a:ext cx="1733743" cy="1083589"/>
        </a:xfrm>
        <a:prstGeom prst="roundRect">
          <a:avLst>
            <a:gd name="adj" fmla="val 10000"/>
          </a:avLst>
        </a:prstGeom>
        <a:solidFill>
          <a:schemeClr val="accent5">
            <a:lumMod val="20000"/>
            <a:lumOff val="80000"/>
            <a:alpha val="90000"/>
          </a:schemeClr>
        </a:solidFill>
        <a:ln w="381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The initial PSP is also emailed and ponied to the receiving school</a:t>
          </a:r>
          <a:endParaRPr lang="en-US" sz="1000" kern="1200" dirty="0"/>
        </a:p>
      </dsp:txBody>
      <dsp:txXfrm>
        <a:off x="970321" y="4097391"/>
        <a:ext cx="1670269" cy="1020115"/>
      </dsp:txXfrm>
    </dsp:sp>
    <dsp:sp modelId="{712CA3D7-02B8-4591-8B04-B1A1BF522979}">
      <dsp:nvSpPr>
        <dsp:cNvPr id="0" name=""/>
        <dsp:cNvSpPr/>
      </dsp:nvSpPr>
      <dsp:spPr>
        <a:xfrm>
          <a:off x="3214122" y="2193"/>
          <a:ext cx="2167179" cy="1083589"/>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rPr>
            <a:t>A </a:t>
          </a:r>
          <a:r>
            <a:rPr lang="en-US" sz="1500" b="1" kern="1200" dirty="0" smtClean="0">
              <a:solidFill>
                <a:srgbClr val="FF0000"/>
              </a:solidFill>
            </a:rPr>
            <a:t>Current Year PSP </a:t>
          </a:r>
          <a:r>
            <a:rPr lang="en-US" sz="1500" kern="1200" dirty="0" smtClean="0"/>
            <a:t>is completed by the school each year. </a:t>
          </a:r>
          <a:endParaRPr lang="en-US" sz="1500" kern="1200" dirty="0"/>
        </a:p>
      </dsp:txBody>
      <dsp:txXfrm>
        <a:off x="3245859" y="33930"/>
        <a:ext cx="2103705" cy="1020115"/>
      </dsp:txXfrm>
    </dsp:sp>
    <dsp:sp modelId="{A7781023-3506-40D9-8005-E31235AB8DED}">
      <dsp:nvSpPr>
        <dsp:cNvPr id="0" name=""/>
        <dsp:cNvSpPr/>
      </dsp:nvSpPr>
      <dsp:spPr>
        <a:xfrm>
          <a:off x="3430840" y="1085783"/>
          <a:ext cx="216717" cy="812692"/>
        </a:xfrm>
        <a:custGeom>
          <a:avLst/>
          <a:gdLst/>
          <a:ahLst/>
          <a:cxnLst/>
          <a:rect l="0" t="0" r="0" b="0"/>
          <a:pathLst>
            <a:path>
              <a:moveTo>
                <a:pt x="0" y="0"/>
              </a:moveTo>
              <a:lnTo>
                <a:pt x="0" y="812692"/>
              </a:lnTo>
              <a:lnTo>
                <a:pt x="216717" y="812692"/>
              </a:lnTo>
            </a:path>
          </a:pathLst>
        </a:custGeom>
        <a:noFill/>
        <a:ln w="381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C8FC73B8-AFD2-4845-83E0-BF2D49E21279}">
      <dsp:nvSpPr>
        <dsp:cNvPr id="0" name=""/>
        <dsp:cNvSpPr/>
      </dsp:nvSpPr>
      <dsp:spPr>
        <a:xfrm>
          <a:off x="3647558" y="1356680"/>
          <a:ext cx="1733743" cy="1083589"/>
        </a:xfrm>
        <a:prstGeom prst="roundRect">
          <a:avLst>
            <a:gd name="adj" fmla="val 10000"/>
          </a:avLst>
        </a:prstGeom>
        <a:solidFill>
          <a:schemeClr val="accent5">
            <a:lumMod val="20000"/>
            <a:lumOff val="80000"/>
            <a:alpha val="90000"/>
          </a:schemeClr>
        </a:solidFill>
        <a:ln w="381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Both newly enrolled and continuing LEP students must have a Current PSP completed within 30 days of enrollment or the beginning of the school year (10/1/14) </a:t>
          </a:r>
          <a:endParaRPr lang="en-US" sz="1000" kern="1200" dirty="0"/>
        </a:p>
      </dsp:txBody>
      <dsp:txXfrm>
        <a:off x="3679295" y="1388417"/>
        <a:ext cx="1670269" cy="1020115"/>
      </dsp:txXfrm>
    </dsp:sp>
    <dsp:sp modelId="{37A672E0-5217-4798-B1E3-29529A51DF21}">
      <dsp:nvSpPr>
        <dsp:cNvPr id="0" name=""/>
        <dsp:cNvSpPr/>
      </dsp:nvSpPr>
      <dsp:spPr>
        <a:xfrm>
          <a:off x="3430840" y="1085783"/>
          <a:ext cx="216717" cy="2167179"/>
        </a:xfrm>
        <a:custGeom>
          <a:avLst/>
          <a:gdLst/>
          <a:ahLst/>
          <a:cxnLst/>
          <a:rect l="0" t="0" r="0" b="0"/>
          <a:pathLst>
            <a:path>
              <a:moveTo>
                <a:pt x="0" y="0"/>
              </a:moveTo>
              <a:lnTo>
                <a:pt x="0" y="2167179"/>
              </a:lnTo>
              <a:lnTo>
                <a:pt x="216717" y="2167179"/>
              </a:lnTo>
            </a:path>
          </a:pathLst>
        </a:custGeom>
        <a:noFill/>
        <a:ln w="381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54B86539-BB02-4C17-834A-36FDEAD11D53}">
      <dsp:nvSpPr>
        <dsp:cNvPr id="0" name=""/>
        <dsp:cNvSpPr/>
      </dsp:nvSpPr>
      <dsp:spPr>
        <a:xfrm>
          <a:off x="3647558" y="2711167"/>
          <a:ext cx="1733743" cy="1083589"/>
        </a:xfrm>
        <a:prstGeom prst="roundRect">
          <a:avLst>
            <a:gd name="adj" fmla="val 10000"/>
          </a:avLst>
        </a:prstGeom>
        <a:solidFill>
          <a:schemeClr val="accent5">
            <a:lumMod val="20000"/>
            <a:lumOff val="80000"/>
            <a:alpha val="90000"/>
          </a:schemeClr>
        </a:solidFill>
        <a:ln w="381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The Current Year PSP includes information on the student’s LEP Service Type(s)  as well as  accommodation information.</a:t>
          </a:r>
          <a:endParaRPr lang="en-US" sz="1000" kern="1200" dirty="0"/>
        </a:p>
      </dsp:txBody>
      <dsp:txXfrm>
        <a:off x="3679295" y="2742904"/>
        <a:ext cx="1670269" cy="10201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1EC81-3AA0-5841-B9AC-2FFE2E1E17FA}" type="datetimeFigureOut">
              <a:rPr lang="en-US" smtClean="0"/>
              <a:t>7/7/16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7EE26-CA43-FF46-8A34-47BAACCFE8FB}" type="slidenum">
              <a:rPr lang="en-US" smtClean="0"/>
              <a:t>‹#›</a:t>
            </a:fld>
            <a:endParaRPr lang="en-US"/>
          </a:p>
        </p:txBody>
      </p:sp>
    </p:spTree>
    <p:extLst>
      <p:ext uri="{BB962C8B-B14F-4D97-AF65-F5344CB8AC3E}">
        <p14:creationId xmlns:p14="http://schemas.microsoft.com/office/powerpoint/2010/main" val="2389953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87B0B26-25DA-A64D-9493-3ECDC08C375E}" type="slidenum">
              <a:rPr lang="en-US" sz="1200">
                <a:latin typeface="Arial" charset="0"/>
              </a:rPr>
              <a:pPr/>
              <a:t>1</a:t>
            </a:fld>
            <a:endParaRPr lang="en-US" sz="1200">
              <a:latin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a:p>
            <a:pPr eaLnBrk="1" hangingPunct="1"/>
            <a:r>
              <a:rPr lang="en-US" dirty="0" smtClean="0"/>
              <a:t>ESL Teacher has a copy.</a:t>
            </a:r>
          </a:p>
          <a:p>
            <a:pPr eaLnBrk="1" hangingPunct="1"/>
            <a:endParaRPr lang="en-US" dirty="0" smtClean="0"/>
          </a:p>
          <a:p>
            <a:pPr eaLnBrk="1" hangingPunct="1"/>
            <a:r>
              <a:rPr lang="en-US" dirty="0" smtClean="0"/>
              <a:t>Classroom</a:t>
            </a:r>
            <a:r>
              <a:rPr lang="en-US" baseline="0" dirty="0" smtClean="0"/>
              <a:t> teacher(s) should have a copy.</a:t>
            </a:r>
          </a:p>
          <a:p>
            <a:pPr eaLnBrk="1" hangingPunct="1"/>
            <a:endParaRPr lang="en-US" baseline="0" dirty="0" smtClean="0"/>
          </a:p>
          <a:p>
            <a:pPr eaLnBrk="1" hangingPunct="1">
              <a:defRPr/>
            </a:pPr>
            <a:r>
              <a:rPr lang="en-US" sz="1200" dirty="0" smtClean="0">
                <a:latin typeface="Garamond" charset="0"/>
                <a:cs typeface="+mn-cs"/>
              </a:rPr>
              <a:t>A copy of this document should be kept in the </a:t>
            </a:r>
            <a:r>
              <a:rPr lang="en-US" sz="1200" dirty="0" smtClean="0">
                <a:latin typeface="Garamond" charset="0"/>
              </a:rPr>
              <a:t>cumulative folder</a:t>
            </a:r>
            <a:r>
              <a:rPr lang="en-US" sz="1200" dirty="0" smtClean="0">
                <a:latin typeface="Garamond" charset="0"/>
                <a:cs typeface="+mn-cs"/>
              </a:rPr>
              <a:t> </a:t>
            </a:r>
          </a:p>
          <a:p>
            <a:pPr eaLnBrk="1" hangingPunct="1">
              <a:defRPr/>
            </a:pPr>
            <a:r>
              <a:rPr lang="en-US" sz="1200" dirty="0" smtClean="0">
                <a:latin typeface="Garamond" charset="0"/>
                <a:cs typeface="+mn-cs"/>
              </a:rPr>
              <a:t>Accommodations must be documented and ongoing for inclusion on </a:t>
            </a:r>
            <a:r>
              <a:rPr lang="en-US" sz="1200" dirty="0" smtClean="0">
                <a:latin typeface="Garamond" charset="0"/>
              </a:rPr>
              <a:t>KPREP</a:t>
            </a:r>
            <a:endParaRPr lang="en-US" dirty="0"/>
          </a:p>
        </p:txBody>
      </p:sp>
    </p:spTree>
    <p:extLst>
      <p:ext uri="{BB962C8B-B14F-4D97-AF65-F5344CB8AC3E}">
        <p14:creationId xmlns:p14="http://schemas.microsoft.com/office/powerpoint/2010/main" val="18480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accommodations are selected with careful attention to these factors. This is why it’s not “just good teaching.” We have to know the process of language</a:t>
            </a:r>
            <a:r>
              <a:rPr lang="en-US" baseline="0" dirty="0" smtClean="0"/>
              <a:t> acquisition and where our students are in that process in each domain.</a:t>
            </a:r>
            <a:endParaRPr lang="en-US" dirty="0"/>
          </a:p>
        </p:txBody>
      </p:sp>
      <p:sp>
        <p:nvSpPr>
          <p:cNvPr id="4" name="Slide Number Placeholder 3"/>
          <p:cNvSpPr>
            <a:spLocks noGrp="1"/>
          </p:cNvSpPr>
          <p:nvPr>
            <p:ph type="sldNum" sz="quarter" idx="10"/>
          </p:nvPr>
        </p:nvSpPr>
        <p:spPr/>
        <p:txBody>
          <a:bodyPr/>
          <a:lstStyle/>
          <a:p>
            <a:fld id="{AD9BC2C8-38F2-4F31-9740-801C9E6ED8ED}" type="slidenum">
              <a:rPr lang="en-US" smtClean="0"/>
              <a:t>11</a:t>
            </a:fld>
            <a:endParaRPr lang="en-US"/>
          </a:p>
        </p:txBody>
      </p:sp>
    </p:spTree>
    <p:extLst>
      <p:ext uri="{BB962C8B-B14F-4D97-AF65-F5344CB8AC3E}">
        <p14:creationId xmlns:p14="http://schemas.microsoft.com/office/powerpoint/2010/main" val="36779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 and model meta cognitive is in CALLA article!! P.241-242.</a:t>
            </a:r>
          </a:p>
          <a:p>
            <a:endParaRPr lang="en-US" dirty="0" smtClean="0"/>
          </a:p>
          <a:p>
            <a:r>
              <a:rPr lang="en-US" dirty="0" smtClean="0"/>
              <a:t>We usually spend a lot of time making sure we understand assessment accommodations. We have</a:t>
            </a:r>
            <a:r>
              <a:rPr lang="en-US" baseline="0" dirty="0" smtClean="0"/>
              <a:t> the Inclusion of Special Populations Regulation and Code of Ethics documents and training from KDE. But what about instructional accommodations?</a:t>
            </a:r>
          </a:p>
          <a:p>
            <a:endParaRPr lang="en-US" baseline="0" dirty="0" smtClean="0"/>
          </a:p>
          <a:p>
            <a:r>
              <a:rPr lang="en-US" baseline="0" dirty="0" smtClean="0"/>
              <a:t>(HANDOUT page 2 of PSP) </a:t>
            </a:r>
          </a:p>
          <a:p>
            <a:endParaRPr lang="en-US" baseline="0" dirty="0" smtClean="0"/>
          </a:p>
          <a:p>
            <a:r>
              <a:rPr lang="en-US" baseline="0" dirty="0" smtClean="0"/>
              <a:t>All accommodations provided on assessments must be used routinely in the classroom. Some instructional accommodations are not also available on assessments. Instructional accommodations are research-based effective practices that benefit many students. But for ELLs they are essential to the students’ participation in the classroom.</a:t>
            </a:r>
          </a:p>
          <a:p>
            <a:endParaRPr lang="en-US" baseline="0" dirty="0" smtClean="0"/>
          </a:p>
          <a:p>
            <a:r>
              <a:rPr lang="en-US" baseline="0" dirty="0" smtClean="0"/>
              <a:t>All listed accommodations are not necessarily used in each lesson.</a:t>
            </a:r>
          </a:p>
          <a:p>
            <a:endParaRPr lang="en-US" baseline="0" dirty="0" smtClean="0"/>
          </a:p>
          <a:p>
            <a:r>
              <a:rPr lang="en-US" baseline="0" dirty="0" smtClean="0"/>
              <a:t>Please code your accommodations using the symbols above. This is a formative assessment for us to know how we can support you best.</a:t>
            </a:r>
            <a:endParaRPr lang="en-US" dirty="0"/>
          </a:p>
        </p:txBody>
      </p:sp>
      <p:sp>
        <p:nvSpPr>
          <p:cNvPr id="4" name="Slide Number Placeholder 3"/>
          <p:cNvSpPr>
            <a:spLocks noGrp="1"/>
          </p:cNvSpPr>
          <p:nvPr>
            <p:ph type="sldNum" sz="quarter" idx="10"/>
          </p:nvPr>
        </p:nvSpPr>
        <p:spPr/>
        <p:txBody>
          <a:bodyPr/>
          <a:lstStyle/>
          <a:p>
            <a:fld id="{AD9BC2C8-38F2-4F31-9740-801C9E6ED8ED}" type="slidenum">
              <a:rPr lang="en-US" smtClean="0"/>
              <a:t>12</a:t>
            </a:fld>
            <a:endParaRPr lang="en-US"/>
          </a:p>
        </p:txBody>
      </p:sp>
    </p:spTree>
    <p:extLst>
      <p:ext uri="{BB962C8B-B14F-4D97-AF65-F5344CB8AC3E}">
        <p14:creationId xmlns:p14="http://schemas.microsoft.com/office/powerpoint/2010/main" val="20707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These six</a:t>
            </a:r>
            <a:r>
              <a:rPr lang="en-US" baseline="0" dirty="0" smtClean="0"/>
              <a:t> instructional accommodations provide a great deal of support to ELLs and other low oral language students. We will focus on these in the next few slides. These are reflected in the tabs of the </a:t>
            </a:r>
            <a:r>
              <a:rPr lang="en-US" baseline="0" dirty="0" err="1" smtClean="0"/>
              <a:t>LiveBinder</a:t>
            </a:r>
            <a:r>
              <a:rPr lang="en-US" baseline="0" dirty="0" smtClean="0"/>
              <a:t> we have been reviewing.</a:t>
            </a:r>
            <a:endParaRPr lang="en-US" dirty="0"/>
          </a:p>
        </p:txBody>
      </p:sp>
      <p:sp>
        <p:nvSpPr>
          <p:cNvPr id="4" name="Slide Number Placeholder 3"/>
          <p:cNvSpPr>
            <a:spLocks noGrp="1"/>
          </p:cNvSpPr>
          <p:nvPr>
            <p:ph type="sldNum" sz="quarter" idx="10"/>
          </p:nvPr>
        </p:nvSpPr>
        <p:spPr/>
        <p:txBody>
          <a:bodyPr/>
          <a:lstStyle/>
          <a:p>
            <a:fld id="{AD9BC2C8-38F2-4F31-9740-801C9E6ED8ED}" type="slidenum">
              <a:rPr lang="en-US" smtClean="0"/>
              <a:t>13</a:t>
            </a:fld>
            <a:endParaRPr lang="en-US"/>
          </a:p>
        </p:txBody>
      </p:sp>
    </p:spTree>
    <p:extLst>
      <p:ext uri="{BB962C8B-B14F-4D97-AF65-F5344CB8AC3E}">
        <p14:creationId xmlns:p14="http://schemas.microsoft.com/office/powerpoint/2010/main" val="245461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Review</a:t>
            </a:r>
            <a:r>
              <a:rPr lang="en-US" baseline="0" dirty="0" smtClean="0"/>
              <a:t> this list of teaching strategies. Write each one in one of the boxes on the organizer (previous slide). Are there any strategies you are unfamiliar with? If so, ask a partner in your group. If you still don’t know, try googling or raise your hand.</a:t>
            </a:r>
          </a:p>
          <a:p>
            <a:endParaRPr lang="en-US" baseline="0" dirty="0" smtClean="0"/>
          </a:p>
          <a:p>
            <a:r>
              <a:rPr lang="en-US" baseline="0" dirty="0" smtClean="0"/>
              <a:t>If there are strategies you use that are not listed, please add them to your organizer (previous slide).</a:t>
            </a:r>
          </a:p>
          <a:p>
            <a:endParaRPr lang="en-US" baseline="0" dirty="0" smtClean="0"/>
          </a:p>
          <a:p>
            <a:r>
              <a:rPr lang="en-US" baseline="0" dirty="0" smtClean="0"/>
              <a:t>When you finish, compare your responses with someone at your table. What do you notice?</a:t>
            </a:r>
            <a:endParaRPr lang="en-US" dirty="0"/>
          </a:p>
        </p:txBody>
      </p:sp>
      <p:sp>
        <p:nvSpPr>
          <p:cNvPr id="4" name="Slide Number Placeholder 3"/>
          <p:cNvSpPr>
            <a:spLocks noGrp="1"/>
          </p:cNvSpPr>
          <p:nvPr>
            <p:ph type="sldNum" sz="quarter" idx="10"/>
          </p:nvPr>
        </p:nvSpPr>
        <p:spPr/>
        <p:txBody>
          <a:bodyPr/>
          <a:lstStyle/>
          <a:p>
            <a:fld id="{AD9BC2C8-38F2-4F31-9740-801C9E6ED8ED}" type="slidenum">
              <a:rPr lang="en-US" smtClean="0"/>
              <a:t>14</a:t>
            </a:fld>
            <a:endParaRPr lang="en-US"/>
          </a:p>
        </p:txBody>
      </p:sp>
    </p:spTree>
    <p:extLst>
      <p:ext uri="{BB962C8B-B14F-4D97-AF65-F5344CB8AC3E}">
        <p14:creationId xmlns:p14="http://schemas.microsoft.com/office/powerpoint/2010/main" val="246462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common strategies that help teachers meet the needs of ELLs.</a:t>
            </a:r>
          </a:p>
          <a:p>
            <a:endParaRPr lang="en-US" baseline="0" dirty="0" smtClean="0"/>
          </a:p>
          <a:p>
            <a:r>
              <a:rPr lang="en-US" baseline="0" dirty="0" smtClean="0"/>
              <a:t>Would any of these have helped Moises? Why?</a:t>
            </a:r>
            <a:endParaRPr lang="en-US" dirty="0"/>
          </a:p>
        </p:txBody>
      </p:sp>
      <p:sp>
        <p:nvSpPr>
          <p:cNvPr id="4" name="Slide Number Placeholder 3"/>
          <p:cNvSpPr>
            <a:spLocks noGrp="1"/>
          </p:cNvSpPr>
          <p:nvPr>
            <p:ph type="sldNum" sz="quarter" idx="10"/>
          </p:nvPr>
        </p:nvSpPr>
        <p:spPr/>
        <p:txBody>
          <a:bodyPr/>
          <a:lstStyle/>
          <a:p>
            <a:fld id="{AD9BC2C8-38F2-4F31-9740-801C9E6ED8ED}" type="slidenum">
              <a:rPr lang="en-US" smtClean="0"/>
              <a:t>15</a:t>
            </a:fld>
            <a:endParaRPr lang="en-US"/>
          </a:p>
        </p:txBody>
      </p:sp>
    </p:spTree>
    <p:extLst>
      <p:ext uri="{BB962C8B-B14F-4D97-AF65-F5344CB8AC3E}">
        <p14:creationId xmlns:p14="http://schemas.microsoft.com/office/powerpoint/2010/main" val="3025107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9BC2C8-38F2-4F31-9740-801C9E6ED8ED}" type="slidenum">
              <a:rPr lang="en-US" smtClean="0"/>
              <a:t>16</a:t>
            </a:fld>
            <a:endParaRPr lang="en-US"/>
          </a:p>
        </p:txBody>
      </p:sp>
    </p:spTree>
    <p:extLst>
      <p:ext uri="{BB962C8B-B14F-4D97-AF65-F5344CB8AC3E}">
        <p14:creationId xmlns:p14="http://schemas.microsoft.com/office/powerpoint/2010/main" val="256453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2AD5EB0-D2C5-41D4-8710-1251BA2FB48D}" type="slidenum">
              <a:rPr lang="en-US" smtClean="0">
                <a:latin typeface="Arial" panose="020B0604020202020204" pitchFamily="34" charset="0"/>
              </a:rPr>
              <a:pPr/>
              <a:t>2</a:t>
            </a:fld>
            <a:endParaRPr lang="en-US" smtClean="0">
              <a:latin typeface="Arial" panose="020B0604020202020204" pitchFamily="34" charset="0"/>
            </a:endParaRPr>
          </a:p>
        </p:txBody>
      </p:sp>
    </p:spTree>
    <p:extLst>
      <p:ext uri="{BB962C8B-B14F-4D97-AF65-F5344CB8AC3E}">
        <p14:creationId xmlns:p14="http://schemas.microsoft.com/office/powerpoint/2010/main" val="243713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sample initial PSP has been inserted</a:t>
            </a:r>
            <a:r>
              <a:rPr lang="en-US" baseline="0" dirty="0" smtClean="0"/>
              <a:t> as a link. Click and review the information received by the ESL team, administrators, and ESL RT.</a:t>
            </a:r>
          </a:p>
          <a:p>
            <a:endParaRPr lang="en-US" baseline="0" dirty="0" smtClean="0"/>
          </a:p>
          <a:p>
            <a:r>
              <a:rPr lang="en-US" baseline="0" dirty="0" smtClean="0"/>
              <a:t>All of this information is entered into CASCADE on the LEP tab by the ESL Office. Every teacher with Infinite Campus rights can access</a:t>
            </a:r>
            <a:r>
              <a:rPr lang="en-US" dirty="0"/>
              <a:t> </a:t>
            </a:r>
            <a:r>
              <a:rPr lang="en-US" baseline="0" dirty="0" smtClean="0"/>
              <a:t>this information</a:t>
            </a:r>
            <a:r>
              <a:rPr lang="en-US" dirty="0" smtClean="0"/>
              <a:t> on his or her students.</a:t>
            </a:r>
          </a:p>
          <a:p>
            <a:endParaRPr lang="en-US" dirty="0" smtClean="0"/>
          </a:p>
          <a:p>
            <a:r>
              <a:rPr lang="en-US" dirty="0" smtClean="0"/>
              <a:t>Choose one PSP and locate the information in the bullets.</a:t>
            </a:r>
            <a:endParaRPr lang="en-US" dirty="0"/>
          </a:p>
        </p:txBody>
      </p:sp>
      <p:sp>
        <p:nvSpPr>
          <p:cNvPr id="4" name="Slide Number Placeholder 3"/>
          <p:cNvSpPr>
            <a:spLocks noGrp="1"/>
          </p:cNvSpPr>
          <p:nvPr>
            <p:ph type="sldNum" sz="quarter" idx="10"/>
          </p:nvPr>
        </p:nvSpPr>
        <p:spPr/>
        <p:txBody>
          <a:bodyPr/>
          <a:lstStyle/>
          <a:p>
            <a:pPr>
              <a:defRPr/>
            </a:pPr>
            <a:fld id="{51295F2A-8C1C-4A84-9885-C299E1D7C919}" type="slidenum">
              <a:rPr lang="en-US" smtClean="0"/>
              <a:pPr>
                <a:defRPr/>
              </a:pPr>
              <a:t>3</a:t>
            </a:fld>
            <a:endParaRPr lang="en-US"/>
          </a:p>
        </p:txBody>
      </p:sp>
    </p:spTree>
    <p:extLst>
      <p:ext uri="{BB962C8B-B14F-4D97-AF65-F5344CB8AC3E}">
        <p14:creationId xmlns:p14="http://schemas.microsoft.com/office/powerpoint/2010/main" val="188507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C59D331-C42B-7245-A656-F788BE92530D}" type="slidenum">
              <a:rPr lang="en-US" sz="1200">
                <a:latin typeface="Arial" charset="0"/>
              </a:rPr>
              <a:pPr/>
              <a:t>4</a:t>
            </a:fld>
            <a:endParaRPr lang="en-US" sz="1200">
              <a:latin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1175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ESL team completes these for their students. </a:t>
            </a:r>
            <a:endParaRPr lang="en-US" baseline="0" dirty="0" smtClean="0"/>
          </a:p>
          <a:p>
            <a:r>
              <a:rPr lang="en-US" baseline="0" dirty="0" smtClean="0"/>
              <a:t>We will talk more about accommodations later.</a:t>
            </a:r>
            <a:endParaRPr lang="en-US" dirty="0"/>
          </a:p>
        </p:txBody>
      </p:sp>
      <p:sp>
        <p:nvSpPr>
          <p:cNvPr id="4" name="Slide Number Placeholder 3"/>
          <p:cNvSpPr>
            <a:spLocks noGrp="1"/>
          </p:cNvSpPr>
          <p:nvPr>
            <p:ph type="sldNum" sz="quarter" idx="10"/>
          </p:nvPr>
        </p:nvSpPr>
        <p:spPr/>
        <p:txBody>
          <a:bodyPr/>
          <a:lstStyle/>
          <a:p>
            <a:fld id="{AD9BC2C8-38F2-4F31-9740-801C9E6ED8ED}" type="slidenum">
              <a:rPr lang="en-US" smtClean="0"/>
              <a:t>5</a:t>
            </a:fld>
            <a:endParaRPr lang="en-US"/>
          </a:p>
        </p:txBody>
      </p:sp>
    </p:spTree>
    <p:extLst>
      <p:ext uri="{BB962C8B-B14F-4D97-AF65-F5344CB8AC3E}">
        <p14:creationId xmlns:p14="http://schemas.microsoft.com/office/powerpoint/2010/main" val="325092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322C4CF6-46F0-4948-9831-0AFBAC9A67F6}" type="slidenum">
              <a:rPr lang="en-US" sz="1200">
                <a:latin typeface="Arial" charset="0"/>
              </a:rPr>
              <a:pPr/>
              <a:t>6</a:t>
            </a:fld>
            <a:endParaRPr lang="en-US" sz="120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P 10 of Inclusion </a:t>
            </a:r>
            <a:r>
              <a:rPr lang="en-US" dirty="0" err="1" smtClean="0"/>
              <a:t>Reg</a:t>
            </a:r>
            <a:endParaRPr lang="en-US" dirty="0" smtClean="0"/>
          </a:p>
          <a:p>
            <a:endParaRPr lang="en-US" dirty="0" smtClean="0"/>
          </a:p>
          <a:p>
            <a:r>
              <a:rPr lang="en-US" dirty="0" smtClean="0"/>
              <a:t>Which landmark case requires</a:t>
            </a:r>
            <a:r>
              <a:rPr lang="en-US" baseline="0" dirty="0" smtClean="0"/>
              <a:t> that a committee review and approve of PSP? (Lau v Nichols—Lau Plan)</a:t>
            </a:r>
            <a:endParaRPr lang="en-US" dirty="0"/>
          </a:p>
        </p:txBody>
      </p:sp>
    </p:spTree>
    <p:extLst>
      <p:ext uri="{BB962C8B-B14F-4D97-AF65-F5344CB8AC3E}">
        <p14:creationId xmlns:p14="http://schemas.microsoft.com/office/powerpoint/2010/main" val="13780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teachers how to access the LEP tab </a:t>
            </a:r>
            <a:r>
              <a:rPr lang="en-US" b="1" dirty="0" smtClean="0"/>
              <a:t>if needed</a:t>
            </a:r>
            <a:r>
              <a:rPr lang="en-US" dirty="0" smtClean="0"/>
              <a:t>.</a:t>
            </a:r>
          </a:p>
          <a:p>
            <a:endParaRPr lang="en-US" dirty="0" smtClean="0"/>
          </a:p>
          <a:p>
            <a:r>
              <a:rPr lang="en-US" dirty="0" smtClean="0"/>
              <a:t>The ESL team will provide</a:t>
            </a:r>
            <a:r>
              <a:rPr lang="en-US" baseline="0" dirty="0" smtClean="0"/>
              <a:t> data on your students’ level of English proficiency in each domain of listening, speaking, reading, writing.</a:t>
            </a:r>
          </a:p>
          <a:p>
            <a:endParaRPr lang="en-US" baseline="0" dirty="0" smtClean="0"/>
          </a:p>
          <a:p>
            <a:r>
              <a:rPr lang="en-US" baseline="0" dirty="0" smtClean="0"/>
              <a:t>The Can Do Name-Charts (HANDOUT) can be used in conjunction with the Levels of English Proficiency in All Domains document. You can write the students names in each domain to get more detailed information about what can be expected of students in the form of output. You will learn more about the WIDA ACCESS Test in a few minutes.</a:t>
            </a:r>
            <a:endParaRPr lang="en-US" dirty="0"/>
          </a:p>
        </p:txBody>
      </p:sp>
      <p:sp>
        <p:nvSpPr>
          <p:cNvPr id="4" name="Slide Number Placeholder 3"/>
          <p:cNvSpPr>
            <a:spLocks noGrp="1"/>
          </p:cNvSpPr>
          <p:nvPr>
            <p:ph type="sldNum" sz="quarter" idx="10"/>
          </p:nvPr>
        </p:nvSpPr>
        <p:spPr/>
        <p:txBody>
          <a:bodyPr/>
          <a:lstStyle/>
          <a:p>
            <a:fld id="{AD9BC2C8-38F2-4F31-9740-801C9E6ED8ED}" type="slidenum">
              <a:rPr lang="en-US" smtClean="0"/>
              <a:t>7</a:t>
            </a:fld>
            <a:endParaRPr lang="en-US"/>
          </a:p>
        </p:txBody>
      </p:sp>
    </p:spTree>
    <p:extLst>
      <p:ext uri="{BB962C8B-B14F-4D97-AF65-F5344CB8AC3E}">
        <p14:creationId xmlns:p14="http://schemas.microsoft.com/office/powerpoint/2010/main" val="1251909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anose="020B0604020202020204" pitchFamily="34" charset="0"/>
              </a:rPr>
              <a:t>Amie </a:t>
            </a:r>
            <a:r>
              <a:rPr lang="en-US" dirty="0" err="1" smtClean="0">
                <a:latin typeface="Arial" panose="020B0604020202020204" pitchFamily="34" charset="0"/>
              </a:rPr>
              <a:t>Jobe</a:t>
            </a:r>
            <a:r>
              <a:rPr lang="en-US" baseline="0" dirty="0" smtClean="0">
                <a:latin typeface="Arial" panose="020B0604020202020204" pitchFamily="34" charset="0"/>
              </a:rPr>
              <a:t> as example.</a:t>
            </a:r>
            <a:endParaRPr lang="en-US" dirty="0" smtClean="0">
              <a:latin typeface="Arial" panose="020B0604020202020204" pitchFamily="34" charset="0"/>
            </a:endParaRPr>
          </a:p>
          <a:p>
            <a:endParaRPr lang="en-US" dirty="0" smtClean="0">
              <a:latin typeface="Arial" panose="020B0604020202020204" pitchFamily="34" charset="0"/>
            </a:endParaRPr>
          </a:p>
          <a:p>
            <a:r>
              <a:rPr lang="en-US" dirty="0" smtClean="0">
                <a:latin typeface="Arial" panose="020B0604020202020204" pitchFamily="34" charset="0"/>
              </a:rPr>
              <a:t>The information on the LEP Services and LEP Accommodations tab is entered into IC each year from the updated PSP. It is important that all teachers of LEP students have access to the LEP tab in IC so they can review the types of services and accommodations that are available to the student. To view the individual LEP tab for each student, type in the student’s name in the IC Index,  and follow the path Student Information, Program Participation, LEP.</a:t>
            </a:r>
            <a:r>
              <a:rPr lang="en-US" baseline="0" dirty="0" smtClean="0">
                <a:latin typeface="Arial" panose="020B0604020202020204" pitchFamily="34" charset="0"/>
              </a:rPr>
              <a:t> You will then be able to click on the four LEP tabs. (Demonstrate)</a:t>
            </a:r>
            <a:endParaRPr lang="en-US" dirty="0"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3FADED1-3513-4F5C-9DF5-6392173F7878}" type="slidenum">
              <a:rPr lang="en-US" smtClean="0">
                <a:latin typeface="Arial" panose="020B0604020202020204" pitchFamily="34" charset="0"/>
              </a:rPr>
              <a:pPr/>
              <a:t>8</a:t>
            </a:fld>
            <a:endParaRPr lang="en-US" smtClean="0">
              <a:latin typeface="Arial" panose="020B0604020202020204" pitchFamily="34" charset="0"/>
            </a:endParaRPr>
          </a:p>
        </p:txBody>
      </p:sp>
    </p:spTree>
    <p:extLst>
      <p:ext uri="{BB962C8B-B14F-4D97-AF65-F5344CB8AC3E}">
        <p14:creationId xmlns:p14="http://schemas.microsoft.com/office/powerpoint/2010/main" val="1566122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F31866F-42CE-7C4D-A0DF-B4BE002DE723}" type="slidenum">
              <a:rPr lang="en-US" sz="1200">
                <a:latin typeface="Arial" charset="0"/>
              </a:rPr>
              <a:pPr/>
              <a:t>9</a:t>
            </a:fld>
            <a:endParaRPr lang="en-US" sz="1200">
              <a:latin typeface="Arial" charset="0"/>
            </a:endParaRPr>
          </a:p>
        </p:txBody>
      </p:sp>
    </p:spTree>
    <p:extLst>
      <p:ext uri="{BB962C8B-B14F-4D97-AF65-F5344CB8AC3E}">
        <p14:creationId xmlns:p14="http://schemas.microsoft.com/office/powerpoint/2010/main" val="13549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28DB3A10-1094-6441-863E-FCCBAE440FBE}" type="datetimeFigureOut">
              <a:rPr lang="en-US" smtClean="0"/>
              <a:t>7/7/16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8DB3A10-1094-6441-863E-FCCBAE440FBE}" type="datetimeFigureOut">
              <a:rPr lang="en-US" smtClean="0"/>
              <a:t>7/7/16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DB3A10-1094-6441-863E-FCCBAE440FBE}" type="datetimeFigureOut">
              <a:rPr lang="en-US" smtClean="0"/>
              <a:t>7/7/16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DB3A10-1094-6441-863E-FCCBAE440FBE}" type="datetimeFigureOut">
              <a:rPr lang="en-US" smtClean="0"/>
              <a:t>7/7/16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800735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076700"/>
            <a:ext cx="800735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937375" y="6245225"/>
            <a:ext cx="1901825" cy="476250"/>
          </a:xfrm>
        </p:spPr>
        <p:txBody>
          <a:bodyPr/>
          <a:lstStyle>
            <a:lvl1pPr>
              <a:defRPr smtClean="0"/>
            </a:lvl1pPr>
          </a:lstStyle>
          <a:p>
            <a:pPr>
              <a:defRPr/>
            </a:pPr>
            <a:fld id="{CD404BDB-376A-AD4A-B3FD-7C8B8CD17559}" type="slidenum">
              <a:rPr lang="en-US"/>
              <a:pPr>
                <a:defRPr/>
              </a:pPr>
              <a:t>‹#›</a:t>
            </a:fld>
            <a:endParaRPr lang="en-US"/>
          </a:p>
        </p:txBody>
      </p:sp>
    </p:spTree>
    <p:extLst>
      <p:ext uri="{BB962C8B-B14F-4D97-AF65-F5344CB8AC3E}">
        <p14:creationId xmlns:p14="http://schemas.microsoft.com/office/powerpoint/2010/main" val="418614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DB3A10-1094-6441-863E-FCCBAE440FBE}" type="datetimeFigureOut">
              <a:rPr lang="en-US" smtClean="0"/>
              <a:t>7/7/16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B3A10-1094-6441-863E-FCCBAE440FBE}" type="datetimeFigureOut">
              <a:rPr lang="en-US" smtClean="0"/>
              <a:t>7/7/16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8DB3A10-1094-6441-863E-FCCBAE440FBE}" type="datetimeFigureOut">
              <a:rPr lang="en-US" smtClean="0"/>
              <a:t>7/7/16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8DB3A10-1094-6441-863E-FCCBAE440FBE}" type="datetimeFigureOut">
              <a:rPr lang="en-US" smtClean="0"/>
              <a:t>7/7/16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DB3A10-1094-6441-863E-FCCBAE440FBE}" type="datetimeFigureOut">
              <a:rPr lang="en-US" smtClean="0"/>
              <a:t>7/7/16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8DB3A10-1094-6441-863E-FCCBAE440FBE}" type="datetimeFigureOut">
              <a:rPr lang="en-US" smtClean="0"/>
              <a:t>7/7/16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B3A10-1094-6441-863E-FCCBAE440FBE}" type="datetimeFigureOut">
              <a:rPr lang="en-US" smtClean="0"/>
              <a:t>7/7/16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8DB3A10-1094-6441-863E-FCCBAE440FBE}" type="datetimeFigureOut">
              <a:rPr lang="en-US" smtClean="0"/>
              <a:t>7/7/16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556B-BD50-5446-BEC5-B53F49F8E4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28DB3A10-1094-6441-863E-FCCBAE440FBE}" type="datetimeFigureOut">
              <a:rPr lang="en-US" smtClean="0"/>
              <a:t>7/7/16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58A556B-BD50-5446-BEC5-B53F49F8E42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livebinders.com/play/play/764427?backurl=/shelf/featured&amp;play_view=pla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wmf"/><Relationship Id="rId3"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1drv.ms/1upYkQi" TargetMode="External"/><Relationship Id="rId4" Type="http://schemas.openxmlformats.org/officeDocument/2006/relationships/hyperlink" Target="http://1drv.ms/1K8xty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jefferson.k12.ky.us/programs/ESL/esl-hom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file:///C:\Users\mmorgan5\Downloads\CanDo_namechart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nfinitecampus.jefferson.kyschools.us/public/jcps.jsp"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defRPr/>
            </a:pPr>
            <a:r>
              <a:rPr lang="en-US">
                <a:latin typeface="Garamond" charset="0"/>
                <a:cs typeface="+mj-cs"/>
              </a:rPr>
              <a:t>Program Services Plan</a:t>
            </a:r>
          </a:p>
        </p:txBody>
      </p:sp>
      <p:sp>
        <p:nvSpPr>
          <p:cNvPr id="71683" name="Rectangle 3"/>
          <p:cNvSpPr>
            <a:spLocks noGrp="1" noChangeArrowheads="1"/>
          </p:cNvSpPr>
          <p:nvPr>
            <p:ph type="body" idx="1"/>
          </p:nvPr>
        </p:nvSpPr>
        <p:spPr/>
        <p:txBody>
          <a:bodyPr/>
          <a:lstStyle/>
          <a:p>
            <a:pPr eaLnBrk="1" hangingPunct="1">
              <a:defRPr/>
            </a:pPr>
            <a:r>
              <a:rPr lang="en-US" sz="2800" dirty="0">
                <a:latin typeface="Garamond" charset="0"/>
                <a:cs typeface="+mn-cs"/>
              </a:rPr>
              <a:t>All LEP students require a PSP (Title III, Sec 3302, No Child Left Behind Act of 2001) </a:t>
            </a:r>
          </a:p>
          <a:p>
            <a:pPr eaLnBrk="1" hangingPunct="1">
              <a:defRPr/>
            </a:pPr>
            <a:r>
              <a:rPr lang="en-US" sz="2800" dirty="0">
                <a:latin typeface="Garamond" charset="0"/>
                <a:cs typeface="+mn-cs"/>
              </a:rPr>
              <a:t>A copy of this document should be kept in the </a:t>
            </a:r>
            <a:r>
              <a:rPr lang="en-US" sz="2800" dirty="0" smtClean="0">
                <a:latin typeface="Garamond" charset="0"/>
              </a:rPr>
              <a:t>cumulative folder</a:t>
            </a:r>
            <a:r>
              <a:rPr lang="en-US" sz="2800" dirty="0" smtClean="0">
                <a:latin typeface="Garamond" charset="0"/>
                <a:cs typeface="+mn-cs"/>
              </a:rPr>
              <a:t> </a:t>
            </a:r>
            <a:endParaRPr lang="en-US" sz="2800" dirty="0">
              <a:latin typeface="Garamond" charset="0"/>
              <a:cs typeface="+mn-cs"/>
            </a:endParaRPr>
          </a:p>
          <a:p>
            <a:pPr eaLnBrk="1" hangingPunct="1">
              <a:defRPr/>
            </a:pPr>
            <a:r>
              <a:rPr lang="en-US" sz="2800" dirty="0">
                <a:latin typeface="Garamond" charset="0"/>
                <a:cs typeface="+mn-cs"/>
              </a:rPr>
              <a:t>Accommodations must be documented and ongoing for inclusion on </a:t>
            </a:r>
            <a:r>
              <a:rPr lang="en-US" sz="2800" dirty="0" smtClean="0">
                <a:latin typeface="Garamond" charset="0"/>
              </a:rPr>
              <a:t>KPREP</a:t>
            </a:r>
          </a:p>
          <a:p>
            <a:pPr eaLnBrk="1" hangingPunct="1">
              <a:defRPr/>
            </a:pPr>
            <a:r>
              <a:rPr lang="en-US" sz="2800" dirty="0" smtClean="0">
                <a:latin typeface="Garamond" charset="0"/>
                <a:cs typeface="+mn-cs"/>
                <a:hlinkClick r:id="rId3"/>
              </a:rPr>
              <a:t>PSP</a:t>
            </a:r>
            <a:endParaRPr lang="en-US" sz="2800" dirty="0">
              <a:latin typeface="Garamond" charset="0"/>
              <a:cs typeface="+mn-cs"/>
            </a:endParaRPr>
          </a:p>
        </p:txBody>
      </p:sp>
    </p:spTree>
    <p:extLst>
      <p:ext uri="{BB962C8B-B14F-4D97-AF65-F5344CB8AC3E}">
        <p14:creationId xmlns:p14="http://schemas.microsoft.com/office/powerpoint/2010/main" val="3121530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Rot="1" noChangeArrowheads="1"/>
          </p:cNvSpPr>
          <p:nvPr>
            <p:ph type="body" sz="half" idx="4294967295"/>
          </p:nvPr>
        </p:nvSpPr>
        <p:spPr>
          <a:xfrm>
            <a:off x="1136650" y="2895600"/>
            <a:ext cx="8007350" cy="3581400"/>
          </a:xfrm>
        </p:spPr>
        <p:txBody>
          <a:bodyPr/>
          <a:lstStyle/>
          <a:p>
            <a:pPr>
              <a:buFont typeface="Wingdings" pitchFamily="2" charset="2"/>
              <a:buChar char="n"/>
              <a:defRPr/>
            </a:pPr>
            <a:r>
              <a:rPr lang="en-US" sz="2800" dirty="0">
                <a:ea typeface="+mn-ea"/>
                <a:cs typeface="+mn-cs"/>
              </a:rPr>
              <a:t>For LEP students who have an ESL program </a:t>
            </a:r>
            <a:r>
              <a:rPr lang="en-US" sz="2800" dirty="0" smtClean="0">
                <a:ea typeface="+mn-ea"/>
                <a:cs typeface="+mn-cs"/>
              </a:rPr>
              <a:t>waiver</a:t>
            </a:r>
          </a:p>
          <a:p>
            <a:pPr marL="0" indent="0">
              <a:buNone/>
              <a:defRPr/>
            </a:pPr>
            <a:endParaRPr lang="en-US" sz="2800" dirty="0" smtClean="0">
              <a:ea typeface="+mn-ea"/>
              <a:cs typeface="+mn-cs"/>
            </a:endParaRPr>
          </a:p>
          <a:p>
            <a:pPr>
              <a:buFont typeface="Wingdings" pitchFamily="2" charset="2"/>
              <a:buChar char="n"/>
              <a:defRPr/>
            </a:pPr>
            <a:endParaRPr lang="en-US" sz="2800" dirty="0">
              <a:ea typeface="+mn-ea"/>
              <a:cs typeface="+mn-cs"/>
            </a:endParaRPr>
          </a:p>
        </p:txBody>
      </p:sp>
      <p:pic>
        <p:nvPicPr>
          <p:cNvPr id="84994" name="Picture 7"/>
          <p:cNvPicPr>
            <a:picLocks noGrp="1" noChangeAspect="1" noChangeArrowheads="1"/>
          </p:cNvPicPr>
          <p:nvPr>
            <p:ph idx="4294967295"/>
          </p:nvPr>
        </p:nvPicPr>
        <p:blipFill>
          <a:blip r:embed="rId2" cstate="print">
            <a:extLst>
              <a:ext uri="{28A0092B-C50C-407E-A947-70E740481C1C}">
                <a14:useLocalDpi xmlns:a14="http://schemas.microsoft.com/office/drawing/2010/main"/>
              </a:ext>
            </a:extLst>
          </a:blip>
          <a:srcRect t="-308761" b="-308761"/>
          <a:stretch>
            <a:fillRect/>
          </a:stretch>
        </p:blipFill>
        <p:spPr>
          <a:xfrm>
            <a:off x="1136650" y="-905797"/>
            <a:ext cx="7272337" cy="4324350"/>
          </a:xfrm>
          <a:noFill/>
          <a:extLst>
            <a:ext uri="{909E8E84-426E-40dd-AFC4-6F175D3DCCD1}">
              <a14:hiddenFill xmlns:a14="http://schemas.microsoft.com/office/drawing/2010/main" xmlns="">
                <a:solidFill>
                  <a:srgbClr val="FFFFFF"/>
                </a:solidFill>
              </a14:hiddenFill>
            </a:ext>
          </a:extLst>
        </p:spPr>
      </p:pic>
      <p:pic>
        <p:nvPicPr>
          <p:cNvPr id="84995"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00"/>
            <a:ext cx="9120188"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96944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Accommodations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sz="3000" dirty="0"/>
              <a:t>Help English language learners access the content being </a:t>
            </a:r>
            <a:r>
              <a:rPr lang="en-US" sz="3000" dirty="0" smtClean="0"/>
              <a:t>measured</a:t>
            </a:r>
            <a:endParaRPr lang="en-US" sz="3000" dirty="0"/>
          </a:p>
          <a:p>
            <a:pPr marL="0" indent="0">
              <a:buNone/>
            </a:pPr>
            <a:endParaRPr lang="en-US" sz="3000" dirty="0"/>
          </a:p>
          <a:p>
            <a:pPr lvl="0"/>
            <a:r>
              <a:rPr lang="en-US" sz="3000" dirty="0"/>
              <a:t>Help with </a:t>
            </a:r>
            <a:r>
              <a:rPr lang="en-US" sz="3000" dirty="0" smtClean="0"/>
              <a:t>comprehension</a:t>
            </a:r>
            <a:endParaRPr lang="en-US" sz="3000" dirty="0"/>
          </a:p>
          <a:p>
            <a:endParaRPr lang="en-US" sz="3000" dirty="0"/>
          </a:p>
          <a:p>
            <a:pPr lvl="0"/>
            <a:r>
              <a:rPr lang="en-US" sz="3000" dirty="0"/>
              <a:t>Reduce the language </a:t>
            </a:r>
            <a:r>
              <a:rPr lang="en-US" sz="3000" dirty="0" smtClean="0"/>
              <a:t>load</a:t>
            </a:r>
            <a:endParaRPr lang="en-US" sz="3000" dirty="0"/>
          </a:p>
          <a:p>
            <a:pPr marL="0" indent="0">
              <a:buNone/>
            </a:pPr>
            <a:r>
              <a:rPr lang="en-US" sz="3000" dirty="0"/>
              <a:t> </a:t>
            </a:r>
          </a:p>
          <a:p>
            <a:pPr lvl="0"/>
            <a:r>
              <a:rPr lang="en-US" sz="3000" dirty="0"/>
              <a:t>Allow more accurate assessment of content knowledge by reducing the effects of the language </a:t>
            </a:r>
            <a:r>
              <a:rPr lang="en-US" sz="3000" dirty="0" smtClean="0"/>
              <a:t>barrier</a:t>
            </a:r>
            <a:endParaRPr lang="en-US" sz="3000" dirty="0"/>
          </a:p>
          <a:p>
            <a:endParaRPr lang="en-US" dirty="0"/>
          </a:p>
        </p:txBody>
      </p:sp>
    </p:spTree>
    <p:extLst>
      <p:ext uri="{BB962C8B-B14F-4D97-AF65-F5344CB8AC3E}">
        <p14:creationId xmlns:p14="http://schemas.microsoft.com/office/powerpoint/2010/main" val="29338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Accommodations</a:t>
            </a:r>
            <a:endParaRPr lang="en-US" dirty="0"/>
          </a:p>
        </p:txBody>
      </p:sp>
      <p:sp>
        <p:nvSpPr>
          <p:cNvPr id="3" name="Content Placeholder 2"/>
          <p:cNvSpPr>
            <a:spLocks noGrp="1"/>
          </p:cNvSpPr>
          <p:nvPr>
            <p:ph idx="1"/>
          </p:nvPr>
        </p:nvSpPr>
        <p:spPr>
          <a:xfrm>
            <a:off x="435895" y="1715957"/>
            <a:ext cx="8272211" cy="4142843"/>
          </a:xfrm>
        </p:spPr>
        <p:txBody>
          <a:bodyPr>
            <a:normAutofit/>
          </a:bodyPr>
          <a:lstStyle/>
          <a:p>
            <a:r>
              <a:rPr lang="en-US" sz="2400" dirty="0" smtClean="0"/>
              <a:t>Code your instructional accommodations.</a:t>
            </a:r>
          </a:p>
          <a:p>
            <a:pPr lvl="1"/>
            <a:r>
              <a:rPr lang="en-US" sz="2400" dirty="0" smtClean="0"/>
              <a:t>Look at page 2 of the PSP. Some of the accommodations are used in instruction and on assessments. Some are only used instructionally.</a:t>
            </a:r>
          </a:p>
          <a:p>
            <a:pPr lvl="1"/>
            <a:r>
              <a:rPr lang="en-US" sz="2400" dirty="0" smtClean="0"/>
              <a:t>Code the instructional accommodations in the following way</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862402145"/>
              </p:ext>
            </p:extLst>
          </p:nvPr>
        </p:nvGraphicFramePr>
        <p:xfrm>
          <a:off x="2594811" y="4154850"/>
          <a:ext cx="3781927" cy="1796568"/>
        </p:xfrm>
        <a:graphic>
          <a:graphicData uri="http://schemas.openxmlformats.org/drawingml/2006/table">
            <a:tbl>
              <a:tblPr firstRow="1" bandRow="1">
                <a:tableStyleId>{5C22544A-7EE6-4342-B048-85BDC9FD1C3A}</a:tableStyleId>
              </a:tblPr>
              <a:tblGrid>
                <a:gridCol w="3781927">
                  <a:extLst>
                    <a:ext uri="{9D8B030D-6E8A-4147-A177-3AD203B41FA5}">
                      <a16:colId xmlns:a16="http://schemas.microsoft.com/office/drawing/2014/main" xmlns="" val="20000"/>
                    </a:ext>
                  </a:extLst>
                </a:gridCol>
              </a:tblGrid>
              <a:tr h="578244">
                <a:tc>
                  <a:txBody>
                    <a:bodyPr/>
                    <a:lstStyle/>
                    <a:p>
                      <a:r>
                        <a:rPr lang="en-US" b="1" dirty="0" smtClean="0">
                          <a:solidFill>
                            <a:sysClr val="windowText" lastClr="000000"/>
                          </a:solidFill>
                        </a:rPr>
                        <a:t>√= I know</a:t>
                      </a:r>
                      <a:r>
                        <a:rPr lang="en-US" b="1" baseline="0" dirty="0" smtClean="0">
                          <a:solidFill>
                            <a:sysClr val="windowText" lastClr="000000"/>
                          </a:solidFill>
                        </a:rPr>
                        <a:t> what this mean. </a:t>
                      </a:r>
                      <a:endParaRPr lang="en-US" b="1" dirty="0">
                        <a:solidFill>
                          <a:sysClr val="windowText" lastClr="000000"/>
                        </a:solidFill>
                      </a:endParaRPr>
                    </a:p>
                  </a:txBody>
                  <a:tcPr marL="68580" marR="68580">
                    <a:solidFill>
                      <a:schemeClr val="accent1">
                        <a:lumMod val="25000"/>
                        <a:lumOff val="75000"/>
                      </a:schemeClr>
                    </a:solidFill>
                  </a:tcPr>
                </a:tc>
                <a:extLst>
                  <a:ext uri="{0D108BD9-81ED-4DB2-BD59-A6C34878D82A}">
                    <a16:rowId xmlns:a16="http://schemas.microsoft.com/office/drawing/2014/main" xmlns="" val="10000"/>
                  </a:ext>
                </a:extLst>
              </a:tr>
              <a:tr h="578244">
                <a:tc>
                  <a:txBody>
                    <a:bodyPr/>
                    <a:lstStyle/>
                    <a:p>
                      <a:r>
                        <a:rPr lang="en-US" b="1" dirty="0" smtClean="0"/>
                        <a:t>?=</a:t>
                      </a:r>
                      <a:r>
                        <a:rPr lang="en-US" b="1" baseline="0" dirty="0" smtClean="0"/>
                        <a:t> I don’t know what this means.</a:t>
                      </a:r>
                      <a:endParaRPr lang="en-US" b="1" dirty="0"/>
                    </a:p>
                  </a:txBody>
                  <a:tcPr marL="68580" marR="68580">
                    <a:solidFill>
                      <a:schemeClr val="accent1">
                        <a:lumMod val="25000"/>
                        <a:lumOff val="75000"/>
                      </a:schemeClr>
                    </a:solidFill>
                  </a:tcPr>
                </a:tc>
                <a:extLst>
                  <a:ext uri="{0D108BD9-81ED-4DB2-BD59-A6C34878D82A}">
                    <a16:rowId xmlns:a16="http://schemas.microsoft.com/office/drawing/2014/main" xmlns="" val="10001"/>
                  </a:ext>
                </a:extLst>
              </a:tr>
              <a:tr h="578244">
                <a:tc>
                  <a:txBody>
                    <a:bodyPr/>
                    <a:lstStyle/>
                    <a:p>
                      <a:r>
                        <a:rPr lang="en-US" dirty="0" smtClean="0"/>
                        <a:t>*= </a:t>
                      </a:r>
                      <a:r>
                        <a:rPr lang="en-US" b="1" dirty="0" smtClean="0"/>
                        <a:t>I think I know what it means. I’m not sure.</a:t>
                      </a:r>
                      <a:endParaRPr lang="en-US" b="1" dirty="0"/>
                    </a:p>
                  </a:txBody>
                  <a:tcPr marL="68580" marR="68580">
                    <a:solidFill>
                      <a:schemeClr val="accent1">
                        <a:lumMod val="25000"/>
                        <a:lumOff val="75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91787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53803" y="957263"/>
            <a:ext cx="5436394" cy="4943475"/>
          </a:xfrm>
          <a:prstGeom prst="rect">
            <a:avLst/>
          </a:prstGeom>
        </p:spPr>
      </p:pic>
    </p:spTree>
    <p:extLst>
      <p:ext uri="{BB962C8B-B14F-4D97-AF65-F5344CB8AC3E}">
        <p14:creationId xmlns:p14="http://schemas.microsoft.com/office/powerpoint/2010/main" val="217838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stretch>
            <a:fillRect/>
          </a:stretch>
        </p:blipFill>
        <p:spPr>
          <a:xfrm>
            <a:off x="2550695" y="771579"/>
            <a:ext cx="3602179" cy="5789642"/>
          </a:xfrm>
          <a:prstGeom prst="rect">
            <a:avLst/>
          </a:prstGeom>
          <a:ln>
            <a:solidFill>
              <a:schemeClr val="tx2"/>
            </a:solidFill>
          </a:ln>
        </p:spPr>
      </p:pic>
    </p:spTree>
    <p:extLst>
      <p:ext uri="{BB962C8B-B14F-4D97-AF65-F5344CB8AC3E}">
        <p14:creationId xmlns:p14="http://schemas.microsoft.com/office/powerpoint/2010/main" val="263766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0179" y="571277"/>
            <a:ext cx="7379888" cy="6054112"/>
          </a:xfrm>
          <a:prstGeom prst="rect">
            <a:avLst/>
          </a:prstGeom>
        </p:spPr>
      </p:pic>
    </p:spTree>
    <p:extLst>
      <p:ext uri="{BB962C8B-B14F-4D97-AF65-F5344CB8AC3E}">
        <p14:creationId xmlns:p14="http://schemas.microsoft.com/office/powerpoint/2010/main" val="355645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share</a:t>
            </a:r>
            <a:endParaRPr lang="en-US" dirty="0"/>
          </a:p>
        </p:txBody>
      </p:sp>
      <p:sp>
        <p:nvSpPr>
          <p:cNvPr id="3" name="Content Placeholder 2"/>
          <p:cNvSpPr>
            <a:spLocks noGrp="1"/>
          </p:cNvSpPr>
          <p:nvPr>
            <p:ph idx="1"/>
          </p:nvPr>
        </p:nvSpPr>
        <p:spPr/>
        <p:txBody>
          <a:bodyPr>
            <a:normAutofit/>
          </a:bodyPr>
          <a:lstStyle/>
          <a:p>
            <a:r>
              <a:rPr lang="en-US" sz="3200" dirty="0" smtClean="0"/>
              <a:t>What do you notice?</a:t>
            </a:r>
          </a:p>
          <a:p>
            <a:r>
              <a:rPr lang="en-US" sz="3200" dirty="0" smtClean="0"/>
              <a:t>Do you think any of these strategies would have helped Moises? </a:t>
            </a:r>
            <a:endParaRPr lang="en-US" sz="3200" dirty="0"/>
          </a:p>
          <a:p>
            <a:r>
              <a:rPr lang="en-US" sz="3200" dirty="0" smtClean="0"/>
              <a:t>Why or why not?</a:t>
            </a:r>
            <a:endParaRPr lang="en-US" sz="3200" dirty="0"/>
          </a:p>
        </p:txBody>
      </p:sp>
    </p:spTree>
    <p:extLst>
      <p:ext uri="{BB962C8B-B14F-4D97-AF65-F5344CB8AC3E}">
        <p14:creationId xmlns:p14="http://schemas.microsoft.com/office/powerpoint/2010/main" val="2753725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304800"/>
            <a:ext cx="6172200" cy="792162"/>
          </a:xfrm>
        </p:spPr>
        <p:txBody>
          <a:bodyPr rtlCol="0">
            <a:normAutofit fontScale="90000"/>
          </a:bodyPr>
          <a:lstStyle/>
          <a:p>
            <a:pPr>
              <a:defRPr/>
            </a:pPr>
            <a:r>
              <a:rPr lang="en-US" dirty="0" smtClean="0"/>
              <a:t>JCPS Program Services Plan (PSP)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3175297"/>
              </p:ext>
            </p:extLst>
          </p:nvPr>
        </p:nvGraphicFramePr>
        <p:xfrm>
          <a:off x="1600200" y="1706562"/>
          <a:ext cx="5886450" cy="5151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6813931"/>
      </p:ext>
    </p:extLst>
  </p:cSld>
  <p:clrMapOvr>
    <a:masterClrMapping/>
  </p:clrMapOvr>
  <p:transition spd="slow" advTm="297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1ADBFDC-0F6C-4259-9489-6EBD978CCB8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C25125B-88CF-4A4C-B62B-B6A5AA70A97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77AFC2A-43A6-489C-82AD-F65C31579E6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942E3A0-B963-45C6-B7B0-0970CF10E63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49FB8B2-324A-41B3-B292-610768FFC83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9B7963D-AA03-4D6B-B4F5-6CBE5710367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75C54DFF-B98E-4DE6-AF3E-A12D25B9755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712CA3D7-02B8-4591-8B04-B1A1BF522979}"/>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A7781023-3506-40D9-8005-E31235AB8DE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C8FC73B8-AFD2-4845-83E0-BF2D49E21279}"/>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37A672E0-5217-4798-B1E3-29529A51DF21}"/>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54B86539-BB02-4C17-834A-36FDEAD11D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Program Services Plan (PSP)</a:t>
            </a:r>
          </a:p>
        </p:txBody>
      </p:sp>
      <p:sp>
        <p:nvSpPr>
          <p:cNvPr id="5" name="Content Placeholder 4"/>
          <p:cNvSpPr>
            <a:spLocks noGrp="1"/>
          </p:cNvSpPr>
          <p:nvPr>
            <p:ph idx="1"/>
          </p:nvPr>
        </p:nvSpPr>
        <p:spPr/>
        <p:txBody>
          <a:bodyPr vert="horz" lIns="91440" tIns="45720" rIns="91440" bIns="45720" rtlCol="0" anchor="t">
            <a:normAutofit fontScale="92500" lnSpcReduction="20000"/>
          </a:bodyPr>
          <a:lstStyle/>
          <a:p>
            <a:r>
              <a:rPr lang="en-US" sz="2800" dirty="0"/>
              <a:t>PSPs meet a requirement of No Child Left Behind (NCLB) Title III and KY state regulation (703 KAR 5:070).</a:t>
            </a:r>
          </a:p>
          <a:p>
            <a:r>
              <a:rPr lang="en-US" sz="2800" dirty="0" smtClean="0">
                <a:hlinkClick r:id="rId3"/>
              </a:rPr>
              <a:t>Initial PSP (Spanish)</a:t>
            </a:r>
          </a:p>
          <a:p>
            <a:r>
              <a:rPr lang="en-US" sz="2800" dirty="0">
                <a:hlinkClick r:id="rId4"/>
              </a:rPr>
              <a:t>Initial PSP (Arabic </a:t>
            </a:r>
            <a:r>
              <a:rPr lang="en-US" sz="2800" dirty="0" smtClean="0">
                <a:hlinkClick r:id="rId4"/>
              </a:rPr>
              <a:t>)</a:t>
            </a:r>
            <a:r>
              <a:rPr lang="en-US" sz="2800" dirty="0" smtClean="0"/>
              <a:t> Completed by the ESL Intake Center</a:t>
            </a:r>
          </a:p>
          <a:p>
            <a:pPr lvl="1"/>
            <a:r>
              <a:rPr lang="en-US" sz="2800" dirty="0" smtClean="0"/>
              <a:t>Includes demographic information</a:t>
            </a:r>
          </a:p>
          <a:p>
            <a:pPr lvl="1"/>
            <a:r>
              <a:rPr lang="en-US" sz="2800" dirty="0" smtClean="0"/>
              <a:t>Academic history</a:t>
            </a:r>
          </a:p>
          <a:p>
            <a:pPr lvl="1"/>
            <a:r>
              <a:rPr lang="en-US" sz="2800" dirty="0" smtClean="0"/>
              <a:t>Immigrant or refugee status</a:t>
            </a:r>
          </a:p>
          <a:p>
            <a:pPr lvl="1"/>
            <a:r>
              <a:rPr lang="en-US" sz="2800" dirty="0" smtClean="0"/>
              <a:t>W-APT scores</a:t>
            </a:r>
          </a:p>
        </p:txBody>
      </p:sp>
    </p:spTree>
    <p:extLst>
      <p:ext uri="{BB962C8B-B14F-4D97-AF65-F5344CB8AC3E}">
        <p14:creationId xmlns:p14="http://schemas.microsoft.com/office/powerpoint/2010/main" val="800794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a:defRPr/>
            </a:pPr>
            <a:r>
              <a:rPr lang="en-US">
                <a:latin typeface="Garamond" charset="0"/>
                <a:cs typeface="+mj-cs"/>
              </a:rPr>
              <a:t>Page 2</a:t>
            </a:r>
          </a:p>
        </p:txBody>
      </p:sp>
      <p:pic>
        <p:nvPicPr>
          <p:cNvPr id="80899" name="Picture 6"/>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t="-97456" b="-97456"/>
          <a:stretch>
            <a:fillRect/>
          </a:stretch>
        </p:blipFill>
        <p:spPr>
          <a:xfrm>
            <a:off x="1089024" y="720841"/>
            <a:ext cx="7272339" cy="4324257"/>
          </a:xfrm>
          <a:noFill/>
          <a:extLst>
            <a:ext uri="{909E8E84-426E-40dd-AFC4-6F175D3DCCD1}">
              <a14:hiddenFill xmlns:a14="http://schemas.microsoft.com/office/drawing/2010/main" xmlns="">
                <a:solidFill>
                  <a:srgbClr val="FFFFFF"/>
                </a:solidFill>
              </a14:hiddenFill>
            </a:ext>
          </a:extLst>
        </p:spPr>
      </p:pic>
      <p:sp>
        <p:nvSpPr>
          <p:cNvPr id="69635" name="Rectangle 3"/>
          <p:cNvSpPr>
            <a:spLocks noGrp="1" noRot="1" noChangeArrowheads="1"/>
          </p:cNvSpPr>
          <p:nvPr>
            <p:ph type="body" sz="half" idx="4294967295"/>
          </p:nvPr>
        </p:nvSpPr>
        <p:spPr>
          <a:xfrm>
            <a:off x="785347" y="4389570"/>
            <a:ext cx="8007350" cy="3429000"/>
          </a:xfrm>
        </p:spPr>
        <p:txBody>
          <a:bodyPr/>
          <a:lstStyle/>
          <a:p>
            <a:pPr>
              <a:lnSpc>
                <a:spcPct val="90000"/>
              </a:lnSpc>
              <a:defRPr/>
            </a:pPr>
            <a:r>
              <a:rPr lang="en-US" sz="2800" dirty="0">
                <a:latin typeface="Garamond" charset="0"/>
                <a:cs typeface="+mn-cs"/>
              </a:rPr>
              <a:t>Limited or No Formal Education =</a:t>
            </a:r>
          </a:p>
          <a:p>
            <a:pPr lvl="1">
              <a:lnSpc>
                <a:spcPct val="90000"/>
              </a:lnSpc>
              <a:defRPr/>
            </a:pPr>
            <a:r>
              <a:rPr lang="en-US" dirty="0">
                <a:latin typeface="Garamond" charset="0"/>
              </a:rPr>
              <a:t>Enrollment in a school with calendar less than 6 months/year</a:t>
            </a:r>
          </a:p>
          <a:p>
            <a:pPr lvl="1">
              <a:lnSpc>
                <a:spcPct val="90000"/>
              </a:lnSpc>
              <a:defRPr/>
            </a:pPr>
            <a:r>
              <a:rPr lang="en-US" dirty="0">
                <a:latin typeface="Garamond" charset="0"/>
              </a:rPr>
              <a:t>Enrollment in a school that meets for less than 4 hours/day, 5 days/week</a:t>
            </a:r>
          </a:p>
          <a:p>
            <a:pPr lvl="1">
              <a:lnSpc>
                <a:spcPct val="90000"/>
              </a:lnSpc>
              <a:defRPr/>
            </a:pPr>
            <a:r>
              <a:rPr lang="en-US" dirty="0">
                <a:latin typeface="Garamond" charset="0"/>
              </a:rPr>
              <a:t>No access to or attendance in school for 2 or more continuous years</a:t>
            </a:r>
          </a:p>
        </p:txBody>
      </p:sp>
    </p:spTree>
    <p:extLst>
      <p:ext uri="{BB962C8B-B14F-4D97-AF65-F5344CB8AC3E}">
        <p14:creationId xmlns:p14="http://schemas.microsoft.com/office/powerpoint/2010/main" val="303543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Program Services Plan (PSP)</a:t>
            </a:r>
          </a:p>
        </p:txBody>
      </p:sp>
      <p:sp>
        <p:nvSpPr>
          <p:cNvPr id="3" name="Content Placeholder 2"/>
          <p:cNvSpPr>
            <a:spLocks noGrp="1"/>
          </p:cNvSpPr>
          <p:nvPr>
            <p:ph idx="1"/>
          </p:nvPr>
        </p:nvSpPr>
        <p:spPr/>
        <p:txBody>
          <a:bodyPr/>
          <a:lstStyle/>
          <a:p>
            <a:r>
              <a:rPr lang="en-US" sz="3200" dirty="0" smtClean="0"/>
              <a:t>Every year the PSP is updated for all students who qualify for ESL services.</a:t>
            </a:r>
          </a:p>
          <a:p>
            <a:endParaRPr lang="en-US" dirty="0"/>
          </a:p>
          <a:p>
            <a:pPr marL="0" indent="0">
              <a:buNone/>
            </a:pPr>
            <a:r>
              <a:rPr lang="en-US" dirty="0" smtClean="0"/>
              <a:t> </a:t>
            </a:r>
            <a:endParaRPr lang="en-US" dirty="0"/>
          </a:p>
        </p:txBody>
      </p:sp>
      <p:sp>
        <p:nvSpPr>
          <p:cNvPr id="4" name="Action Button: Custom 3">
            <a:hlinkClick r:id="" action="ppaction://noaction" highlightClick="1"/>
          </p:cNvPr>
          <p:cNvSpPr/>
          <p:nvPr/>
        </p:nvSpPr>
        <p:spPr>
          <a:xfrm>
            <a:off x="3888727" y="3425417"/>
            <a:ext cx="1455821" cy="1667698"/>
          </a:xfrm>
          <a:prstGeom prst="actionButtonBlank">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hlinkClick r:id="rId3"/>
              </a:rPr>
              <a:t>PSP for all English Language Learners</a:t>
            </a:r>
            <a:endParaRPr lang="en-US" dirty="0">
              <a:solidFill>
                <a:schemeClr val="tx1"/>
              </a:solidFill>
            </a:endParaRPr>
          </a:p>
        </p:txBody>
      </p:sp>
    </p:spTree>
    <p:extLst>
      <p:ext uri="{BB962C8B-B14F-4D97-AF65-F5344CB8AC3E}">
        <p14:creationId xmlns:p14="http://schemas.microsoft.com/office/powerpoint/2010/main" val="4187874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ea typeface="+mj-ea"/>
              <a:cs typeface="+mj-cs"/>
            </a:endParaRPr>
          </a:p>
        </p:txBody>
      </p:sp>
      <p:pic>
        <p:nvPicPr>
          <p:cNvPr id="3" name="Content Placeholder 2" descr="PSP Committee.jpg"/>
          <p:cNvPicPr>
            <a:picLocks noGrp="1" noChangeAspect="1"/>
          </p:cNvPicPr>
          <p:nvPr>
            <p:ph idx="1"/>
          </p:nvPr>
        </p:nvPicPr>
        <p:blipFill>
          <a:blip r:embed="rId3" cstate="print">
            <a:extLst>
              <a:ext uri="{28A0092B-C50C-407E-A947-70E740481C1C}">
                <a14:useLocalDpi xmlns:a14="http://schemas.microsoft.com/office/drawing/2010/main"/>
              </a:ext>
            </a:extLst>
          </a:blip>
          <a:srcRect t="-107388" b="-107388"/>
          <a:stretch>
            <a:fillRect/>
          </a:stretch>
        </p:blipFill>
        <p:spPr>
          <a:xfrm>
            <a:off x="1089024" y="833378"/>
            <a:ext cx="7272339" cy="5292786"/>
          </a:xfrm>
        </p:spPr>
      </p:pic>
    </p:spTree>
    <p:extLst>
      <p:ext uri="{BB962C8B-B14F-4D97-AF65-F5344CB8AC3E}">
        <p14:creationId xmlns:p14="http://schemas.microsoft.com/office/powerpoint/2010/main" val="9792782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access PSP information</a:t>
            </a:r>
            <a:endParaRPr lang="en-US" dirty="0"/>
          </a:p>
        </p:txBody>
      </p:sp>
      <p:sp>
        <p:nvSpPr>
          <p:cNvPr id="3" name="Content Placeholder 2"/>
          <p:cNvSpPr>
            <a:spLocks noGrp="1"/>
          </p:cNvSpPr>
          <p:nvPr>
            <p:ph idx="1"/>
          </p:nvPr>
        </p:nvSpPr>
        <p:spPr/>
        <p:txBody>
          <a:bodyPr/>
          <a:lstStyle/>
          <a:p>
            <a:r>
              <a:rPr lang="en-US" sz="3200" dirty="0" smtClean="0"/>
              <a:t>A hard copy of the completed PSP is signed and placed in the student cumulative folder. </a:t>
            </a:r>
          </a:p>
          <a:p>
            <a:pPr lvl="1"/>
            <a:r>
              <a:rPr lang="en-US" sz="3200" dirty="0" smtClean="0"/>
              <a:t>Information from the PSP is added to Infinite Campus each year when the document is updated.</a:t>
            </a:r>
          </a:p>
          <a:p>
            <a:endParaRPr lang="en-US" dirty="0"/>
          </a:p>
        </p:txBody>
      </p:sp>
      <p:sp>
        <p:nvSpPr>
          <p:cNvPr id="5" name="Action Button: Custom 4">
            <a:hlinkClick r:id="rId3" action="ppaction://hlinkfile" highlightClick="1"/>
          </p:cNvPr>
          <p:cNvSpPr/>
          <p:nvPr/>
        </p:nvSpPr>
        <p:spPr>
          <a:xfrm>
            <a:off x="3857139" y="5125374"/>
            <a:ext cx="1383632" cy="1466850"/>
          </a:xfrm>
          <a:prstGeom prst="actionButtonBlank">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file"/>
              </a:rPr>
              <a:t>WIDA ACCESS Can Do Name Charts</a:t>
            </a:r>
            <a:endParaRPr lang="en-US" dirty="0"/>
          </a:p>
        </p:txBody>
      </p:sp>
    </p:spTree>
    <p:extLst>
      <p:ext uri="{BB962C8B-B14F-4D97-AF65-F5344CB8AC3E}">
        <p14:creationId xmlns:p14="http://schemas.microsoft.com/office/powerpoint/2010/main" val="2043030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3047" y="782305"/>
            <a:ext cx="6479037" cy="854242"/>
          </a:xfrm>
        </p:spPr>
        <p:txBody>
          <a:bodyPr rtlCol="0">
            <a:noAutofit/>
          </a:bodyPr>
          <a:lstStyle/>
          <a:p>
            <a:pPr>
              <a:defRPr/>
            </a:pPr>
            <a:r>
              <a:rPr lang="en-US" sz="3200" b="1" i="1" dirty="0"/>
              <a:t>Infinite Campus LEP Tab</a:t>
            </a:r>
            <a:r>
              <a:rPr lang="en-US" sz="3200" b="1" i="1" dirty="0">
                <a:hlinkClick r:id="rId3"/>
              </a:rPr>
              <a:t/>
            </a:r>
            <a:br>
              <a:rPr lang="en-US" sz="3200" b="1" i="1" dirty="0">
                <a:hlinkClick r:id="rId3"/>
              </a:rPr>
            </a:br>
            <a:r>
              <a:rPr lang="en-US" sz="2000" b="1" dirty="0">
                <a:solidFill>
                  <a:schemeClr val="tx1"/>
                </a:solidFill>
              </a:rPr>
              <a:t>Path: Student Information</a:t>
            </a:r>
            <a:r>
              <a:rPr lang="en-US" sz="2000" b="1" dirty="0">
                <a:solidFill>
                  <a:schemeClr val="tx1"/>
                </a:solidFill>
                <a:sym typeface="Wingdings" panose="05000000000000000000" pitchFamily="2" charset="2"/>
              </a:rPr>
              <a:t></a:t>
            </a:r>
            <a:r>
              <a:rPr lang="en-US" sz="2000" b="1" dirty="0">
                <a:solidFill>
                  <a:schemeClr val="tx1"/>
                </a:solidFill>
              </a:rPr>
              <a:t> Program</a:t>
            </a:r>
            <a:r>
              <a:rPr lang="en-US" sz="2000" b="1" dirty="0">
                <a:solidFill>
                  <a:schemeClr val="tx1"/>
                </a:solidFill>
                <a:sym typeface="Wingdings" panose="05000000000000000000" pitchFamily="2" charset="2"/>
              </a:rPr>
              <a:t> Participation LEP </a:t>
            </a:r>
            <a:endParaRPr lang="en-US" sz="2000" b="1" dirty="0">
              <a:solidFill>
                <a:schemeClr val="tx1"/>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862189" y="1970259"/>
            <a:ext cx="5436267" cy="4367211"/>
          </a:xfrm>
        </p:spPr>
      </p:pic>
    </p:spTree>
    <p:extLst>
      <p:ext uri="{BB962C8B-B14F-4D97-AF65-F5344CB8AC3E}">
        <p14:creationId xmlns:p14="http://schemas.microsoft.com/office/powerpoint/2010/main" val="1162145037"/>
      </p:ext>
    </p:extLst>
  </p:cSld>
  <p:clrMapOvr>
    <a:masterClrMapping/>
  </p:clrMapOvr>
  <p:transition spd="slow" advTm="96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Grp="1" noRot="1" noChangeArrowheads="1"/>
          </p:cNvSpPr>
          <p:nvPr>
            <p:ph type="title"/>
          </p:nvPr>
        </p:nvSpPr>
        <p:spPr>
          <a:xfrm>
            <a:off x="457200" y="92075"/>
            <a:ext cx="8385175" cy="822325"/>
          </a:xfrm>
        </p:spPr>
        <p:txBody>
          <a:bodyPr/>
          <a:lstStyle/>
          <a:p>
            <a:pPr>
              <a:defRPr/>
            </a:pPr>
            <a:r>
              <a:rPr lang="en-US">
                <a:latin typeface="Garamond" charset="0"/>
                <a:cs typeface="+mj-cs"/>
              </a:rPr>
              <a:t>Page 4</a:t>
            </a:r>
          </a:p>
        </p:txBody>
      </p:sp>
      <p:pic>
        <p:nvPicPr>
          <p:cNvPr id="82946" name="Picture 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990600" y="960438"/>
            <a:ext cx="7340600" cy="5745162"/>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8725336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6.9|5.5|7.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332</TotalTime>
  <Words>1201</Words>
  <Application>Microsoft Macintosh PowerPoint</Application>
  <PresentationFormat>On-screen Show (4:3)</PresentationFormat>
  <Paragraphs>118</Paragraphs>
  <Slides>16</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Candara</vt:lpstr>
      <vt:lpstr>Garamond</vt:lpstr>
      <vt:lpstr>ＭＳ Ｐゴシック</vt:lpstr>
      <vt:lpstr>Wingdings</vt:lpstr>
      <vt:lpstr>Tradition</vt:lpstr>
      <vt:lpstr>Program Services Plan</vt:lpstr>
      <vt:lpstr>JCPS Program Services Plan (PSP)</vt:lpstr>
      <vt:lpstr>The Program Services Plan (PSP)</vt:lpstr>
      <vt:lpstr>Page 2</vt:lpstr>
      <vt:lpstr>The Program Services Plan (PSP)</vt:lpstr>
      <vt:lpstr>PowerPoint Presentation</vt:lpstr>
      <vt:lpstr>You can access PSP information</vt:lpstr>
      <vt:lpstr>Infinite Campus LEP Tab Path: Student Information Program Participation LEP </vt:lpstr>
      <vt:lpstr>Page 4</vt:lpstr>
      <vt:lpstr>PowerPoint Presentation</vt:lpstr>
      <vt:lpstr>Instructional Accommodations</vt:lpstr>
      <vt:lpstr>Instructional Accommodations</vt:lpstr>
      <vt:lpstr>PowerPoint Presentation</vt:lpstr>
      <vt:lpstr>PowerPoint Presentation</vt:lpstr>
      <vt:lpstr>PowerPoint Presentation</vt:lpstr>
      <vt:lpstr>Group share</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Morgan</dc:creator>
  <cp:lastModifiedBy>Mary Morgan</cp:lastModifiedBy>
  <cp:revision>22</cp:revision>
  <dcterms:created xsi:type="dcterms:W3CDTF">2013-06-16T18:42:16Z</dcterms:created>
  <dcterms:modified xsi:type="dcterms:W3CDTF">2016-07-07T18:48:37Z</dcterms:modified>
</cp:coreProperties>
</file>