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6" r:id="rId1"/>
  </p:sldMasterIdLst>
  <p:notesMasterIdLst>
    <p:notesMasterId r:id="rId48"/>
  </p:notesMasterIdLst>
  <p:sldIdLst>
    <p:sldId id="256" r:id="rId2"/>
    <p:sldId id="264" r:id="rId3"/>
    <p:sldId id="311" r:id="rId4"/>
    <p:sldId id="263" r:id="rId5"/>
    <p:sldId id="310" r:id="rId6"/>
    <p:sldId id="257" r:id="rId7"/>
    <p:sldId id="270" r:id="rId8"/>
    <p:sldId id="271" r:id="rId9"/>
    <p:sldId id="272" r:id="rId10"/>
    <p:sldId id="273" r:id="rId11"/>
    <p:sldId id="312" r:id="rId12"/>
    <p:sldId id="313" r:id="rId13"/>
    <p:sldId id="314" r:id="rId14"/>
    <p:sldId id="315" r:id="rId15"/>
    <p:sldId id="274" r:id="rId16"/>
    <p:sldId id="275" r:id="rId17"/>
    <p:sldId id="276" r:id="rId18"/>
    <p:sldId id="277" r:id="rId19"/>
    <p:sldId id="265" r:id="rId20"/>
    <p:sldId id="278" r:id="rId21"/>
    <p:sldId id="283" r:id="rId22"/>
    <p:sldId id="279" r:id="rId23"/>
    <p:sldId id="294" r:id="rId24"/>
    <p:sldId id="295" r:id="rId25"/>
    <p:sldId id="296" r:id="rId26"/>
    <p:sldId id="297" r:id="rId27"/>
    <p:sldId id="298" r:id="rId28"/>
    <p:sldId id="299" r:id="rId29"/>
    <p:sldId id="305" r:id="rId30"/>
    <p:sldId id="293" r:id="rId31"/>
    <p:sldId id="281" r:id="rId32"/>
    <p:sldId id="282" r:id="rId33"/>
    <p:sldId id="306" r:id="rId34"/>
    <p:sldId id="307" r:id="rId35"/>
    <p:sldId id="308" r:id="rId36"/>
    <p:sldId id="309" r:id="rId37"/>
    <p:sldId id="300" r:id="rId38"/>
    <p:sldId id="301" r:id="rId39"/>
    <p:sldId id="302" r:id="rId40"/>
    <p:sldId id="303" r:id="rId41"/>
    <p:sldId id="304" r:id="rId42"/>
    <p:sldId id="284" r:id="rId43"/>
    <p:sldId id="285" r:id="rId44"/>
    <p:sldId id="286" r:id="rId45"/>
    <p:sldId id="268" r:id="rId46"/>
    <p:sldId id="2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Morgan" initials="MM" lastIdx="1" clrIdx="0">
    <p:extLst/>
  </p:cmAuthor>
  <p:cmAuthor id="2" name="Mary Morgan" initials="MM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8F39"/>
    <a:srgbClr val="82FF6E"/>
    <a:srgbClr val="00FF00"/>
    <a:srgbClr val="00C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7" autoAdjust="0"/>
    <p:restoredTop sz="67837" autoAdjust="0"/>
  </p:normalViewPr>
  <p:slideViewPr>
    <p:cSldViewPr snapToGrid="0" snapToObjects="1">
      <p:cViewPr varScale="1">
        <p:scale>
          <a:sx n="56" d="100"/>
          <a:sy n="56" d="100"/>
        </p:scale>
        <p:origin x="176"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7-05T16:08:43.571" idx="1">
    <p:pos x="10" y="10"/>
    <p:text/>
    <p:extLst>
      <p:ext uri="{C676402C-5697-4E1C-873F-D02D1690AC5C}">
        <p15:threadingInfo xmlns:p15="http://schemas.microsoft.com/office/powerpoint/2012/main" timeZoneBias="240"/>
      </p:ext>
    </p:extLst>
  </p:cm>
  <p:cm authorId="2" dt="2016-07-05T16:09:30.062" idx="1">
    <p:pos x="106" y="106"/>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30.jpeg"/></Relationships>
</file>

<file path=ppt/diagrams/_rels/data2.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7FEF4-D892-43CA-841C-E18A685F79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1F37D0AC-07FE-4719-A40F-E1250782D9C2}">
      <dgm:prSet phldrT="[Text]"/>
      <dgm:spPr>
        <a:solidFill>
          <a:schemeClr val="accent4">
            <a:lumMod val="75000"/>
          </a:schemeClr>
        </a:solidFill>
      </dgm:spPr>
      <dgm:t>
        <a:bodyPr/>
        <a:lstStyle/>
        <a:p>
          <a:r>
            <a:rPr lang="en-US" dirty="0" smtClean="0"/>
            <a:t>Overall Score</a:t>
          </a:r>
          <a:endParaRPr lang="en-US" dirty="0"/>
        </a:p>
      </dgm:t>
    </dgm:pt>
    <dgm:pt modelId="{1DAD28E9-C8AE-4988-8AEE-F3421ACD1997}" type="parTrans" cxnId="{4C892059-E493-43FA-9B72-B06B4A1767FA}">
      <dgm:prSet/>
      <dgm:spPr/>
      <dgm:t>
        <a:bodyPr/>
        <a:lstStyle/>
        <a:p>
          <a:endParaRPr lang="en-US"/>
        </a:p>
      </dgm:t>
    </dgm:pt>
    <dgm:pt modelId="{7B42627A-7B1E-4BD0-8887-04D957DF421B}" type="sibTrans" cxnId="{4C892059-E493-43FA-9B72-B06B4A1767FA}">
      <dgm:prSet/>
      <dgm:spPr/>
      <dgm:t>
        <a:bodyPr/>
        <a:lstStyle/>
        <a:p>
          <a:endParaRPr lang="en-US"/>
        </a:p>
      </dgm:t>
    </dgm:pt>
    <dgm:pt modelId="{4DA36674-6B50-47B3-A48B-D82FF8AFDD28}">
      <dgm:prSet phldrT="[Text]"/>
      <dgm:spPr>
        <a:blipFill rotWithShape="0">
          <a:blip xmlns:r="http://schemas.openxmlformats.org/officeDocument/2006/relationships" r:embed="rId1"/>
          <a:tile tx="0" ty="0" sx="100000" sy="100000" flip="none" algn="tl"/>
        </a:blipFill>
      </dgm:spPr>
      <dgm:t>
        <a:bodyPr/>
        <a:lstStyle/>
        <a:p>
          <a:r>
            <a:rPr lang="en-US" dirty="0" smtClean="0"/>
            <a:t>Speaking</a:t>
          </a:r>
          <a:endParaRPr lang="en-US" dirty="0"/>
        </a:p>
      </dgm:t>
    </dgm:pt>
    <dgm:pt modelId="{E1B3D4F5-98A4-4DF8-9B32-CE3B6373FF36}" type="parTrans" cxnId="{6973FCAB-5382-4C57-8CF2-E9B95BAE7763}">
      <dgm:prSet/>
      <dgm:spPr/>
      <dgm:t>
        <a:bodyPr/>
        <a:lstStyle/>
        <a:p>
          <a:endParaRPr lang="en-US" dirty="0"/>
        </a:p>
      </dgm:t>
    </dgm:pt>
    <dgm:pt modelId="{4A1A7E69-D2F2-4F3E-9FA3-33B5B0770D45}" type="sibTrans" cxnId="{6973FCAB-5382-4C57-8CF2-E9B95BAE7763}">
      <dgm:prSet/>
      <dgm:spPr/>
      <dgm:t>
        <a:bodyPr/>
        <a:lstStyle/>
        <a:p>
          <a:endParaRPr lang="en-US"/>
        </a:p>
      </dgm:t>
    </dgm:pt>
    <dgm:pt modelId="{9452EF17-A7CC-4AA6-A405-9959CD9E48F1}">
      <dgm:prSet phldrT="[Text]"/>
      <dgm:spPr>
        <a:blipFill rotWithShape="0">
          <a:blip xmlns:r="http://schemas.openxmlformats.org/officeDocument/2006/relationships" r:embed="rId1"/>
          <a:tile tx="0" ty="0" sx="100000" sy="100000" flip="none" algn="tl"/>
        </a:blipFill>
      </dgm:spPr>
      <dgm:t>
        <a:bodyPr/>
        <a:lstStyle/>
        <a:p>
          <a:r>
            <a:rPr lang="en-US" dirty="0" smtClean="0"/>
            <a:t>Listening</a:t>
          </a:r>
          <a:endParaRPr lang="en-US" dirty="0"/>
        </a:p>
      </dgm:t>
    </dgm:pt>
    <dgm:pt modelId="{B2607D79-E598-4D4F-8614-CC9D8B2F4E9D}" type="parTrans" cxnId="{CD287031-7232-4E92-8926-C660A1060A9E}">
      <dgm:prSet/>
      <dgm:spPr/>
      <dgm:t>
        <a:bodyPr/>
        <a:lstStyle/>
        <a:p>
          <a:endParaRPr lang="en-US" dirty="0"/>
        </a:p>
      </dgm:t>
    </dgm:pt>
    <dgm:pt modelId="{3E941CD7-01A8-43D1-91D5-685C271838DF}" type="sibTrans" cxnId="{CD287031-7232-4E92-8926-C660A1060A9E}">
      <dgm:prSet/>
      <dgm:spPr/>
      <dgm:t>
        <a:bodyPr/>
        <a:lstStyle/>
        <a:p>
          <a:endParaRPr lang="en-US"/>
        </a:p>
      </dgm:t>
    </dgm:pt>
    <dgm:pt modelId="{75C92296-BB89-4B30-BB8B-6CF1F225C1A2}">
      <dgm:prSet phldrT="[Text]"/>
      <dgm:spPr>
        <a:blipFill rotWithShape="0">
          <a:blip xmlns:r="http://schemas.openxmlformats.org/officeDocument/2006/relationships" r:embed="rId1"/>
          <a:tile tx="0" ty="0" sx="100000" sy="100000" flip="none" algn="tl"/>
        </a:blipFill>
      </dgm:spPr>
      <dgm:t>
        <a:bodyPr/>
        <a:lstStyle/>
        <a:p>
          <a:r>
            <a:rPr lang="en-US" dirty="0" smtClean="0"/>
            <a:t>Reading</a:t>
          </a:r>
          <a:endParaRPr lang="en-US" dirty="0"/>
        </a:p>
      </dgm:t>
    </dgm:pt>
    <dgm:pt modelId="{295456FC-4ED5-4DFC-B510-F021D2AD0511}" type="parTrans" cxnId="{B473A4AC-B220-43D4-B746-D18C6431F0AC}">
      <dgm:prSet/>
      <dgm:spPr/>
      <dgm:t>
        <a:bodyPr/>
        <a:lstStyle/>
        <a:p>
          <a:endParaRPr lang="en-US" dirty="0"/>
        </a:p>
      </dgm:t>
    </dgm:pt>
    <dgm:pt modelId="{BE1C1DF4-A63A-417B-89F7-4812ED1601AE}" type="sibTrans" cxnId="{B473A4AC-B220-43D4-B746-D18C6431F0AC}">
      <dgm:prSet/>
      <dgm:spPr/>
      <dgm:t>
        <a:bodyPr/>
        <a:lstStyle/>
        <a:p>
          <a:endParaRPr lang="en-US"/>
        </a:p>
      </dgm:t>
    </dgm:pt>
    <dgm:pt modelId="{404056C9-8BE3-4907-AAEA-CCB61CDE864B}">
      <dgm:prSet phldrT="[Text]"/>
      <dgm:spPr>
        <a:blipFill rotWithShape="0">
          <a:blip xmlns:r="http://schemas.openxmlformats.org/officeDocument/2006/relationships" r:embed="rId1"/>
          <a:tile tx="0" ty="0" sx="100000" sy="100000" flip="none" algn="tl"/>
        </a:blipFill>
      </dgm:spPr>
      <dgm:t>
        <a:bodyPr/>
        <a:lstStyle/>
        <a:p>
          <a:r>
            <a:rPr lang="en-US" dirty="0" smtClean="0"/>
            <a:t>Writing</a:t>
          </a:r>
          <a:endParaRPr lang="en-US" dirty="0"/>
        </a:p>
      </dgm:t>
    </dgm:pt>
    <dgm:pt modelId="{0780D0A9-E31D-4871-B47D-231578B74890}" type="parTrans" cxnId="{9480F840-B3C2-4488-8763-E46057676E14}">
      <dgm:prSet/>
      <dgm:spPr/>
      <dgm:t>
        <a:bodyPr/>
        <a:lstStyle/>
        <a:p>
          <a:endParaRPr lang="en-US" dirty="0"/>
        </a:p>
      </dgm:t>
    </dgm:pt>
    <dgm:pt modelId="{A672A226-2843-4B86-AFFF-5047EE2988D0}" type="sibTrans" cxnId="{9480F840-B3C2-4488-8763-E46057676E14}">
      <dgm:prSet/>
      <dgm:spPr/>
      <dgm:t>
        <a:bodyPr/>
        <a:lstStyle/>
        <a:p>
          <a:endParaRPr lang="en-US"/>
        </a:p>
      </dgm:t>
    </dgm:pt>
    <dgm:pt modelId="{C3B9BD44-29CC-4754-955D-02461C0C0E70}" type="pres">
      <dgm:prSet presAssocID="{CD27FEF4-D892-43CA-841C-E18A685F79FD}" presName="cycle" presStyleCnt="0">
        <dgm:presLayoutVars>
          <dgm:chMax val="1"/>
          <dgm:dir/>
          <dgm:animLvl val="ctr"/>
          <dgm:resizeHandles val="exact"/>
        </dgm:presLayoutVars>
      </dgm:prSet>
      <dgm:spPr/>
      <dgm:t>
        <a:bodyPr/>
        <a:lstStyle/>
        <a:p>
          <a:endParaRPr lang="en-US"/>
        </a:p>
      </dgm:t>
    </dgm:pt>
    <dgm:pt modelId="{BBB18D65-34A5-4B26-945D-590C84EBBF9E}" type="pres">
      <dgm:prSet presAssocID="{1F37D0AC-07FE-4719-A40F-E1250782D9C2}" presName="centerShape" presStyleLbl="node0" presStyleIdx="0" presStyleCnt="1" custScaleX="121000" custScaleY="121000"/>
      <dgm:spPr/>
      <dgm:t>
        <a:bodyPr/>
        <a:lstStyle/>
        <a:p>
          <a:endParaRPr lang="en-US"/>
        </a:p>
      </dgm:t>
    </dgm:pt>
    <dgm:pt modelId="{B0AC2E57-7D0E-4151-A196-C8C92A34214F}" type="pres">
      <dgm:prSet presAssocID="{E1B3D4F5-98A4-4DF8-9B32-CE3B6373FF36}" presName="Name9" presStyleLbl="parChTrans1D2" presStyleIdx="0" presStyleCnt="4"/>
      <dgm:spPr/>
      <dgm:t>
        <a:bodyPr/>
        <a:lstStyle/>
        <a:p>
          <a:endParaRPr lang="en-US"/>
        </a:p>
      </dgm:t>
    </dgm:pt>
    <dgm:pt modelId="{45AED8D3-6687-4A03-95CC-5F1C5C9120C8}" type="pres">
      <dgm:prSet presAssocID="{E1B3D4F5-98A4-4DF8-9B32-CE3B6373FF36}" presName="connTx" presStyleLbl="parChTrans1D2" presStyleIdx="0" presStyleCnt="4"/>
      <dgm:spPr/>
      <dgm:t>
        <a:bodyPr/>
        <a:lstStyle/>
        <a:p>
          <a:endParaRPr lang="en-US"/>
        </a:p>
      </dgm:t>
    </dgm:pt>
    <dgm:pt modelId="{CF665B01-CB29-4C03-9379-EF17FB0C967C}" type="pres">
      <dgm:prSet presAssocID="{4DA36674-6B50-47B3-A48B-D82FF8AFDD28}" presName="node" presStyleLbl="node1" presStyleIdx="0" presStyleCnt="4" custScaleX="121000" custScaleY="121000">
        <dgm:presLayoutVars>
          <dgm:bulletEnabled val="1"/>
        </dgm:presLayoutVars>
      </dgm:prSet>
      <dgm:spPr/>
      <dgm:t>
        <a:bodyPr/>
        <a:lstStyle/>
        <a:p>
          <a:endParaRPr lang="en-US"/>
        </a:p>
      </dgm:t>
    </dgm:pt>
    <dgm:pt modelId="{5AC2AE92-B7BB-4B86-85F6-21B56F4F1763}" type="pres">
      <dgm:prSet presAssocID="{B2607D79-E598-4D4F-8614-CC9D8B2F4E9D}" presName="Name9" presStyleLbl="parChTrans1D2" presStyleIdx="1" presStyleCnt="4"/>
      <dgm:spPr/>
      <dgm:t>
        <a:bodyPr/>
        <a:lstStyle/>
        <a:p>
          <a:endParaRPr lang="en-US"/>
        </a:p>
      </dgm:t>
    </dgm:pt>
    <dgm:pt modelId="{F449682A-18DD-40E5-A500-5734AEC7BC9F}" type="pres">
      <dgm:prSet presAssocID="{B2607D79-E598-4D4F-8614-CC9D8B2F4E9D}" presName="connTx" presStyleLbl="parChTrans1D2" presStyleIdx="1" presStyleCnt="4"/>
      <dgm:spPr/>
      <dgm:t>
        <a:bodyPr/>
        <a:lstStyle/>
        <a:p>
          <a:endParaRPr lang="en-US"/>
        </a:p>
      </dgm:t>
    </dgm:pt>
    <dgm:pt modelId="{5194DDE4-A696-40F3-A8FB-4FE54106A541}" type="pres">
      <dgm:prSet presAssocID="{9452EF17-A7CC-4AA6-A405-9959CD9E48F1}" presName="node" presStyleLbl="node1" presStyleIdx="1" presStyleCnt="4" custScaleX="121000" custScaleY="121000">
        <dgm:presLayoutVars>
          <dgm:bulletEnabled val="1"/>
        </dgm:presLayoutVars>
      </dgm:prSet>
      <dgm:spPr/>
      <dgm:t>
        <a:bodyPr/>
        <a:lstStyle/>
        <a:p>
          <a:endParaRPr lang="en-US"/>
        </a:p>
      </dgm:t>
    </dgm:pt>
    <dgm:pt modelId="{01AD56D4-CDF5-40DE-9447-4DE0A1884816}" type="pres">
      <dgm:prSet presAssocID="{295456FC-4ED5-4DFC-B510-F021D2AD0511}" presName="Name9" presStyleLbl="parChTrans1D2" presStyleIdx="2" presStyleCnt="4"/>
      <dgm:spPr/>
      <dgm:t>
        <a:bodyPr/>
        <a:lstStyle/>
        <a:p>
          <a:endParaRPr lang="en-US"/>
        </a:p>
      </dgm:t>
    </dgm:pt>
    <dgm:pt modelId="{8F385427-70A2-4F53-9871-F76829DCFA57}" type="pres">
      <dgm:prSet presAssocID="{295456FC-4ED5-4DFC-B510-F021D2AD0511}" presName="connTx" presStyleLbl="parChTrans1D2" presStyleIdx="2" presStyleCnt="4"/>
      <dgm:spPr/>
      <dgm:t>
        <a:bodyPr/>
        <a:lstStyle/>
        <a:p>
          <a:endParaRPr lang="en-US"/>
        </a:p>
      </dgm:t>
    </dgm:pt>
    <dgm:pt modelId="{6094B9B2-AEFA-42E7-8090-FE1363ADB616}" type="pres">
      <dgm:prSet presAssocID="{75C92296-BB89-4B30-BB8B-6CF1F225C1A2}" presName="node" presStyleLbl="node1" presStyleIdx="2" presStyleCnt="4" custScaleX="121000" custScaleY="121000">
        <dgm:presLayoutVars>
          <dgm:bulletEnabled val="1"/>
        </dgm:presLayoutVars>
      </dgm:prSet>
      <dgm:spPr/>
      <dgm:t>
        <a:bodyPr/>
        <a:lstStyle/>
        <a:p>
          <a:endParaRPr lang="en-US"/>
        </a:p>
      </dgm:t>
    </dgm:pt>
    <dgm:pt modelId="{5DA5F201-1EA9-47D2-B52E-41EB9E39D9E0}" type="pres">
      <dgm:prSet presAssocID="{0780D0A9-E31D-4871-B47D-231578B74890}" presName="Name9" presStyleLbl="parChTrans1D2" presStyleIdx="3" presStyleCnt="4"/>
      <dgm:spPr/>
      <dgm:t>
        <a:bodyPr/>
        <a:lstStyle/>
        <a:p>
          <a:endParaRPr lang="en-US"/>
        </a:p>
      </dgm:t>
    </dgm:pt>
    <dgm:pt modelId="{DB11892B-4C7A-4F7D-8B1C-AED7664BCBEE}" type="pres">
      <dgm:prSet presAssocID="{0780D0A9-E31D-4871-B47D-231578B74890}" presName="connTx" presStyleLbl="parChTrans1D2" presStyleIdx="3" presStyleCnt="4"/>
      <dgm:spPr/>
      <dgm:t>
        <a:bodyPr/>
        <a:lstStyle/>
        <a:p>
          <a:endParaRPr lang="en-US"/>
        </a:p>
      </dgm:t>
    </dgm:pt>
    <dgm:pt modelId="{CF0C4710-B327-4182-BF5B-367B9F9EFD3B}" type="pres">
      <dgm:prSet presAssocID="{404056C9-8BE3-4907-AAEA-CCB61CDE864B}" presName="node" presStyleLbl="node1" presStyleIdx="3" presStyleCnt="4" custScaleX="121000" custScaleY="121000">
        <dgm:presLayoutVars>
          <dgm:bulletEnabled val="1"/>
        </dgm:presLayoutVars>
      </dgm:prSet>
      <dgm:spPr/>
      <dgm:t>
        <a:bodyPr/>
        <a:lstStyle/>
        <a:p>
          <a:endParaRPr lang="en-US"/>
        </a:p>
      </dgm:t>
    </dgm:pt>
  </dgm:ptLst>
  <dgm:cxnLst>
    <dgm:cxn modelId="{FB46E6D3-01F7-7A4B-BDE8-8F1AD233CA6B}" type="presOf" srcId="{295456FC-4ED5-4DFC-B510-F021D2AD0511}" destId="{8F385427-70A2-4F53-9871-F76829DCFA57}" srcOrd="1" destOrd="0" presId="urn:microsoft.com/office/officeart/2005/8/layout/radial1"/>
    <dgm:cxn modelId="{480A0CAF-7B48-554B-846D-3A63E637AD37}" type="presOf" srcId="{9452EF17-A7CC-4AA6-A405-9959CD9E48F1}" destId="{5194DDE4-A696-40F3-A8FB-4FE54106A541}" srcOrd="0" destOrd="0" presId="urn:microsoft.com/office/officeart/2005/8/layout/radial1"/>
    <dgm:cxn modelId="{DB6CEAC7-C386-0249-A9EF-F926E2F514FE}" type="presOf" srcId="{295456FC-4ED5-4DFC-B510-F021D2AD0511}" destId="{01AD56D4-CDF5-40DE-9447-4DE0A1884816}" srcOrd="0" destOrd="0" presId="urn:microsoft.com/office/officeart/2005/8/layout/radial1"/>
    <dgm:cxn modelId="{4C892059-E493-43FA-9B72-B06B4A1767FA}" srcId="{CD27FEF4-D892-43CA-841C-E18A685F79FD}" destId="{1F37D0AC-07FE-4719-A40F-E1250782D9C2}" srcOrd="0" destOrd="0" parTransId="{1DAD28E9-C8AE-4988-8AEE-F3421ACD1997}" sibTransId="{7B42627A-7B1E-4BD0-8887-04D957DF421B}"/>
    <dgm:cxn modelId="{412AECE8-DAF0-3440-9D7B-96A97007AA3C}" type="presOf" srcId="{75C92296-BB89-4B30-BB8B-6CF1F225C1A2}" destId="{6094B9B2-AEFA-42E7-8090-FE1363ADB616}" srcOrd="0" destOrd="0" presId="urn:microsoft.com/office/officeart/2005/8/layout/radial1"/>
    <dgm:cxn modelId="{F70ABFB3-D9FD-EC4E-B155-98D484B4F4F9}" type="presOf" srcId="{1F37D0AC-07FE-4719-A40F-E1250782D9C2}" destId="{BBB18D65-34A5-4B26-945D-590C84EBBF9E}" srcOrd="0" destOrd="0" presId="urn:microsoft.com/office/officeart/2005/8/layout/radial1"/>
    <dgm:cxn modelId="{F67D5DA0-888F-0745-9BF0-2C824F5AEABB}" type="presOf" srcId="{404056C9-8BE3-4907-AAEA-CCB61CDE864B}" destId="{CF0C4710-B327-4182-BF5B-367B9F9EFD3B}" srcOrd="0" destOrd="0" presId="urn:microsoft.com/office/officeart/2005/8/layout/radial1"/>
    <dgm:cxn modelId="{95DA78B9-6ED5-FE47-8798-ED0CD458D580}" type="presOf" srcId="{0780D0A9-E31D-4871-B47D-231578B74890}" destId="{5DA5F201-1EA9-47D2-B52E-41EB9E39D9E0}" srcOrd="0" destOrd="0" presId="urn:microsoft.com/office/officeart/2005/8/layout/radial1"/>
    <dgm:cxn modelId="{9480F840-B3C2-4488-8763-E46057676E14}" srcId="{1F37D0AC-07FE-4719-A40F-E1250782D9C2}" destId="{404056C9-8BE3-4907-AAEA-CCB61CDE864B}" srcOrd="3" destOrd="0" parTransId="{0780D0A9-E31D-4871-B47D-231578B74890}" sibTransId="{A672A226-2843-4B86-AFFF-5047EE2988D0}"/>
    <dgm:cxn modelId="{75C1063E-D743-2945-99B4-720018717A16}" type="presOf" srcId="{B2607D79-E598-4D4F-8614-CC9D8B2F4E9D}" destId="{F449682A-18DD-40E5-A500-5734AEC7BC9F}" srcOrd="1" destOrd="0" presId="urn:microsoft.com/office/officeart/2005/8/layout/radial1"/>
    <dgm:cxn modelId="{8D51F8F2-52FC-294E-AB44-1D35C3C7E9A5}" type="presOf" srcId="{E1B3D4F5-98A4-4DF8-9B32-CE3B6373FF36}" destId="{B0AC2E57-7D0E-4151-A196-C8C92A34214F}" srcOrd="0" destOrd="0" presId="urn:microsoft.com/office/officeart/2005/8/layout/radial1"/>
    <dgm:cxn modelId="{6973FCAB-5382-4C57-8CF2-E9B95BAE7763}" srcId="{1F37D0AC-07FE-4719-A40F-E1250782D9C2}" destId="{4DA36674-6B50-47B3-A48B-D82FF8AFDD28}" srcOrd="0" destOrd="0" parTransId="{E1B3D4F5-98A4-4DF8-9B32-CE3B6373FF36}" sibTransId="{4A1A7E69-D2F2-4F3E-9FA3-33B5B0770D45}"/>
    <dgm:cxn modelId="{B3F66977-8F57-E34E-8CD8-57797FB380DB}" type="presOf" srcId="{0780D0A9-E31D-4871-B47D-231578B74890}" destId="{DB11892B-4C7A-4F7D-8B1C-AED7664BCBEE}" srcOrd="1" destOrd="0" presId="urn:microsoft.com/office/officeart/2005/8/layout/radial1"/>
    <dgm:cxn modelId="{CD287031-7232-4E92-8926-C660A1060A9E}" srcId="{1F37D0AC-07FE-4719-A40F-E1250782D9C2}" destId="{9452EF17-A7CC-4AA6-A405-9959CD9E48F1}" srcOrd="1" destOrd="0" parTransId="{B2607D79-E598-4D4F-8614-CC9D8B2F4E9D}" sibTransId="{3E941CD7-01A8-43D1-91D5-685C271838DF}"/>
    <dgm:cxn modelId="{30AA513D-38F0-F747-A635-4E3E2B6DE7E4}" type="presOf" srcId="{4DA36674-6B50-47B3-A48B-D82FF8AFDD28}" destId="{CF665B01-CB29-4C03-9379-EF17FB0C967C}" srcOrd="0" destOrd="0" presId="urn:microsoft.com/office/officeart/2005/8/layout/radial1"/>
    <dgm:cxn modelId="{B473A4AC-B220-43D4-B746-D18C6431F0AC}" srcId="{1F37D0AC-07FE-4719-A40F-E1250782D9C2}" destId="{75C92296-BB89-4B30-BB8B-6CF1F225C1A2}" srcOrd="2" destOrd="0" parTransId="{295456FC-4ED5-4DFC-B510-F021D2AD0511}" sibTransId="{BE1C1DF4-A63A-417B-89F7-4812ED1601AE}"/>
    <dgm:cxn modelId="{CA80F2C3-88FD-E64F-9C40-D3C409075F49}" type="presOf" srcId="{B2607D79-E598-4D4F-8614-CC9D8B2F4E9D}" destId="{5AC2AE92-B7BB-4B86-85F6-21B56F4F1763}" srcOrd="0" destOrd="0" presId="urn:microsoft.com/office/officeart/2005/8/layout/radial1"/>
    <dgm:cxn modelId="{988501C6-3FA1-A14D-884B-C6FE86EC7411}" type="presOf" srcId="{CD27FEF4-D892-43CA-841C-E18A685F79FD}" destId="{C3B9BD44-29CC-4754-955D-02461C0C0E70}" srcOrd="0" destOrd="0" presId="urn:microsoft.com/office/officeart/2005/8/layout/radial1"/>
    <dgm:cxn modelId="{17E4C406-1418-2E4F-9045-A5A61A5AE37D}" type="presOf" srcId="{E1B3D4F5-98A4-4DF8-9B32-CE3B6373FF36}" destId="{45AED8D3-6687-4A03-95CC-5F1C5C9120C8}" srcOrd="1" destOrd="0" presId="urn:microsoft.com/office/officeart/2005/8/layout/radial1"/>
    <dgm:cxn modelId="{3101A183-6E3D-4E47-A035-6BE2B538AA7B}" type="presParOf" srcId="{C3B9BD44-29CC-4754-955D-02461C0C0E70}" destId="{BBB18D65-34A5-4B26-945D-590C84EBBF9E}" srcOrd="0" destOrd="0" presId="urn:microsoft.com/office/officeart/2005/8/layout/radial1"/>
    <dgm:cxn modelId="{FBF04844-F3AD-BE4E-99B1-33DD819DF1C7}" type="presParOf" srcId="{C3B9BD44-29CC-4754-955D-02461C0C0E70}" destId="{B0AC2E57-7D0E-4151-A196-C8C92A34214F}" srcOrd="1" destOrd="0" presId="urn:microsoft.com/office/officeart/2005/8/layout/radial1"/>
    <dgm:cxn modelId="{39641B05-F9AB-AC49-ACB2-11FF6D624086}" type="presParOf" srcId="{B0AC2E57-7D0E-4151-A196-C8C92A34214F}" destId="{45AED8D3-6687-4A03-95CC-5F1C5C9120C8}" srcOrd="0" destOrd="0" presId="urn:microsoft.com/office/officeart/2005/8/layout/radial1"/>
    <dgm:cxn modelId="{547A5020-7332-B248-ADDE-0795ACF16BED}" type="presParOf" srcId="{C3B9BD44-29CC-4754-955D-02461C0C0E70}" destId="{CF665B01-CB29-4C03-9379-EF17FB0C967C}" srcOrd="2" destOrd="0" presId="urn:microsoft.com/office/officeart/2005/8/layout/radial1"/>
    <dgm:cxn modelId="{86BC063B-2178-AC48-8731-BC46F3786FDD}" type="presParOf" srcId="{C3B9BD44-29CC-4754-955D-02461C0C0E70}" destId="{5AC2AE92-B7BB-4B86-85F6-21B56F4F1763}" srcOrd="3" destOrd="0" presId="urn:microsoft.com/office/officeart/2005/8/layout/radial1"/>
    <dgm:cxn modelId="{5D007FFB-A303-C240-B126-197120E32964}" type="presParOf" srcId="{5AC2AE92-B7BB-4B86-85F6-21B56F4F1763}" destId="{F449682A-18DD-40E5-A500-5734AEC7BC9F}" srcOrd="0" destOrd="0" presId="urn:microsoft.com/office/officeart/2005/8/layout/radial1"/>
    <dgm:cxn modelId="{91E988DB-B3CD-024C-AF01-F990D3597B1D}" type="presParOf" srcId="{C3B9BD44-29CC-4754-955D-02461C0C0E70}" destId="{5194DDE4-A696-40F3-A8FB-4FE54106A541}" srcOrd="4" destOrd="0" presId="urn:microsoft.com/office/officeart/2005/8/layout/radial1"/>
    <dgm:cxn modelId="{0FA268C8-695C-6149-A23E-A24E459B39C8}" type="presParOf" srcId="{C3B9BD44-29CC-4754-955D-02461C0C0E70}" destId="{01AD56D4-CDF5-40DE-9447-4DE0A1884816}" srcOrd="5" destOrd="0" presId="urn:microsoft.com/office/officeart/2005/8/layout/radial1"/>
    <dgm:cxn modelId="{82F7802D-E687-3346-A883-19C922E6F5B8}" type="presParOf" srcId="{01AD56D4-CDF5-40DE-9447-4DE0A1884816}" destId="{8F385427-70A2-4F53-9871-F76829DCFA57}" srcOrd="0" destOrd="0" presId="urn:microsoft.com/office/officeart/2005/8/layout/radial1"/>
    <dgm:cxn modelId="{A621F3AB-F090-F445-ADDC-BF3D9D75CAC3}" type="presParOf" srcId="{C3B9BD44-29CC-4754-955D-02461C0C0E70}" destId="{6094B9B2-AEFA-42E7-8090-FE1363ADB616}" srcOrd="6" destOrd="0" presId="urn:microsoft.com/office/officeart/2005/8/layout/radial1"/>
    <dgm:cxn modelId="{50153006-0869-BC4B-963F-E4265E5B98A3}" type="presParOf" srcId="{C3B9BD44-29CC-4754-955D-02461C0C0E70}" destId="{5DA5F201-1EA9-47D2-B52E-41EB9E39D9E0}" srcOrd="7" destOrd="0" presId="urn:microsoft.com/office/officeart/2005/8/layout/radial1"/>
    <dgm:cxn modelId="{84339AEA-B57A-3445-9C20-0A9BF8DC7FF6}" type="presParOf" srcId="{5DA5F201-1EA9-47D2-B52E-41EB9E39D9E0}" destId="{DB11892B-4C7A-4F7D-8B1C-AED7664BCBEE}" srcOrd="0" destOrd="0" presId="urn:microsoft.com/office/officeart/2005/8/layout/radial1"/>
    <dgm:cxn modelId="{FB2432A0-B2E0-2342-B928-E49E8343B92F}" type="presParOf" srcId="{C3B9BD44-29CC-4754-955D-02461C0C0E70}" destId="{CF0C4710-B327-4182-BF5B-367B9F9EFD3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DAB785-0045-486E-9203-9177ED40B58F}"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76BEB0D7-27E1-4F95-9617-558986B872AB}">
      <dgm:prSet phldrT="[Text]" custT="1"/>
      <dgm:spPr>
        <a:blipFill rotWithShape="0">
          <a:blip xmlns:r="http://schemas.openxmlformats.org/officeDocument/2006/relationships" r:embed="rId1"/>
          <a:tile tx="0" ty="0" sx="100000" sy="100000" flip="none" algn="tl"/>
        </a:blipFill>
      </dgm:spPr>
      <dgm:t>
        <a:bodyPr/>
        <a:lstStyle/>
        <a:p>
          <a:r>
            <a:rPr lang="en-US" sz="3200" dirty="0" smtClean="0"/>
            <a:t>5.0 </a:t>
          </a:r>
        </a:p>
        <a:p>
          <a:r>
            <a:rPr lang="en-US" sz="3200" dirty="0" smtClean="0"/>
            <a:t>or higher</a:t>
          </a:r>
          <a:endParaRPr lang="en-US" sz="3200" dirty="0"/>
        </a:p>
      </dgm:t>
    </dgm:pt>
    <dgm:pt modelId="{773C778E-2B46-470A-A4F9-E537544EDACF}" type="parTrans" cxnId="{3E3479D6-7D68-45B9-BF6C-9BB43C09C442}">
      <dgm:prSet/>
      <dgm:spPr/>
      <dgm:t>
        <a:bodyPr/>
        <a:lstStyle/>
        <a:p>
          <a:endParaRPr lang="en-US"/>
        </a:p>
      </dgm:t>
    </dgm:pt>
    <dgm:pt modelId="{7CF0F0EC-B34C-49F7-8AD9-03F429410F8F}" type="sibTrans" cxnId="{3E3479D6-7D68-45B9-BF6C-9BB43C09C442}">
      <dgm:prSet/>
      <dgm:spPr>
        <a:solidFill>
          <a:schemeClr val="tx1"/>
        </a:solidFill>
      </dgm:spPr>
      <dgm:t>
        <a:bodyPr/>
        <a:lstStyle/>
        <a:p>
          <a:endParaRPr lang="en-US" dirty="0"/>
        </a:p>
      </dgm:t>
    </dgm:pt>
    <dgm:pt modelId="{247F31EE-441B-423F-9DA5-28F87A9422A2}">
      <dgm:prSet phldrT="[Text]" custT="1"/>
      <dgm:spPr>
        <a:blipFill rotWithShape="0">
          <a:blip xmlns:r="http://schemas.openxmlformats.org/officeDocument/2006/relationships" r:embed="rId1"/>
          <a:tile tx="0" ty="0" sx="100000" sy="100000" flip="none" algn="tl"/>
        </a:blipFill>
      </dgm:spPr>
      <dgm:t>
        <a:bodyPr/>
        <a:lstStyle/>
        <a:p>
          <a:r>
            <a:rPr lang="en-US" sz="3200" dirty="0" smtClean="0"/>
            <a:t>4.0 </a:t>
          </a:r>
        </a:p>
        <a:p>
          <a:r>
            <a:rPr lang="en-US" sz="3200" dirty="0" smtClean="0"/>
            <a:t>or higher</a:t>
          </a:r>
          <a:endParaRPr lang="en-US" sz="3200" dirty="0"/>
        </a:p>
      </dgm:t>
    </dgm:pt>
    <dgm:pt modelId="{53154C4F-4E18-4F0B-9545-186344C197A6}" type="parTrans" cxnId="{ABF3AEE8-9C95-4A8F-A2CC-ABE55645627F}">
      <dgm:prSet/>
      <dgm:spPr/>
      <dgm:t>
        <a:bodyPr/>
        <a:lstStyle/>
        <a:p>
          <a:endParaRPr lang="en-US"/>
        </a:p>
      </dgm:t>
    </dgm:pt>
    <dgm:pt modelId="{A65BF468-3313-4408-A545-FCDC97387ADA}" type="sibTrans" cxnId="{ABF3AEE8-9C95-4A8F-A2CC-ABE55645627F}">
      <dgm:prSet/>
      <dgm:spPr>
        <a:solidFill>
          <a:schemeClr val="tx1"/>
        </a:solidFill>
      </dgm:spPr>
      <dgm:t>
        <a:bodyPr/>
        <a:lstStyle/>
        <a:p>
          <a:endParaRPr lang="en-US" dirty="0"/>
        </a:p>
      </dgm:t>
    </dgm:pt>
    <dgm:pt modelId="{5672CEE7-9E78-4808-80F2-BF735F37D3BA}">
      <dgm:prSet phldrT="[Text]"/>
      <dgm:spPr>
        <a:blipFill rotWithShape="0">
          <a:blip xmlns:r="http://schemas.openxmlformats.org/officeDocument/2006/relationships" r:embed="rId1"/>
          <a:tile tx="0" ty="0" sx="100000" sy="100000" flip="none" algn="tl"/>
        </a:blipFill>
      </dgm:spPr>
      <dgm:t>
        <a:bodyPr/>
        <a:lstStyle/>
        <a:p>
          <a:endParaRPr lang="en-US" dirty="0"/>
        </a:p>
      </dgm:t>
    </dgm:pt>
    <dgm:pt modelId="{45E60C1D-162B-445D-B46A-F8E7344551BA}" type="parTrans" cxnId="{D32E73CE-0C4A-4EF1-B924-DC2D5CDE86D4}">
      <dgm:prSet/>
      <dgm:spPr/>
      <dgm:t>
        <a:bodyPr/>
        <a:lstStyle/>
        <a:p>
          <a:endParaRPr lang="en-US"/>
        </a:p>
      </dgm:t>
    </dgm:pt>
    <dgm:pt modelId="{C3E78312-D59C-4CF4-B53D-6A211FA8AB67}" type="sibTrans" cxnId="{D32E73CE-0C4A-4EF1-B924-DC2D5CDE86D4}">
      <dgm:prSet/>
      <dgm:spPr/>
      <dgm:t>
        <a:bodyPr/>
        <a:lstStyle/>
        <a:p>
          <a:endParaRPr lang="en-US"/>
        </a:p>
      </dgm:t>
    </dgm:pt>
    <dgm:pt modelId="{CC5B986E-05D2-478C-AF84-6EEFCBFD092B}" type="pres">
      <dgm:prSet presAssocID="{ABDAB785-0045-486E-9203-9177ED40B58F}" presName="linearFlow" presStyleCnt="0">
        <dgm:presLayoutVars>
          <dgm:dir/>
          <dgm:resizeHandles val="exact"/>
        </dgm:presLayoutVars>
      </dgm:prSet>
      <dgm:spPr/>
      <dgm:t>
        <a:bodyPr/>
        <a:lstStyle/>
        <a:p>
          <a:endParaRPr lang="en-US"/>
        </a:p>
      </dgm:t>
    </dgm:pt>
    <dgm:pt modelId="{90641230-10CC-4BDD-986B-AFD1BDAFDB0B}" type="pres">
      <dgm:prSet presAssocID="{76BEB0D7-27E1-4F95-9617-558986B872AB}" presName="node" presStyleLbl="node1" presStyleIdx="0" presStyleCnt="3" custScaleX="121000" custScaleY="121000">
        <dgm:presLayoutVars>
          <dgm:bulletEnabled val="1"/>
        </dgm:presLayoutVars>
      </dgm:prSet>
      <dgm:spPr/>
      <dgm:t>
        <a:bodyPr/>
        <a:lstStyle/>
        <a:p>
          <a:endParaRPr lang="en-US"/>
        </a:p>
      </dgm:t>
    </dgm:pt>
    <dgm:pt modelId="{1E053B9C-F952-4D5B-A2A0-05F0984D8CF9}" type="pres">
      <dgm:prSet presAssocID="{7CF0F0EC-B34C-49F7-8AD9-03F429410F8F}" presName="spacerL" presStyleCnt="0"/>
      <dgm:spPr/>
    </dgm:pt>
    <dgm:pt modelId="{8B5A0B12-8D25-4D2C-B2E1-FD1C0293A5DA}" type="pres">
      <dgm:prSet presAssocID="{7CF0F0EC-B34C-49F7-8AD9-03F429410F8F}" presName="sibTrans" presStyleLbl="sibTrans2D1" presStyleIdx="0" presStyleCnt="2" custScaleX="82645" custScaleY="82645"/>
      <dgm:spPr/>
      <dgm:t>
        <a:bodyPr/>
        <a:lstStyle/>
        <a:p>
          <a:endParaRPr lang="en-US"/>
        </a:p>
      </dgm:t>
    </dgm:pt>
    <dgm:pt modelId="{F62708C0-E818-490B-8A86-DDB91B704437}" type="pres">
      <dgm:prSet presAssocID="{7CF0F0EC-B34C-49F7-8AD9-03F429410F8F}" presName="spacerR" presStyleCnt="0"/>
      <dgm:spPr/>
    </dgm:pt>
    <dgm:pt modelId="{50BF14BD-E949-4E7D-8F11-4406FAB3F232}" type="pres">
      <dgm:prSet presAssocID="{247F31EE-441B-423F-9DA5-28F87A9422A2}" presName="node" presStyleLbl="node1" presStyleIdx="1" presStyleCnt="3" custScaleX="110000" custScaleY="110000">
        <dgm:presLayoutVars>
          <dgm:bulletEnabled val="1"/>
        </dgm:presLayoutVars>
      </dgm:prSet>
      <dgm:spPr/>
      <dgm:t>
        <a:bodyPr/>
        <a:lstStyle/>
        <a:p>
          <a:endParaRPr lang="en-US"/>
        </a:p>
      </dgm:t>
    </dgm:pt>
    <dgm:pt modelId="{110CF816-2861-418F-90EE-7753DC173BC6}" type="pres">
      <dgm:prSet presAssocID="{A65BF468-3313-4408-A545-FCDC97387ADA}" presName="spacerL" presStyleCnt="0"/>
      <dgm:spPr/>
    </dgm:pt>
    <dgm:pt modelId="{B74D9A69-CE5A-43A1-814B-684A3352297F}" type="pres">
      <dgm:prSet presAssocID="{A65BF468-3313-4408-A545-FCDC97387ADA}" presName="sibTrans" presStyleLbl="sibTrans2D1" presStyleIdx="1" presStyleCnt="2" custScaleX="90909" custScaleY="90909"/>
      <dgm:spPr/>
      <dgm:t>
        <a:bodyPr/>
        <a:lstStyle/>
        <a:p>
          <a:endParaRPr lang="en-US"/>
        </a:p>
      </dgm:t>
    </dgm:pt>
    <dgm:pt modelId="{CE5C93F2-4304-4170-A7BF-50D843872A7A}" type="pres">
      <dgm:prSet presAssocID="{A65BF468-3313-4408-A545-FCDC97387ADA}" presName="spacerR" presStyleCnt="0"/>
      <dgm:spPr/>
    </dgm:pt>
    <dgm:pt modelId="{3B5F00F2-9910-48BD-9B12-B5546FBB8F38}" type="pres">
      <dgm:prSet presAssocID="{5672CEE7-9E78-4808-80F2-BF735F37D3BA}" presName="node" presStyleLbl="node1" presStyleIdx="2" presStyleCnt="3" custScaleX="110000" custScaleY="110000">
        <dgm:presLayoutVars>
          <dgm:bulletEnabled val="1"/>
        </dgm:presLayoutVars>
      </dgm:prSet>
      <dgm:spPr/>
      <dgm:t>
        <a:bodyPr/>
        <a:lstStyle/>
        <a:p>
          <a:endParaRPr lang="en-US"/>
        </a:p>
      </dgm:t>
    </dgm:pt>
  </dgm:ptLst>
  <dgm:cxnLst>
    <dgm:cxn modelId="{92ADD0CF-4035-0D48-815F-754FDBA89D73}" type="presOf" srcId="{ABDAB785-0045-486E-9203-9177ED40B58F}" destId="{CC5B986E-05D2-478C-AF84-6EEFCBFD092B}" srcOrd="0" destOrd="0" presId="urn:microsoft.com/office/officeart/2005/8/layout/equation1"/>
    <dgm:cxn modelId="{ABF3AEE8-9C95-4A8F-A2CC-ABE55645627F}" srcId="{ABDAB785-0045-486E-9203-9177ED40B58F}" destId="{247F31EE-441B-423F-9DA5-28F87A9422A2}" srcOrd="1" destOrd="0" parTransId="{53154C4F-4E18-4F0B-9545-186344C197A6}" sibTransId="{A65BF468-3313-4408-A545-FCDC97387ADA}"/>
    <dgm:cxn modelId="{6A515BC6-C995-2742-89A2-8F3DB326EB65}" type="presOf" srcId="{76BEB0D7-27E1-4F95-9617-558986B872AB}" destId="{90641230-10CC-4BDD-986B-AFD1BDAFDB0B}" srcOrd="0" destOrd="0" presId="urn:microsoft.com/office/officeart/2005/8/layout/equation1"/>
    <dgm:cxn modelId="{CEA73844-7BE4-D147-8A75-C3068672A662}" type="presOf" srcId="{A65BF468-3313-4408-A545-FCDC97387ADA}" destId="{B74D9A69-CE5A-43A1-814B-684A3352297F}" srcOrd="0" destOrd="0" presId="urn:microsoft.com/office/officeart/2005/8/layout/equation1"/>
    <dgm:cxn modelId="{2D6AE693-9E5B-8B49-904F-00C5026E5377}" type="presOf" srcId="{7CF0F0EC-B34C-49F7-8AD9-03F429410F8F}" destId="{8B5A0B12-8D25-4D2C-B2E1-FD1C0293A5DA}" srcOrd="0" destOrd="0" presId="urn:microsoft.com/office/officeart/2005/8/layout/equation1"/>
    <dgm:cxn modelId="{D32E73CE-0C4A-4EF1-B924-DC2D5CDE86D4}" srcId="{ABDAB785-0045-486E-9203-9177ED40B58F}" destId="{5672CEE7-9E78-4808-80F2-BF735F37D3BA}" srcOrd="2" destOrd="0" parTransId="{45E60C1D-162B-445D-B46A-F8E7344551BA}" sibTransId="{C3E78312-D59C-4CF4-B53D-6A211FA8AB67}"/>
    <dgm:cxn modelId="{CEB03780-DEC3-BB4F-AD62-CDE5F8EFA00B}" type="presOf" srcId="{5672CEE7-9E78-4808-80F2-BF735F37D3BA}" destId="{3B5F00F2-9910-48BD-9B12-B5546FBB8F38}" srcOrd="0" destOrd="0" presId="urn:microsoft.com/office/officeart/2005/8/layout/equation1"/>
    <dgm:cxn modelId="{3E3479D6-7D68-45B9-BF6C-9BB43C09C442}" srcId="{ABDAB785-0045-486E-9203-9177ED40B58F}" destId="{76BEB0D7-27E1-4F95-9617-558986B872AB}" srcOrd="0" destOrd="0" parTransId="{773C778E-2B46-470A-A4F9-E537544EDACF}" sibTransId="{7CF0F0EC-B34C-49F7-8AD9-03F429410F8F}"/>
    <dgm:cxn modelId="{B32D6520-98A4-884D-8202-C3CA665C2077}" type="presOf" srcId="{247F31EE-441B-423F-9DA5-28F87A9422A2}" destId="{50BF14BD-E949-4E7D-8F11-4406FAB3F232}" srcOrd="0" destOrd="0" presId="urn:microsoft.com/office/officeart/2005/8/layout/equation1"/>
    <dgm:cxn modelId="{C475B95A-D66F-5F4D-979A-DD9C82216F43}" type="presParOf" srcId="{CC5B986E-05D2-478C-AF84-6EEFCBFD092B}" destId="{90641230-10CC-4BDD-986B-AFD1BDAFDB0B}" srcOrd="0" destOrd="0" presId="urn:microsoft.com/office/officeart/2005/8/layout/equation1"/>
    <dgm:cxn modelId="{7758853E-0D4F-A54E-A9F3-CB101E41E9D7}" type="presParOf" srcId="{CC5B986E-05D2-478C-AF84-6EEFCBFD092B}" destId="{1E053B9C-F952-4D5B-A2A0-05F0984D8CF9}" srcOrd="1" destOrd="0" presId="urn:microsoft.com/office/officeart/2005/8/layout/equation1"/>
    <dgm:cxn modelId="{52A8F97B-66B5-764B-9803-87AFDD7F6AB3}" type="presParOf" srcId="{CC5B986E-05D2-478C-AF84-6EEFCBFD092B}" destId="{8B5A0B12-8D25-4D2C-B2E1-FD1C0293A5DA}" srcOrd="2" destOrd="0" presId="urn:microsoft.com/office/officeart/2005/8/layout/equation1"/>
    <dgm:cxn modelId="{A0AB5FFF-0AA7-A340-8300-84B12BDD1F88}" type="presParOf" srcId="{CC5B986E-05D2-478C-AF84-6EEFCBFD092B}" destId="{F62708C0-E818-490B-8A86-DDB91B704437}" srcOrd="3" destOrd="0" presId="urn:microsoft.com/office/officeart/2005/8/layout/equation1"/>
    <dgm:cxn modelId="{48587170-D6F7-D345-AB6C-746BF1A23D66}" type="presParOf" srcId="{CC5B986E-05D2-478C-AF84-6EEFCBFD092B}" destId="{50BF14BD-E949-4E7D-8F11-4406FAB3F232}" srcOrd="4" destOrd="0" presId="urn:microsoft.com/office/officeart/2005/8/layout/equation1"/>
    <dgm:cxn modelId="{5C3A5D40-1918-4648-848E-C6519CCD0020}" type="presParOf" srcId="{CC5B986E-05D2-478C-AF84-6EEFCBFD092B}" destId="{110CF816-2861-418F-90EE-7753DC173BC6}" srcOrd="5" destOrd="0" presId="urn:microsoft.com/office/officeart/2005/8/layout/equation1"/>
    <dgm:cxn modelId="{3427F5FD-BB82-1249-84C7-7E33AA71B031}" type="presParOf" srcId="{CC5B986E-05D2-478C-AF84-6EEFCBFD092B}" destId="{B74D9A69-CE5A-43A1-814B-684A3352297F}" srcOrd="6" destOrd="0" presId="urn:microsoft.com/office/officeart/2005/8/layout/equation1"/>
    <dgm:cxn modelId="{E6BF5BCC-2351-A54F-85BC-4C0F811B1984}" type="presParOf" srcId="{CC5B986E-05D2-478C-AF84-6EEFCBFD092B}" destId="{CE5C93F2-4304-4170-A7BF-50D843872A7A}" srcOrd="7" destOrd="0" presId="urn:microsoft.com/office/officeart/2005/8/layout/equation1"/>
    <dgm:cxn modelId="{C0A0148F-B137-1D43-AE8C-3A85403967B8}" type="presParOf" srcId="{CC5B986E-05D2-478C-AF84-6EEFCBFD092B}" destId="{3B5F00F2-9910-48BD-9B12-B5546FBB8F3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8D65-34A5-4B26-945D-590C84EBBF9E}">
      <dsp:nvSpPr>
        <dsp:cNvPr id="0" name=""/>
        <dsp:cNvSpPr/>
      </dsp:nvSpPr>
      <dsp:spPr>
        <a:xfrm>
          <a:off x="3232308" y="1746408"/>
          <a:ext cx="1764983" cy="1764983"/>
        </a:xfrm>
        <a:prstGeom prst="ellipse">
          <a:avLst/>
        </a:prstGeom>
        <a:solidFill>
          <a:schemeClr val="accent4">
            <a:lumMod val="75000"/>
          </a:schemeClr>
        </a:solid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Overall Score</a:t>
          </a:r>
          <a:endParaRPr lang="en-US" sz="3000" kern="1200" dirty="0"/>
        </a:p>
      </dsp:txBody>
      <dsp:txXfrm>
        <a:off x="3490784" y="2004884"/>
        <a:ext cx="1248031" cy="1248031"/>
      </dsp:txXfrm>
    </dsp:sp>
    <dsp:sp modelId="{B0AC2E57-7D0E-4151-A196-C8C92A34214F}">
      <dsp:nvSpPr>
        <dsp:cNvPr id="0" name=""/>
        <dsp:cNvSpPr/>
      </dsp:nvSpPr>
      <dsp:spPr>
        <a:xfrm rot="16200000">
          <a:off x="4048958" y="1664614"/>
          <a:ext cx="131683" cy="31904"/>
        </a:xfrm>
        <a:custGeom>
          <a:avLst/>
          <a:gdLst/>
          <a:ahLst/>
          <a:cxnLst/>
          <a:rect l="0" t="0" r="0" b="0"/>
          <a:pathLst>
            <a:path>
              <a:moveTo>
                <a:pt x="0" y="15952"/>
              </a:moveTo>
              <a:lnTo>
                <a:pt x="131683" y="15952"/>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11507" y="1677274"/>
        <a:ext cx="6584" cy="6584"/>
      </dsp:txXfrm>
    </dsp:sp>
    <dsp:sp modelId="{CF665B01-CB29-4C03-9379-EF17FB0C967C}">
      <dsp:nvSpPr>
        <dsp:cNvPr id="0" name=""/>
        <dsp:cNvSpPr/>
      </dsp:nvSpPr>
      <dsp:spPr>
        <a:xfrm>
          <a:off x="3232308" y="-150259"/>
          <a:ext cx="1764983" cy="1764983"/>
        </a:xfrm>
        <a:prstGeom prst="ellipse">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Speaking</a:t>
          </a:r>
          <a:endParaRPr lang="en-US" sz="2200" kern="1200" dirty="0"/>
        </a:p>
      </dsp:txBody>
      <dsp:txXfrm>
        <a:off x="3490784" y="108217"/>
        <a:ext cx="1248031" cy="1248031"/>
      </dsp:txXfrm>
    </dsp:sp>
    <dsp:sp modelId="{5AC2AE92-B7BB-4B86-85F6-21B56F4F1763}">
      <dsp:nvSpPr>
        <dsp:cNvPr id="0" name=""/>
        <dsp:cNvSpPr/>
      </dsp:nvSpPr>
      <dsp:spPr>
        <a:xfrm>
          <a:off x="4997291" y="2612947"/>
          <a:ext cx="131683" cy="31904"/>
        </a:xfrm>
        <a:custGeom>
          <a:avLst/>
          <a:gdLst/>
          <a:ahLst/>
          <a:cxnLst/>
          <a:rect l="0" t="0" r="0" b="0"/>
          <a:pathLst>
            <a:path>
              <a:moveTo>
                <a:pt x="0" y="15952"/>
              </a:moveTo>
              <a:lnTo>
                <a:pt x="131683" y="15952"/>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59841" y="2625607"/>
        <a:ext cx="6584" cy="6584"/>
      </dsp:txXfrm>
    </dsp:sp>
    <dsp:sp modelId="{5194DDE4-A696-40F3-A8FB-4FE54106A541}">
      <dsp:nvSpPr>
        <dsp:cNvPr id="0" name=""/>
        <dsp:cNvSpPr/>
      </dsp:nvSpPr>
      <dsp:spPr>
        <a:xfrm>
          <a:off x="5128975" y="1746408"/>
          <a:ext cx="1764983" cy="1764983"/>
        </a:xfrm>
        <a:prstGeom prst="ellipse">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Listening</a:t>
          </a:r>
          <a:endParaRPr lang="en-US" sz="2100" kern="1200" dirty="0"/>
        </a:p>
      </dsp:txBody>
      <dsp:txXfrm>
        <a:off x="5387451" y="2004884"/>
        <a:ext cx="1248031" cy="1248031"/>
      </dsp:txXfrm>
    </dsp:sp>
    <dsp:sp modelId="{01AD56D4-CDF5-40DE-9447-4DE0A1884816}">
      <dsp:nvSpPr>
        <dsp:cNvPr id="0" name=""/>
        <dsp:cNvSpPr/>
      </dsp:nvSpPr>
      <dsp:spPr>
        <a:xfrm rot="5400000">
          <a:off x="4048958" y="3561281"/>
          <a:ext cx="131683" cy="31904"/>
        </a:xfrm>
        <a:custGeom>
          <a:avLst/>
          <a:gdLst/>
          <a:ahLst/>
          <a:cxnLst/>
          <a:rect l="0" t="0" r="0" b="0"/>
          <a:pathLst>
            <a:path>
              <a:moveTo>
                <a:pt x="0" y="15952"/>
              </a:moveTo>
              <a:lnTo>
                <a:pt x="131683" y="15952"/>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11507" y="3573941"/>
        <a:ext cx="6584" cy="6584"/>
      </dsp:txXfrm>
    </dsp:sp>
    <dsp:sp modelId="{6094B9B2-AEFA-42E7-8090-FE1363ADB616}">
      <dsp:nvSpPr>
        <dsp:cNvPr id="0" name=""/>
        <dsp:cNvSpPr/>
      </dsp:nvSpPr>
      <dsp:spPr>
        <a:xfrm>
          <a:off x="3232308" y="3643075"/>
          <a:ext cx="1764983" cy="1764983"/>
        </a:xfrm>
        <a:prstGeom prst="ellipse">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Reading</a:t>
          </a:r>
          <a:endParaRPr lang="en-US" sz="2100" kern="1200" dirty="0"/>
        </a:p>
      </dsp:txBody>
      <dsp:txXfrm>
        <a:off x="3490784" y="3901551"/>
        <a:ext cx="1248031" cy="1248031"/>
      </dsp:txXfrm>
    </dsp:sp>
    <dsp:sp modelId="{5DA5F201-1EA9-47D2-B52E-41EB9E39D9E0}">
      <dsp:nvSpPr>
        <dsp:cNvPr id="0" name=""/>
        <dsp:cNvSpPr/>
      </dsp:nvSpPr>
      <dsp:spPr>
        <a:xfrm rot="10800000">
          <a:off x="3100624" y="2612947"/>
          <a:ext cx="131683" cy="31904"/>
        </a:xfrm>
        <a:custGeom>
          <a:avLst/>
          <a:gdLst/>
          <a:ahLst/>
          <a:cxnLst/>
          <a:rect l="0" t="0" r="0" b="0"/>
          <a:pathLst>
            <a:path>
              <a:moveTo>
                <a:pt x="0" y="15952"/>
              </a:moveTo>
              <a:lnTo>
                <a:pt x="131683" y="15952"/>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63174" y="2625607"/>
        <a:ext cx="6584" cy="6584"/>
      </dsp:txXfrm>
    </dsp:sp>
    <dsp:sp modelId="{CF0C4710-B327-4182-BF5B-367B9F9EFD3B}">
      <dsp:nvSpPr>
        <dsp:cNvPr id="0" name=""/>
        <dsp:cNvSpPr/>
      </dsp:nvSpPr>
      <dsp:spPr>
        <a:xfrm>
          <a:off x="1335640" y="1746408"/>
          <a:ext cx="1764983" cy="1764983"/>
        </a:xfrm>
        <a:prstGeom prst="ellipse">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Writing</a:t>
          </a:r>
          <a:endParaRPr lang="en-US" sz="2100" kern="1200" dirty="0"/>
        </a:p>
      </dsp:txBody>
      <dsp:txXfrm>
        <a:off x="1594116" y="2004884"/>
        <a:ext cx="1248031" cy="1248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41230-10CC-4BDD-986B-AFD1BDAFDB0B}">
      <dsp:nvSpPr>
        <dsp:cNvPr id="0" name=""/>
        <dsp:cNvSpPr/>
      </dsp:nvSpPr>
      <dsp:spPr>
        <a:xfrm>
          <a:off x="4179" y="1998977"/>
          <a:ext cx="2098045" cy="2098045"/>
        </a:xfrm>
        <a:prstGeom prst="ellipse">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5.0 </a:t>
          </a:r>
        </a:p>
        <a:p>
          <a:pPr lvl="0" algn="ctr" defTabSz="1422400">
            <a:lnSpc>
              <a:spcPct val="90000"/>
            </a:lnSpc>
            <a:spcBef>
              <a:spcPct val="0"/>
            </a:spcBef>
            <a:spcAft>
              <a:spcPct val="35000"/>
            </a:spcAft>
          </a:pPr>
          <a:r>
            <a:rPr lang="en-US" sz="3200" kern="1200" dirty="0" smtClean="0"/>
            <a:t>or higher</a:t>
          </a:r>
          <a:endParaRPr lang="en-US" sz="3200" kern="1200" dirty="0"/>
        </a:p>
      </dsp:txBody>
      <dsp:txXfrm>
        <a:off x="311431" y="2306229"/>
        <a:ext cx="1483541" cy="1483541"/>
      </dsp:txXfrm>
    </dsp:sp>
    <dsp:sp modelId="{8B5A0B12-8D25-4D2C-B2E1-FD1C0293A5DA}">
      <dsp:nvSpPr>
        <dsp:cNvPr id="0" name=""/>
        <dsp:cNvSpPr/>
      </dsp:nvSpPr>
      <dsp:spPr>
        <a:xfrm>
          <a:off x="2243019" y="2632430"/>
          <a:ext cx="831139" cy="831139"/>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353186" y="2950258"/>
        <a:ext cx="610805" cy="195483"/>
      </dsp:txXfrm>
    </dsp:sp>
    <dsp:sp modelId="{50BF14BD-E949-4E7D-8F11-4406FAB3F232}">
      <dsp:nvSpPr>
        <dsp:cNvPr id="0" name=""/>
        <dsp:cNvSpPr/>
      </dsp:nvSpPr>
      <dsp:spPr>
        <a:xfrm>
          <a:off x="3214954" y="2094342"/>
          <a:ext cx="1907314" cy="1907314"/>
        </a:xfrm>
        <a:prstGeom prst="ellipse">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4.0 </a:t>
          </a:r>
        </a:p>
        <a:p>
          <a:pPr lvl="0" algn="ctr" defTabSz="1422400">
            <a:lnSpc>
              <a:spcPct val="90000"/>
            </a:lnSpc>
            <a:spcBef>
              <a:spcPct val="0"/>
            </a:spcBef>
            <a:spcAft>
              <a:spcPct val="35000"/>
            </a:spcAft>
          </a:pPr>
          <a:r>
            <a:rPr lang="en-US" sz="3200" kern="1200" dirty="0" smtClean="0"/>
            <a:t>or higher</a:t>
          </a:r>
          <a:endParaRPr lang="en-US" sz="3200" kern="1200" dirty="0"/>
        </a:p>
      </dsp:txBody>
      <dsp:txXfrm>
        <a:off x="3494274" y="2373662"/>
        <a:ext cx="1348674" cy="1348674"/>
      </dsp:txXfrm>
    </dsp:sp>
    <dsp:sp modelId="{B74D9A69-CE5A-43A1-814B-684A3352297F}">
      <dsp:nvSpPr>
        <dsp:cNvPr id="0" name=""/>
        <dsp:cNvSpPr/>
      </dsp:nvSpPr>
      <dsp:spPr>
        <a:xfrm>
          <a:off x="5263062" y="2590875"/>
          <a:ext cx="914248" cy="914248"/>
        </a:xfrm>
        <a:prstGeom prst="mathEqual">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dsp:txBody>
      <dsp:txXfrm>
        <a:off x="5384246" y="2779210"/>
        <a:ext cx="671880" cy="537578"/>
      </dsp:txXfrm>
    </dsp:sp>
    <dsp:sp modelId="{3B5F00F2-9910-48BD-9B12-B5546FBB8F38}">
      <dsp:nvSpPr>
        <dsp:cNvPr id="0" name=""/>
        <dsp:cNvSpPr/>
      </dsp:nvSpPr>
      <dsp:spPr>
        <a:xfrm>
          <a:off x="6318106" y="2094342"/>
          <a:ext cx="1907314" cy="1907314"/>
        </a:xfrm>
        <a:prstGeom prst="ellipse">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597426" y="2373662"/>
        <a:ext cx="1348674" cy="1348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366A9-F889-D240-8841-370C4CE1683E}" type="datetimeFigureOut">
              <a:rPr lang="en-US" smtClean="0"/>
              <a:t>7/6/16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B4D9D-4D91-AE45-8F0B-24DE3D6E8145}" type="slidenum">
              <a:rPr lang="en-US" smtClean="0"/>
              <a:t>‹#›</a:t>
            </a:fld>
            <a:endParaRPr lang="en-US"/>
          </a:p>
        </p:txBody>
      </p:sp>
    </p:spTree>
    <p:extLst>
      <p:ext uri="{BB962C8B-B14F-4D97-AF65-F5344CB8AC3E}">
        <p14:creationId xmlns:p14="http://schemas.microsoft.com/office/powerpoint/2010/main" val="1694156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is linked to pic. (4 min)</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2</a:t>
            </a:fld>
            <a:endParaRPr lang="en-US"/>
          </a:p>
        </p:txBody>
      </p:sp>
    </p:spTree>
    <p:extLst>
      <p:ext uri="{BB962C8B-B14F-4D97-AF65-F5344CB8AC3E}">
        <p14:creationId xmlns:p14="http://schemas.microsoft.com/office/powerpoint/2010/main" val="770280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“Our Mission” on KRM site.</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19</a:t>
            </a:fld>
            <a:endParaRPr lang="en-US"/>
          </a:p>
        </p:txBody>
      </p:sp>
    </p:spTree>
    <p:extLst>
      <p:ext uri="{BB962C8B-B14F-4D97-AF65-F5344CB8AC3E}">
        <p14:creationId xmlns:p14="http://schemas.microsoft.com/office/powerpoint/2010/main" val="185044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p. </a:t>
            </a:r>
            <a:r>
              <a:rPr lang="en-US" smtClean="0"/>
              <a:t>10-11 PRISM</a:t>
            </a:r>
            <a:r>
              <a:rPr lang="en-US" baseline="0" smtClean="0"/>
              <a:t> Model!!</a:t>
            </a:r>
          </a:p>
          <a:p>
            <a:endParaRPr lang="en-US" dirty="0" smtClean="0"/>
          </a:p>
          <a:p>
            <a:r>
              <a:rPr lang="en-US" dirty="0" smtClean="0"/>
              <a:t>The CLD Student:</a:t>
            </a:r>
            <a:r>
              <a:rPr lang="en-US" baseline="0" dirty="0" smtClean="0"/>
              <a:t> Asset or Liability (pp. 7-9)</a:t>
            </a:r>
          </a:p>
          <a:p>
            <a:r>
              <a:rPr lang="en-US" baseline="0" dirty="0" smtClean="0"/>
              <a:t>Sociocultural </a:t>
            </a:r>
            <a:r>
              <a:rPr lang="en-US" baseline="0" dirty="0" err="1" smtClean="0"/>
              <a:t>Challeges</a:t>
            </a:r>
            <a:r>
              <a:rPr lang="en-US" baseline="0" dirty="0" smtClean="0"/>
              <a:t> (pp. 12-23)</a:t>
            </a:r>
          </a:p>
          <a:p>
            <a:r>
              <a:rPr lang="en-US" baseline="0" dirty="0" smtClean="0"/>
              <a:t>Will continue in class on day 2. </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20</a:t>
            </a:fld>
            <a:endParaRPr lang="en-US"/>
          </a:p>
        </p:txBody>
      </p:sp>
    </p:spTree>
    <p:extLst>
      <p:ext uri="{BB962C8B-B14F-4D97-AF65-F5344CB8AC3E}">
        <p14:creationId xmlns:p14="http://schemas.microsoft.com/office/powerpoint/2010/main" val="282414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a:t>
            </a:r>
            <a:r>
              <a:rPr lang="en-US" dirty="0" err="1" smtClean="0"/>
              <a:t>Weebly</a:t>
            </a:r>
            <a:r>
              <a:rPr lang="en-US" dirty="0" smtClean="0"/>
              <a:t>.</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21</a:t>
            </a:fld>
            <a:endParaRPr lang="en-US"/>
          </a:p>
        </p:txBody>
      </p:sp>
    </p:spTree>
    <p:extLst>
      <p:ext uri="{BB962C8B-B14F-4D97-AF65-F5344CB8AC3E}">
        <p14:creationId xmlns:p14="http://schemas.microsoft.com/office/powerpoint/2010/main" val="142600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pp. 65-74.</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22</a:t>
            </a:fld>
            <a:endParaRPr lang="en-US"/>
          </a:p>
        </p:txBody>
      </p:sp>
    </p:spTree>
    <p:extLst>
      <p:ext uri="{BB962C8B-B14F-4D97-AF65-F5344CB8AC3E}">
        <p14:creationId xmlns:p14="http://schemas.microsoft.com/office/powerpoint/2010/main" val="258968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EAA51-9FCA-B241-830B-C458B2430992}" type="slidenum">
              <a:rPr lang="en-US"/>
              <a:pPr/>
              <a:t>23</a:t>
            </a:fld>
            <a:endParaRPr lang="en-US"/>
          </a:p>
        </p:txBody>
      </p:sp>
      <p:sp>
        <p:nvSpPr>
          <p:cNvPr id="28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23" name="Rectangle 3"/>
          <p:cNvSpPr>
            <a:spLocks noGrp="1" noChangeArrowheads="1"/>
          </p:cNvSpPr>
          <p:nvPr>
            <p:ph type="body" idx="1"/>
          </p:nvPr>
        </p:nvSpPr>
        <p:spPr/>
        <p:txBody>
          <a:bodyPr/>
          <a:lstStyle/>
          <a:p>
            <a:r>
              <a:rPr lang="en-US" dirty="0"/>
              <a:t>Bullet 2--</a:t>
            </a:r>
            <a:r>
              <a:rPr lang="en-US" dirty="0" smtClean="0"/>
              <a:t>what </a:t>
            </a:r>
            <a:r>
              <a:rPr lang="en-US" dirty="0"/>
              <a:t>the student learns is the important outcome of the teaching-learning process. NOT what the teacher teaches</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Diaz, Rico, and Weed: The </a:t>
            </a:r>
            <a:r>
              <a:rPr lang="en-US" b="1" dirty="0" err="1" smtClean="0"/>
              <a:t>Crosscultural</a:t>
            </a:r>
            <a:r>
              <a:rPr lang="en-US" b="1" dirty="0" smtClean="0"/>
              <a:t>, Language, and Academic Development Handbook: A Complete K-12 Reference Guide (4th Edition) </a:t>
            </a:r>
          </a:p>
          <a:p>
            <a:endParaRPr lang="en-US" dirty="0"/>
          </a:p>
        </p:txBody>
      </p:sp>
    </p:spTree>
    <p:extLst>
      <p:ext uri="{BB962C8B-B14F-4D97-AF65-F5344CB8AC3E}">
        <p14:creationId xmlns:p14="http://schemas.microsoft.com/office/powerpoint/2010/main" val="156085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8A0D7-3C63-AE47-8638-F4CC96B65F00}" type="slidenum">
              <a:rPr lang="en-US"/>
              <a:pPr/>
              <a:t>24</a:t>
            </a:fld>
            <a:endParaRPr lang="en-US"/>
          </a:p>
        </p:txBody>
      </p:sp>
      <p:sp>
        <p:nvSpPr>
          <p:cNvPr id="35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661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0C590-BD47-E14E-A6F3-45EDCA5BE385}" type="slidenum">
              <a:rPr lang="en-US"/>
              <a:pPr/>
              <a:t>25</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r>
              <a:rPr lang="en-US"/>
              <a:t>i + 1 --i is the current level of the acquirer</a:t>
            </a:r>
            <a:r>
              <a:rPr lang="ja-JP" altLang="en-US"/>
              <a:t>’</a:t>
            </a:r>
            <a:r>
              <a:rPr lang="en-US"/>
              <a:t>s competence; 1 is the next structure due to be acquired in the natural order</a:t>
            </a:r>
          </a:p>
          <a:p>
            <a:endParaRPr lang="en-US"/>
          </a:p>
          <a:p>
            <a:r>
              <a:rPr lang="en-US"/>
              <a:t>See p. 16 Hill &amp; Flynn</a:t>
            </a:r>
          </a:p>
        </p:txBody>
      </p:sp>
    </p:spTree>
    <p:extLst>
      <p:ext uri="{BB962C8B-B14F-4D97-AF65-F5344CB8AC3E}">
        <p14:creationId xmlns:p14="http://schemas.microsoft.com/office/powerpoint/2010/main" val="38723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CA0D5-B5CE-4647-B8DC-C98AB0E6C45E}" type="slidenum">
              <a:rPr lang="en-US"/>
              <a:pPr/>
              <a:t>26</a:t>
            </a:fld>
            <a:endParaRPr lang="en-US"/>
          </a:p>
        </p:txBody>
      </p:sp>
      <p:sp>
        <p:nvSpPr>
          <p:cNvPr id="35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756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F814D-7173-114C-8443-BC7998E4D528}" type="slidenum">
              <a:rPr lang="en-US"/>
              <a:pPr/>
              <a:t>27</a:t>
            </a:fld>
            <a:endParaRPr lang="en-US"/>
          </a:p>
        </p:txBody>
      </p:sp>
      <p:sp>
        <p:nvSpPr>
          <p:cNvPr id="35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0453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5CF1B-AA26-B84B-B59D-7DCEBB265E8D}" type="slidenum">
              <a:rPr lang="en-US"/>
              <a:pPr/>
              <a:t>28</a:t>
            </a:fld>
            <a:endParaRPr lang="en-US"/>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885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one school there may be as many</a:t>
            </a:r>
            <a:r>
              <a:rPr lang="en-US" baseline="0" dirty="0" smtClean="0"/>
              <a:t> as 17 or more languages spoken. You must be the expert on making content comprehensible in English.</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3</a:t>
            </a:fld>
            <a:endParaRPr lang="en-US"/>
          </a:p>
        </p:txBody>
      </p:sp>
    </p:spTree>
    <p:extLst>
      <p:ext uri="{BB962C8B-B14F-4D97-AF65-F5344CB8AC3E}">
        <p14:creationId xmlns:p14="http://schemas.microsoft.com/office/powerpoint/2010/main" val="3338209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E64D3E8-BC78-4FAD-9411-590B4E06C8F0}" type="slidenum">
              <a:rPr lang="en-US" smtClean="0">
                <a:ea typeface="ＭＳ Ｐゴシック" pitchFamily="34" charset="-128"/>
              </a:rPr>
              <a:pPr/>
              <a:t>29</a:t>
            </a:fld>
            <a:endParaRPr lang="en-US" smtClean="0">
              <a:ea typeface="ＭＳ Ｐゴシック"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845949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000" dirty="0" smtClean="0"/>
              <a:t>Jim Cummins identified two categories of language proficiency:</a:t>
            </a:r>
          </a:p>
          <a:p>
            <a:pPr eaLnBrk="1" hangingPunct="1"/>
            <a:r>
              <a:rPr lang="en-US" sz="2000" dirty="0" smtClean="0"/>
              <a:t>Basic Interpersonal Communication Skills:   BICS</a:t>
            </a:r>
          </a:p>
          <a:p>
            <a:pPr eaLnBrk="1" hangingPunct="1"/>
            <a:r>
              <a:rPr lang="en-US" sz="2000" dirty="0" smtClean="0"/>
              <a:t>Cognitive/Academic Language Proficiency:   CALP</a:t>
            </a:r>
          </a:p>
        </p:txBody>
      </p:sp>
      <p:sp>
        <p:nvSpPr>
          <p:cNvPr id="4" name="Slide Number Placeholder 3"/>
          <p:cNvSpPr>
            <a:spLocks noGrp="1"/>
          </p:cNvSpPr>
          <p:nvPr>
            <p:ph type="sldNum" sz="quarter" idx="5"/>
          </p:nvPr>
        </p:nvSpPr>
        <p:spPr/>
        <p:txBody>
          <a:bodyPr/>
          <a:lstStyle/>
          <a:p>
            <a:pPr>
              <a:defRPr/>
            </a:pPr>
            <a:fld id="{008DFF65-4B00-4F38-9E66-79504509CCDB}" type="slidenum">
              <a:rPr lang="en-US" smtClean="0"/>
              <a:pPr>
                <a:defRPr/>
              </a:pPr>
              <a:t>30</a:t>
            </a:fld>
            <a:endParaRPr lang="en-US" dirty="0"/>
          </a:p>
        </p:txBody>
      </p:sp>
    </p:spTree>
    <p:extLst>
      <p:ext uri="{BB962C8B-B14F-4D97-AF65-F5344CB8AC3E}">
        <p14:creationId xmlns:p14="http://schemas.microsoft.com/office/powerpoint/2010/main" val="169033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After the slide, say: </a:t>
            </a:r>
          </a:p>
          <a:p>
            <a:pPr eaLnBrk="1" hangingPunct="1"/>
            <a:r>
              <a:rPr lang="en-US" dirty="0" smtClean="0"/>
              <a:t>We’ll give an overview of each of the five stages. </a:t>
            </a:r>
          </a:p>
          <a:p>
            <a:pPr eaLnBrk="1" hangingPunct="1"/>
            <a:endParaRPr lang="en-US" dirty="0" smtClean="0"/>
          </a:p>
          <a:p>
            <a:pPr eaLnBrk="1" hangingPunct="1"/>
            <a:r>
              <a:rPr lang="en-US" dirty="0" smtClean="0"/>
              <a:t>We’ll look at the student characteristics and offer some appropriate prompts to use to engage the students at each of the language proficiency levels.  </a:t>
            </a:r>
          </a:p>
          <a:p>
            <a:pPr eaLnBrk="1" hangingPunct="1"/>
            <a:endParaRPr lang="en-US" dirty="0" smtClean="0"/>
          </a:p>
          <a:p>
            <a:pPr eaLnBrk="1" hangingPunct="1"/>
            <a:r>
              <a:rPr lang="en-US" dirty="0" smtClean="0"/>
              <a:t>We’ve also included approximate time frames for each of the stages of language acquisition.</a:t>
            </a:r>
          </a:p>
          <a:p>
            <a:pPr eaLnBrk="1" hangingPunct="1"/>
            <a:r>
              <a:rPr lang="en-US" dirty="0" smtClean="0"/>
              <a:t> </a:t>
            </a:r>
          </a:p>
          <a:p>
            <a:pPr eaLnBrk="1" hangingPunct="1"/>
            <a:r>
              <a:rPr lang="en-US" dirty="0" smtClean="0"/>
              <a:t>HOWEVER, those time frames, based on earlier research, reflect how long it WAS taking for SLA. Since then, we’ve learned more about effective strategies for ELLs. </a:t>
            </a:r>
          </a:p>
          <a:p>
            <a:pPr eaLnBrk="1" hangingPunct="1"/>
            <a:endParaRPr lang="en-US" dirty="0" smtClean="0"/>
          </a:p>
          <a:p>
            <a:pPr eaLnBrk="1" hangingPunct="1"/>
            <a:r>
              <a:rPr lang="en-US" dirty="0" smtClean="0"/>
              <a:t>Research shows that </a:t>
            </a:r>
            <a:r>
              <a:rPr lang="en-US" b="1" dirty="0" smtClean="0"/>
              <a:t>Quality Instruction </a:t>
            </a:r>
            <a:r>
              <a:rPr lang="en-US" dirty="0" smtClean="0"/>
              <a:t>can accelerate the pace of learning.</a:t>
            </a:r>
          </a:p>
          <a:p>
            <a:pPr eaLnBrk="1" hangingPunct="1"/>
            <a:endParaRPr lang="en-US" b="1" dirty="0" smtClean="0"/>
          </a:p>
        </p:txBody>
      </p:sp>
      <p:sp>
        <p:nvSpPr>
          <p:cNvPr id="36868" name="Slide Number Placeholder 3"/>
          <p:cNvSpPr>
            <a:spLocks noGrp="1"/>
          </p:cNvSpPr>
          <p:nvPr>
            <p:ph type="sldNum" sz="quarter" idx="5"/>
          </p:nvPr>
        </p:nvSpPr>
        <p:spPr/>
        <p:txBody>
          <a:bodyPr/>
          <a:lstStyle/>
          <a:p>
            <a:pPr>
              <a:defRPr/>
            </a:pPr>
            <a:fld id="{50E903E1-56C0-460E-840E-DD60F5B0C731}" type="slidenum">
              <a:rPr lang="en-US" smtClean="0"/>
              <a:pPr>
                <a:defRPr/>
              </a:pPr>
              <a:t>31</a:t>
            </a:fld>
            <a:endParaRPr lang="en-US" dirty="0" smtClean="0"/>
          </a:p>
        </p:txBody>
      </p:sp>
    </p:spTree>
    <p:extLst>
      <p:ext uri="{BB962C8B-B14F-4D97-AF65-F5344CB8AC3E}">
        <p14:creationId xmlns:p14="http://schemas.microsoft.com/office/powerpoint/2010/main" val="29231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p:txBody>
          <a:bodyPr/>
          <a:lstStyle/>
          <a:p>
            <a:pPr>
              <a:defRPr/>
            </a:pPr>
            <a:fld id="{BA7E8E36-03A8-47CB-8F40-A8772FFCFA20}" type="slidenum">
              <a:rPr lang="en-US" smtClean="0"/>
              <a:pPr>
                <a:defRPr/>
              </a:pPr>
              <a:t>32</a:t>
            </a:fld>
            <a:endParaRPr lang="en-US" dirty="0"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See</a:t>
            </a:r>
            <a:r>
              <a:rPr lang="en-US" baseline="0" dirty="0" smtClean="0"/>
              <a:t> text pp. 75-81.</a:t>
            </a:r>
          </a:p>
          <a:p>
            <a:pPr eaLnBrk="1" hangingPunct="1"/>
            <a:r>
              <a:rPr lang="en-US" baseline="0" dirty="0" smtClean="0"/>
              <a:t>Back to </a:t>
            </a:r>
            <a:r>
              <a:rPr lang="en-US" baseline="0" smtClean="0"/>
              <a:t>Weebly</a:t>
            </a: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156286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600" dirty="0" smtClean="0"/>
              <a:t>ACCESS is given in January. The ESL staff gives</a:t>
            </a:r>
            <a:r>
              <a:rPr lang="en-US" sz="1600" baseline="0" dirty="0" smtClean="0"/>
              <a:t> the test in schools with an ESL program, often with the assistance of the counselor and ESL Resource Teacher. In schools without the ESL program, the counselor gives the test.</a:t>
            </a:r>
          </a:p>
          <a:p>
            <a:pPr eaLnBrk="1" hangingPunct="1">
              <a:lnSpc>
                <a:spcPct val="90000"/>
              </a:lnSpc>
              <a:spcBef>
                <a:spcPct val="0"/>
              </a:spcBef>
            </a:pPr>
            <a:endParaRPr lang="en-US" sz="1600" dirty="0" smtClean="0"/>
          </a:p>
          <a:p>
            <a:pPr eaLnBrk="1" hangingPunct="1">
              <a:lnSpc>
                <a:spcPct val="90000"/>
              </a:lnSpc>
              <a:spcBef>
                <a:spcPct val="0"/>
              </a:spcBef>
            </a:pPr>
            <a:r>
              <a:rPr lang="en-US" sz="1600" dirty="0" smtClean="0"/>
              <a:t>Scores are given for 4 </a:t>
            </a:r>
            <a:r>
              <a:rPr lang="en-US" sz="2400" dirty="0" smtClean="0"/>
              <a:t>Domains:   </a:t>
            </a:r>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r>
              <a:rPr lang="en-US" sz="1800" dirty="0" smtClean="0"/>
              <a:t>SPEAKING, LISTENING, READING, WRITING, </a:t>
            </a:r>
          </a:p>
          <a:p>
            <a:pPr eaLnBrk="1" hangingPunct="1">
              <a:lnSpc>
                <a:spcPct val="90000"/>
              </a:lnSpc>
              <a:spcBef>
                <a:spcPct val="0"/>
              </a:spcBef>
            </a:pPr>
            <a:endParaRPr lang="en-US" dirty="0" smtClean="0"/>
          </a:p>
          <a:p>
            <a:pPr eaLnBrk="1" hangingPunct="1">
              <a:lnSpc>
                <a:spcPct val="90000"/>
              </a:lnSpc>
              <a:spcBef>
                <a:spcPct val="0"/>
              </a:spcBef>
            </a:pPr>
            <a:r>
              <a:rPr lang="en-US" sz="1800" dirty="0" smtClean="0"/>
              <a:t>plus an OVERALL/COMPOSITE Score.</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F0991-FCB4-4104-A21B-BE64F8DEF387}" type="slidenum">
              <a:rPr lang="en-US" smtClean="0"/>
              <a:pPr fontAlgn="base">
                <a:spcBef>
                  <a:spcPct val="0"/>
                </a:spcBef>
                <a:spcAft>
                  <a:spcPct val="0"/>
                </a:spcAft>
                <a:defRPr/>
              </a:pPr>
              <a:t>33</a:t>
            </a:fld>
            <a:endParaRPr lang="en-US" dirty="0" smtClean="0"/>
          </a:p>
        </p:txBody>
      </p:sp>
    </p:spTree>
    <p:extLst>
      <p:ext uri="{BB962C8B-B14F-4D97-AF65-F5344CB8AC3E}">
        <p14:creationId xmlns:p14="http://schemas.microsoft.com/office/powerpoint/2010/main" val="1244829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192A6A46-CFA4-4A7C-8EEF-28EA6CB0841D}" type="slidenum">
              <a:rPr lang="en-US" smtClean="0"/>
              <a:pPr>
                <a:defRPr/>
              </a:pPr>
              <a:t>34</a:t>
            </a:fld>
            <a:endParaRPr lang="en-US" dirty="0"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xfrm>
            <a:off x="914711" y="4344025"/>
            <a:ext cx="5028579" cy="4114488"/>
          </a:xfrm>
          <a:noFill/>
        </p:spPr>
        <p:txBody>
          <a:bodyPr wrap="square" numCol="1" anchor="t" anchorCtr="0" compatLnSpc="1">
            <a:prstTxWarp prst="textNoShape">
              <a:avLst/>
            </a:prstTxWarp>
          </a:bodyPr>
          <a:lstStyle/>
          <a:p>
            <a:pPr eaLnBrk="1" hangingPunct="1"/>
            <a:r>
              <a:rPr lang="en-US" sz="2400" dirty="0" smtClean="0"/>
              <a:t>This report  gives information about the student’s progress in  the 4 domains: Speaking, Listening, Reading &amp; Writing.  </a:t>
            </a:r>
          </a:p>
          <a:p>
            <a:pPr eaLnBrk="1" hangingPunct="1"/>
            <a:r>
              <a:rPr lang="en-US" sz="2400" dirty="0" smtClean="0"/>
              <a:t>It also gives an overall composite score, and a literacy score.</a:t>
            </a:r>
          </a:p>
          <a:p>
            <a:pPr eaLnBrk="1" hangingPunct="1"/>
            <a:endParaRPr lang="en-US" sz="2400" dirty="0" smtClean="0"/>
          </a:p>
          <a:p>
            <a:pPr eaLnBrk="1" hangingPunct="1"/>
            <a:r>
              <a:rPr lang="en-US" sz="2400" dirty="0" smtClean="0"/>
              <a:t>These scores provide us with important data about instructional and assessment accommodations our students need.</a:t>
            </a:r>
          </a:p>
          <a:p>
            <a:pPr eaLnBrk="1" hangingPunct="1"/>
            <a:endParaRPr lang="en-US" sz="1800" dirty="0" smtClean="0"/>
          </a:p>
          <a:p>
            <a:pPr eaLnBrk="1" hangingPunct="1"/>
            <a:endParaRPr lang="en-US" sz="1800" dirty="0" smtClean="0"/>
          </a:p>
          <a:p>
            <a:pPr eaLnBrk="1" hangingPunct="1"/>
            <a:endParaRPr lang="en-US" dirty="0" smtClean="0"/>
          </a:p>
        </p:txBody>
      </p:sp>
    </p:spTree>
    <p:extLst>
      <p:ext uri="{BB962C8B-B14F-4D97-AF65-F5344CB8AC3E}">
        <p14:creationId xmlns:p14="http://schemas.microsoft.com/office/powerpoint/2010/main" val="1231252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3200" baseline="0" dirty="0" smtClean="0"/>
              <a:t>ACCESS Can-Do Descriptors give you an idea of what students typically can do at each level of proficiency.</a:t>
            </a:r>
            <a:endParaRPr lang="en-US" sz="3200" dirty="0" smtClean="0"/>
          </a:p>
        </p:txBody>
      </p:sp>
      <p:sp>
        <p:nvSpPr>
          <p:cNvPr id="4" name="Slide Number Placeholder 3"/>
          <p:cNvSpPr>
            <a:spLocks noGrp="1"/>
          </p:cNvSpPr>
          <p:nvPr>
            <p:ph type="sldNum" sz="quarter" idx="5"/>
          </p:nvPr>
        </p:nvSpPr>
        <p:spPr/>
        <p:txBody>
          <a:bodyPr/>
          <a:lstStyle/>
          <a:p>
            <a:pPr>
              <a:defRPr/>
            </a:pPr>
            <a:fld id="{25582A6D-B2CA-4A21-B81F-9B07220F3E85}" type="slidenum">
              <a:rPr lang="en-US" smtClean="0"/>
              <a:pPr>
                <a:defRPr/>
              </a:pPr>
              <a:t>35</a:t>
            </a:fld>
            <a:endParaRPr lang="en-US" dirty="0"/>
          </a:p>
        </p:txBody>
      </p:sp>
    </p:spTree>
    <p:extLst>
      <p:ext uri="{BB962C8B-B14F-4D97-AF65-F5344CB8AC3E}">
        <p14:creationId xmlns:p14="http://schemas.microsoft.com/office/powerpoint/2010/main" val="516126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dirty="0" smtClean="0"/>
              <a:t>You might be wondering:</a:t>
            </a:r>
          </a:p>
          <a:p>
            <a:r>
              <a:rPr lang="en-US" sz="1800" dirty="0" smtClean="0"/>
              <a:t>How does a student go from LEP  to RFEP?		</a:t>
            </a:r>
          </a:p>
          <a:p>
            <a:r>
              <a:rPr lang="en-US" sz="1800" dirty="0" smtClean="0"/>
              <a:t>Here’s the exit criteria.</a:t>
            </a:r>
          </a:p>
          <a:p>
            <a:endParaRPr lang="en-US" sz="1800" dirty="0" smtClean="0"/>
          </a:p>
          <a:p>
            <a:r>
              <a:rPr lang="en-US" sz="1800" dirty="0" smtClean="0"/>
              <a:t>The Literacy Score is derived from the reading and writing scores.</a:t>
            </a:r>
          </a:p>
        </p:txBody>
      </p:sp>
      <p:sp>
        <p:nvSpPr>
          <p:cNvPr id="4" name="Slide Number Placeholder 3"/>
          <p:cNvSpPr>
            <a:spLocks noGrp="1"/>
          </p:cNvSpPr>
          <p:nvPr>
            <p:ph type="sldNum" sz="quarter" idx="5"/>
          </p:nvPr>
        </p:nvSpPr>
        <p:spPr/>
        <p:txBody>
          <a:bodyPr/>
          <a:lstStyle/>
          <a:p>
            <a:pPr>
              <a:defRPr/>
            </a:pPr>
            <a:fld id="{DF45B0ED-99A1-436E-84E2-67FC6B572607}" type="slidenum">
              <a:rPr lang="en-US" smtClean="0"/>
              <a:pPr>
                <a:defRPr/>
              </a:pPr>
              <a:t>36</a:t>
            </a:fld>
            <a:endParaRPr lang="en-US" dirty="0"/>
          </a:p>
        </p:txBody>
      </p:sp>
    </p:spTree>
    <p:extLst>
      <p:ext uri="{BB962C8B-B14F-4D97-AF65-F5344CB8AC3E}">
        <p14:creationId xmlns:p14="http://schemas.microsoft.com/office/powerpoint/2010/main" val="1336152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2B55A-7F3D-5548-BBE9-25B1FCE12972}" type="slidenum">
              <a:rPr lang="en-US"/>
              <a:pPr/>
              <a:t>37</a:t>
            </a:fld>
            <a:endParaRPr lang="en-US"/>
          </a:p>
        </p:txBody>
      </p:sp>
      <p:sp>
        <p:nvSpPr>
          <p:cNvPr id="3164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1027"/>
          <p:cNvSpPr>
            <a:spLocks noGrp="1" noChangeArrowheads="1"/>
          </p:cNvSpPr>
          <p:nvPr>
            <p:ph type="body" idx="1"/>
          </p:nvPr>
        </p:nvSpPr>
        <p:spPr/>
        <p:txBody>
          <a:bodyPr/>
          <a:lstStyle/>
          <a:p>
            <a:r>
              <a:rPr lang="en-US" dirty="0" smtClean="0"/>
              <a:t>We are going to be using various</a:t>
            </a:r>
            <a:r>
              <a:rPr lang="en-US" baseline="0" dirty="0" smtClean="0"/>
              <a:t> interaction strategies that are effective for English learners during our class. Why should we learn about these.</a:t>
            </a:r>
          </a:p>
          <a:p>
            <a:r>
              <a:rPr lang="en-US" baseline="0" dirty="0" smtClean="0"/>
              <a:t>Bullet 1-culturally responsive teaching.</a:t>
            </a:r>
            <a:endParaRPr lang="en-US" dirty="0"/>
          </a:p>
        </p:txBody>
      </p:sp>
    </p:spTree>
    <p:extLst>
      <p:ext uri="{BB962C8B-B14F-4D97-AF65-F5344CB8AC3E}">
        <p14:creationId xmlns:p14="http://schemas.microsoft.com/office/powerpoint/2010/main" val="1192704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5BC9D-6EAF-3E42-9D77-AACF425A489B}" type="slidenum">
              <a:rPr lang="en-US"/>
              <a:pPr/>
              <a:t>38</a:t>
            </a:fld>
            <a:endParaRPr lang="en-US"/>
          </a:p>
        </p:txBody>
      </p:sp>
      <p:sp>
        <p:nvSpPr>
          <p:cNvPr id="3174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4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164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a:t>
            </a:r>
            <a:r>
              <a:rPr lang="en-US" baseline="0" dirty="0" smtClean="0"/>
              <a:t> 3 languages spoken by ESL students in JCPS.</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4</a:t>
            </a:fld>
            <a:endParaRPr lang="en-US"/>
          </a:p>
        </p:txBody>
      </p:sp>
    </p:spTree>
    <p:extLst>
      <p:ext uri="{BB962C8B-B14F-4D97-AF65-F5344CB8AC3E}">
        <p14:creationId xmlns:p14="http://schemas.microsoft.com/office/powerpoint/2010/main" val="3491724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A831B-0C52-B94C-B8DB-BCF10369D870}" type="slidenum">
              <a:rPr lang="en-US"/>
              <a:pPr/>
              <a:t>39</a:t>
            </a:fld>
            <a:endParaRPr lang="en-US"/>
          </a:p>
        </p:txBody>
      </p:sp>
      <p:sp>
        <p:nvSpPr>
          <p:cNvPr id="3184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3654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620D1-7C60-174D-9A6F-BE62C264E933}" type="slidenum">
              <a:rPr lang="en-US"/>
              <a:pPr/>
              <a:t>40</a:t>
            </a:fld>
            <a:endParaRPr lang="en-US"/>
          </a:p>
        </p:txBody>
      </p:sp>
      <p:sp>
        <p:nvSpPr>
          <p:cNvPr id="181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Discuss last three bullets here. First one is on next slide.</a:t>
            </a:r>
          </a:p>
        </p:txBody>
      </p:sp>
    </p:spTree>
    <p:extLst>
      <p:ext uri="{BB962C8B-B14F-4D97-AF65-F5344CB8AC3E}">
        <p14:creationId xmlns:p14="http://schemas.microsoft.com/office/powerpoint/2010/main" val="1250267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D382B-0E23-534D-9AFD-D35E30AFA5FC}" type="slidenum">
              <a:rPr lang="en-US"/>
              <a:pPr/>
              <a:t>41</a:t>
            </a:fld>
            <a:endParaRPr lang="en-US"/>
          </a:p>
        </p:txBody>
      </p:sp>
      <p:sp>
        <p:nvSpPr>
          <p:cNvPr id="169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smtClean="0"/>
              <a:t>LiveBinder</a:t>
            </a:r>
            <a:endParaRPr lang="en-US" dirty="0" smtClean="0"/>
          </a:p>
          <a:p>
            <a:pPr marL="228600" indent="-228600"/>
            <a:endParaRPr lang="en-US" dirty="0" smtClean="0"/>
          </a:p>
          <a:p>
            <a:pPr marL="228600" indent="-228600"/>
            <a:r>
              <a:rPr lang="en-US" dirty="0" smtClean="0"/>
              <a:t>Why </a:t>
            </a:r>
            <a:r>
              <a:rPr lang="en-US" dirty="0"/>
              <a:t>it works:</a:t>
            </a:r>
          </a:p>
          <a:p>
            <a:pPr marL="228600" indent="-228600">
              <a:buFontTx/>
              <a:buAutoNum type="arabicPeriod"/>
            </a:pPr>
            <a:r>
              <a:rPr lang="en-US" dirty="0"/>
              <a:t>We learn by speaking.</a:t>
            </a:r>
          </a:p>
          <a:p>
            <a:pPr marL="228600" indent="-228600">
              <a:buFontTx/>
              <a:buAutoNum type="arabicPeriod"/>
            </a:pPr>
            <a:r>
              <a:rPr lang="en-US" dirty="0"/>
              <a:t> Lower anxiety = greater language acquisition.</a:t>
            </a:r>
          </a:p>
          <a:p>
            <a:pPr marL="228600" indent="-228600">
              <a:buFontTx/>
              <a:buAutoNum type="arabicPeriod"/>
            </a:pPr>
            <a:r>
              <a:rPr lang="en-US" dirty="0"/>
              <a:t>Language in natural context (MAKE CALP MORE LIKE BICS)</a:t>
            </a:r>
          </a:p>
          <a:p>
            <a:pPr marL="228600" indent="-228600">
              <a:buFontTx/>
              <a:buAutoNum type="arabicPeriod"/>
            </a:pPr>
            <a:r>
              <a:rPr lang="en-US" dirty="0"/>
              <a:t>The group needs and supports each member</a:t>
            </a:r>
            <a:r>
              <a:rPr lang="ja-JP" altLang="en-US" dirty="0"/>
              <a:t>’</a:t>
            </a:r>
            <a:r>
              <a:rPr lang="en-US" dirty="0"/>
              <a:t>s efforts at communication.</a:t>
            </a:r>
          </a:p>
          <a:p>
            <a:pPr marL="228600" indent="-228600"/>
            <a:r>
              <a:rPr lang="en-US" dirty="0"/>
              <a:t>5. Students work together to negotiate meaning.</a:t>
            </a:r>
          </a:p>
          <a:p>
            <a:pPr marL="228600" indent="-228600"/>
            <a:endParaRPr lang="en-US" dirty="0"/>
          </a:p>
          <a:p>
            <a:pPr marL="228600" indent="-228600"/>
            <a:r>
              <a:rPr lang="en-US" dirty="0"/>
              <a:t>Pages 2-5 Interaction section of SIOP binder.</a:t>
            </a:r>
          </a:p>
        </p:txBody>
      </p:sp>
    </p:spTree>
    <p:extLst>
      <p:ext uri="{BB962C8B-B14F-4D97-AF65-F5344CB8AC3E}">
        <p14:creationId xmlns:p14="http://schemas.microsoft.com/office/powerpoint/2010/main" val="112823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Jigsaw with Combination Notes</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42</a:t>
            </a:fld>
            <a:endParaRPr lang="en-US"/>
          </a:p>
        </p:txBody>
      </p:sp>
    </p:spTree>
    <p:extLst>
      <p:ext uri="{BB962C8B-B14F-4D97-AF65-F5344CB8AC3E}">
        <p14:creationId xmlns:p14="http://schemas.microsoft.com/office/powerpoint/2010/main" val="2977473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48C1C-E894-704A-B4E3-92575292B61B}" type="slidenum">
              <a:rPr lang="en-US"/>
              <a:pPr/>
              <a:t>43</a:t>
            </a:fld>
            <a:endParaRPr lang="en-US"/>
          </a:p>
        </p:txBody>
      </p:sp>
      <p:sp>
        <p:nvSpPr>
          <p:cNvPr id="187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33395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3252F-403C-4F42-915A-9F54480E8A1A}" type="slidenum">
              <a:rPr lang="en-US"/>
              <a:pPr/>
              <a:t>44</a:t>
            </a:fld>
            <a:endParaRPr lang="en-US"/>
          </a:p>
        </p:txBody>
      </p:sp>
      <p:sp>
        <p:nvSpPr>
          <p:cNvPr id="189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buFontTx/>
              <a:buAutoNum type="arabicPeriod"/>
            </a:pPr>
            <a:r>
              <a:rPr lang="en-US"/>
              <a:t>Provides a model. Clear example. ELLs also need pictures.As students progress, notes can be given with some words missing.</a:t>
            </a:r>
          </a:p>
          <a:p>
            <a:pPr marL="228600" indent="-228600">
              <a:buFontTx/>
              <a:buAutoNum type="arabicPeriod"/>
            </a:pPr>
            <a:endParaRPr lang="en-US"/>
          </a:p>
          <a:p>
            <a:pPr marL="228600" indent="-228600">
              <a:buFontTx/>
              <a:buAutoNum type="arabicPeriod"/>
            </a:pPr>
            <a:r>
              <a:rPr lang="en-US"/>
              <a:t> Model all forms with clear, concise explanations. Infomal outline, webbing (great for ELLs), and combination.</a:t>
            </a:r>
          </a:p>
          <a:p>
            <a:pPr marL="228600" indent="-228600">
              <a:buFontTx/>
              <a:buAutoNum type="arabicPeriod"/>
            </a:pPr>
            <a:endParaRPr lang="en-US"/>
          </a:p>
          <a:p>
            <a:pPr marL="228600" indent="-228600">
              <a:buFontTx/>
              <a:buAutoNum type="arabicPeriod"/>
            </a:pPr>
            <a:r>
              <a:rPr lang="en-US"/>
              <a:t>Linguistic and nonlinguistic forms. Very helpful for ELLs because include visuals. </a:t>
            </a:r>
          </a:p>
          <a:p>
            <a:pPr marL="228600" indent="-228600">
              <a:buFontTx/>
              <a:buAutoNum type="arabicPeriod"/>
            </a:pPr>
            <a:endParaRPr lang="en-US"/>
          </a:p>
          <a:p>
            <a:pPr marL="228600" indent="-228600"/>
            <a:r>
              <a:rPr lang="en-US"/>
              <a:t>Handouts with examples.</a:t>
            </a:r>
          </a:p>
        </p:txBody>
      </p:sp>
    </p:spTree>
    <p:extLst>
      <p:ext uri="{BB962C8B-B14F-4D97-AF65-F5344CB8AC3E}">
        <p14:creationId xmlns:p14="http://schemas.microsoft.com/office/powerpoint/2010/main" val="302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fld id="{3C4A8F79-1418-5A49-9652-27CEB384498E}" type="slidenum">
              <a:rPr lang="en-US">
                <a:latin typeface="Arial" charset="0"/>
              </a:rPr>
              <a:pPr/>
              <a:t>9</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HLS Q</a:t>
            </a:r>
            <a:r>
              <a:rPr lang="ja-JP" altLang="en-US"/>
              <a:t>’</a:t>
            </a:r>
            <a:r>
              <a:rPr lang="en-US"/>
              <a:t>s are:</a:t>
            </a:r>
          </a:p>
          <a:p>
            <a:pPr eaLnBrk="1" hangingPunct="1"/>
            <a:r>
              <a:rPr lang="en-US"/>
              <a:t>What is the lg most frequently spoken at home?</a:t>
            </a:r>
          </a:p>
          <a:p>
            <a:pPr eaLnBrk="1" hangingPunct="1"/>
            <a:r>
              <a:rPr lang="en-US"/>
              <a:t>Which lg did your child learn when he or she first began to talk?</a:t>
            </a:r>
          </a:p>
          <a:p>
            <a:pPr eaLnBrk="1" hangingPunct="1"/>
            <a:r>
              <a:rPr lang="en-US"/>
              <a:t>What lg does your child most frequently speak at home?</a:t>
            </a:r>
          </a:p>
          <a:p>
            <a:pPr eaLnBrk="1" hangingPunct="1"/>
            <a:r>
              <a:rPr lang="en-US"/>
              <a:t>What lg do you most frequently speak to your child?</a:t>
            </a:r>
          </a:p>
        </p:txBody>
      </p:sp>
    </p:spTree>
    <p:extLst>
      <p:ext uri="{BB962C8B-B14F-4D97-AF65-F5344CB8AC3E}">
        <p14:creationId xmlns:p14="http://schemas.microsoft.com/office/powerpoint/2010/main" val="29252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fld id="{D7B544D8-E311-694B-8CFC-76C9E93588A8}" type="slidenum">
              <a:rPr lang="en-US">
                <a:latin typeface="Arial" charset="0"/>
              </a:rPr>
              <a:pPr/>
              <a:t>10</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If asked, can show in IC</a:t>
            </a:r>
          </a:p>
          <a:p>
            <a:pPr eaLnBrk="1" hangingPunct="1"/>
            <a:endParaRPr lang="en-US"/>
          </a:p>
          <a:p>
            <a:pPr eaLnBrk="1" hangingPunct="1"/>
            <a:r>
              <a:rPr lang="en-US"/>
              <a:t>02:LEP</a:t>
            </a:r>
          </a:p>
          <a:p>
            <a:pPr eaLnBrk="1" hangingPunct="1"/>
            <a:r>
              <a:rPr lang="en-US"/>
              <a:t>01:IFEP</a:t>
            </a:r>
          </a:p>
        </p:txBody>
      </p:sp>
    </p:spTree>
    <p:extLst>
      <p:ext uri="{BB962C8B-B14F-4D97-AF65-F5344CB8AC3E}">
        <p14:creationId xmlns:p14="http://schemas.microsoft.com/office/powerpoint/2010/main" val="96029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13</a:t>
            </a:fld>
            <a:endParaRPr lang="en-US"/>
          </a:p>
        </p:txBody>
      </p:sp>
    </p:spTree>
    <p:extLst>
      <p:ext uri="{BB962C8B-B14F-4D97-AF65-F5344CB8AC3E}">
        <p14:creationId xmlns:p14="http://schemas.microsoft.com/office/powerpoint/2010/main" val="196028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14</a:t>
            </a:fld>
            <a:endParaRPr lang="en-US"/>
          </a:p>
        </p:txBody>
      </p:sp>
    </p:spTree>
    <p:extLst>
      <p:ext uri="{BB962C8B-B14F-4D97-AF65-F5344CB8AC3E}">
        <p14:creationId xmlns:p14="http://schemas.microsoft.com/office/powerpoint/2010/main" val="49676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16E9E00-72F6-4318-B0DC-D6F5F8926019}" type="slidenum">
              <a:rPr lang="en-US" smtClean="0">
                <a:ea typeface="ＭＳ Ｐゴシック" pitchFamily="34" charset="-128"/>
              </a:rPr>
              <a:pPr/>
              <a:t>17</a:t>
            </a:fld>
            <a:endParaRPr lang="en-US" smtClean="0">
              <a:ea typeface="ＭＳ Ｐゴシック" pitchFamily="34"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latin typeface="Garamond" pitchFamily="18" charset="0"/>
                <a:ea typeface="ＭＳ Ｐゴシック" pitchFamily="34" charset="-128"/>
              </a:rPr>
              <a:t>Many of our students were</a:t>
            </a:r>
            <a:r>
              <a:rPr lang="en-US" baseline="0" dirty="0" smtClean="0">
                <a:latin typeface="Garamond" pitchFamily="18" charset="0"/>
                <a:ea typeface="ＭＳ Ｐゴシック" pitchFamily="34" charset="-128"/>
              </a:rPr>
              <a:t> born in the United States, but others are the children of parents who are immigrants or refugees.</a:t>
            </a:r>
            <a:endParaRPr lang="en-US" dirty="0" smtClean="0">
              <a:latin typeface="Garamond" pitchFamily="18" charset="0"/>
              <a:ea typeface="ＭＳ Ｐゴシック" pitchFamily="34" charset="-128"/>
            </a:endParaRPr>
          </a:p>
        </p:txBody>
      </p:sp>
    </p:spTree>
    <p:extLst>
      <p:ext uri="{BB962C8B-B14F-4D97-AF65-F5344CB8AC3E}">
        <p14:creationId xmlns:p14="http://schemas.microsoft.com/office/powerpoint/2010/main" val="137975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BD6952A-2464-4F94-A2C0-AC92DE5894E8}" type="slidenum">
              <a:rPr lang="en-US" smtClean="0">
                <a:ea typeface="ＭＳ Ｐゴシック" pitchFamily="34" charset="-128"/>
              </a:rPr>
              <a:pPr/>
              <a:t>18</a:t>
            </a:fld>
            <a:endParaRPr lang="en-US" smtClean="0">
              <a:ea typeface="ＭＳ Ｐゴシック" pitchFamily="34"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Animation 1—Old info</a:t>
            </a:r>
          </a:p>
          <a:p>
            <a:pPr eaLnBrk="1" hangingPunct="1"/>
            <a:r>
              <a:rPr lang="en-US" dirty="0" smtClean="0">
                <a:ea typeface="ＭＳ Ｐゴシック" pitchFamily="34" charset="-128"/>
              </a:rPr>
              <a:t>Animation 2—New Info</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Here is a little</a:t>
            </a:r>
            <a:r>
              <a:rPr lang="en-US" baseline="0" dirty="0" smtClean="0">
                <a:ea typeface="ＭＳ Ｐゴシック" pitchFamily="34" charset="-128"/>
              </a:rPr>
              <a:t> more information about the diverse groups that have settled in our city. Kentucky Refugee Ministries has an excellent web site that provides information about the resettlement process. </a:t>
            </a:r>
            <a:endParaRPr lang="en-US" dirty="0" smtClean="0">
              <a:ea typeface="ＭＳ Ｐゴシック" pitchFamily="34" charset="-128"/>
            </a:endParaRPr>
          </a:p>
        </p:txBody>
      </p:sp>
    </p:spTree>
    <p:extLst>
      <p:ext uri="{BB962C8B-B14F-4D97-AF65-F5344CB8AC3E}">
        <p14:creationId xmlns:p14="http://schemas.microsoft.com/office/powerpoint/2010/main" val="97342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28E80666-FB37-4B36-9149-507F3B0178E3}" type="datetimeFigureOut">
              <a:rPr lang="en-US" smtClean="0"/>
              <a:pPr/>
              <a:t>7/6/16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0"/>
            <a:ext cx="7924800" cy="4419600"/>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ED900-5482-41F3-9365-B4197D60A348}" type="slidenum">
              <a:rPr lang="en-US"/>
              <a:pPr>
                <a:defRPr/>
              </a:pPr>
              <a:t>‹#›</a:t>
            </a:fld>
            <a:endParaRPr lang="en-US" dirty="0"/>
          </a:p>
        </p:txBody>
      </p:sp>
    </p:spTree>
    <p:extLst>
      <p:ext uri="{BB962C8B-B14F-4D97-AF65-F5344CB8AC3E}">
        <p14:creationId xmlns:p14="http://schemas.microsoft.com/office/powerpoint/2010/main" val="322778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FBD361-58E9-41CD-A401-A8273CEBB61D}" type="slidenum">
              <a:rPr lang="en-US"/>
              <a:pPr>
                <a:defRPr/>
              </a:pPr>
              <a:t>‹#›</a:t>
            </a:fld>
            <a:endParaRPr lang="en-US" dirty="0"/>
          </a:p>
        </p:txBody>
      </p:sp>
    </p:spTree>
    <p:extLst>
      <p:ext uri="{BB962C8B-B14F-4D97-AF65-F5344CB8AC3E}">
        <p14:creationId xmlns:p14="http://schemas.microsoft.com/office/powerpoint/2010/main" val="41597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7/6/16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7/6/16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728701E-CAF4-4159-9B3E-41C86DFFA30D}" type="datetimeFigureOut">
              <a:rPr lang="en-US" smtClean="0"/>
              <a:t>7/6/16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D728701E-CAF4-4159-9B3E-41C86DFFA30D}" type="datetimeFigureOut">
              <a:rPr lang="en-US" smtClean="0"/>
              <a:t>7/6/16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 id="2147484869" r:id="rId13"/>
    <p:sldLayoutId id="2147484870" r:id="rId14"/>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jefferson.kyschools.us/student-support/english-second-language-esl/esl-intake-center" TargetMode="Externa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hyperlink" Target="http://kyrm.org/krym-mission/about-us/" TargetMode="External"/><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hyperlink" Target="https://www.jefferson.kyschools.us/student-support/esl/partners" TargetMode="External"/><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abavtooldev.pearsoncmg.com/myeducationlab/simpleviewer.php?projectID=ELL_Culture&amp;clipID=1-4.flv"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s://infinitecampus.jefferson.kyschools.us/public/main.xsl" TargetMode="External"/><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hyperlink" Target="http://www.livebinders.com/play/play?id=764427"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tr640.weebly.com/lingo.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LITR 640</a:t>
            </a:r>
            <a:endParaRPr lang="en-US" dirty="0"/>
          </a:p>
        </p:txBody>
      </p:sp>
      <p:sp>
        <p:nvSpPr>
          <p:cNvPr id="3" name="Subtitle 2"/>
          <p:cNvSpPr>
            <a:spLocks noGrp="1"/>
          </p:cNvSpPr>
          <p:nvPr>
            <p:ph type="subTitle" idx="1"/>
          </p:nvPr>
        </p:nvSpPr>
        <p:spPr>
          <a:xfrm>
            <a:off x="1371600" y="3678894"/>
            <a:ext cx="7086600" cy="1752600"/>
          </a:xfrm>
        </p:spPr>
        <p:txBody>
          <a:bodyPr>
            <a:normAutofit/>
          </a:bodyPr>
          <a:lstStyle/>
          <a:p>
            <a:r>
              <a:rPr lang="en-US" dirty="0" smtClean="0"/>
              <a:t>Class 1</a:t>
            </a:r>
          </a:p>
          <a:p>
            <a:endParaRPr lang="en-US" dirty="0"/>
          </a:p>
        </p:txBody>
      </p:sp>
    </p:spTree>
    <p:extLst>
      <p:ext uri="{BB962C8B-B14F-4D97-AF65-F5344CB8AC3E}">
        <p14:creationId xmlns:p14="http://schemas.microsoft.com/office/powerpoint/2010/main" val="166119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smtClean="0">
                <a:ea typeface="+mj-ea"/>
              </a:rPr>
              <a:t>W-APT </a:t>
            </a:r>
            <a:r>
              <a:rPr lang="en-US" sz="2000" b="0" smtClean="0">
                <a:ea typeface="+mj-ea"/>
              </a:rPr>
              <a:t>(WIDA--ACCESS Placement Test)</a:t>
            </a:r>
            <a:endParaRPr lang="en-US" smtClean="0">
              <a:ea typeface="+mj-ea"/>
            </a:endParaRPr>
          </a:p>
        </p:txBody>
      </p:sp>
      <p:sp>
        <p:nvSpPr>
          <p:cNvPr id="69635" name="Rectangle 3"/>
          <p:cNvSpPr>
            <a:spLocks noGrp="1" noChangeArrowheads="1"/>
          </p:cNvSpPr>
          <p:nvPr>
            <p:ph type="body" sz="half" idx="1"/>
          </p:nvPr>
        </p:nvSpPr>
        <p:spPr>
          <a:xfrm>
            <a:off x="457200" y="1600200"/>
            <a:ext cx="4037013" cy="4525963"/>
          </a:xfrm>
        </p:spPr>
        <p:txBody>
          <a:bodyPr/>
          <a:lstStyle/>
          <a:p>
            <a:pPr eaLnBrk="1" hangingPunct="1"/>
            <a:r>
              <a:rPr lang="en-US">
                <a:latin typeface="Garamond" charset="0"/>
              </a:rPr>
              <a:t>Overall PL </a:t>
            </a:r>
            <a:r>
              <a:rPr lang="en-US">
                <a:latin typeface="Garamond" charset="0"/>
                <a:cs typeface="Arial" charset="0"/>
              </a:rPr>
              <a:t>&lt; 5.0</a:t>
            </a:r>
          </a:p>
          <a:p>
            <a:pPr eaLnBrk="1" hangingPunct="1"/>
            <a:r>
              <a:rPr lang="en-US">
                <a:latin typeface="Garamond" charset="0"/>
              </a:rPr>
              <a:t>Student is not proficient, then Limited English Proficient (LEP)</a:t>
            </a:r>
          </a:p>
        </p:txBody>
      </p:sp>
      <p:sp>
        <p:nvSpPr>
          <p:cNvPr id="69636" name="Rectangle 4"/>
          <p:cNvSpPr>
            <a:spLocks noGrp="1" noChangeArrowheads="1"/>
          </p:cNvSpPr>
          <p:nvPr>
            <p:ph type="body" sz="half" idx="2"/>
          </p:nvPr>
        </p:nvSpPr>
        <p:spPr>
          <a:xfrm>
            <a:off x="4649788" y="1600200"/>
            <a:ext cx="4037012" cy="4525963"/>
          </a:xfrm>
          <a:solidFill>
            <a:srgbClr val="CC0000"/>
          </a:solidFill>
        </p:spPr>
        <p:txBody>
          <a:bodyPr/>
          <a:lstStyle/>
          <a:p>
            <a:pPr eaLnBrk="1" hangingPunct="1"/>
            <a:r>
              <a:rPr lang="en-US">
                <a:latin typeface="Garamond" charset="0"/>
              </a:rPr>
              <a:t>Overall PL </a:t>
            </a:r>
            <a:r>
              <a:rPr lang="en-US">
                <a:latin typeface="Garamond" charset="0"/>
                <a:cs typeface="Arial" charset="0"/>
              </a:rPr>
              <a:t>≥ 5.0</a:t>
            </a:r>
          </a:p>
          <a:p>
            <a:pPr eaLnBrk="1" hangingPunct="1"/>
            <a:r>
              <a:rPr lang="en-US">
                <a:latin typeface="Garamond" charset="0"/>
              </a:rPr>
              <a:t>Student is proficient, then Initially Fully English Proficient (IFEP)</a:t>
            </a:r>
          </a:p>
          <a:p>
            <a:pPr eaLnBrk="1" hangingPunct="1"/>
            <a:endParaRPr lang="en-US">
              <a:latin typeface="Garamond" charset="0"/>
            </a:endParaRPr>
          </a:p>
        </p:txBody>
      </p:sp>
    </p:spTree>
    <p:extLst>
      <p:ext uri="{BB962C8B-B14F-4D97-AF65-F5344CB8AC3E}">
        <p14:creationId xmlns:p14="http://schemas.microsoft.com/office/powerpoint/2010/main" val="2765398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3842" y="525779"/>
            <a:ext cx="7845797" cy="5853431"/>
          </a:xfr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107516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79" y="387986"/>
            <a:ext cx="7986605" cy="5989954"/>
          </a:xfrm>
          <a:prstGeom prst="rect">
            <a:avLst/>
          </a:prstGeom>
        </p:spPr>
      </p:pic>
    </p:spTree>
    <p:extLst>
      <p:ext uri="{BB962C8B-B14F-4D97-AF65-F5344CB8AC3E}">
        <p14:creationId xmlns:p14="http://schemas.microsoft.com/office/powerpoint/2010/main" val="353594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649171"/>
            <a:ext cx="7620000" cy="5761789"/>
          </a:xfrm>
          <a:prstGeom prst="rect">
            <a:avLst/>
          </a:prstGeom>
        </p:spPr>
      </p:pic>
    </p:spTree>
    <p:extLst>
      <p:ext uri="{BB962C8B-B14F-4D97-AF65-F5344CB8AC3E}">
        <p14:creationId xmlns:p14="http://schemas.microsoft.com/office/powerpoint/2010/main" val="104438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1" y="342899"/>
            <a:ext cx="8142066" cy="6156545"/>
          </a:xfrm>
          <a:prstGeom prst="rect">
            <a:avLst/>
          </a:prstGeom>
        </p:spPr>
      </p:pic>
    </p:spTree>
    <p:extLst>
      <p:ext uri="{BB962C8B-B14F-4D97-AF65-F5344CB8AC3E}">
        <p14:creationId xmlns:p14="http://schemas.microsoft.com/office/powerpoint/2010/main" val="197217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r>
              <a:rPr lang="en-US" sz="4000">
                <a:latin typeface="Garamond" charset="0"/>
              </a:rPr>
              <a:t>Accept/Waive ESL</a:t>
            </a:r>
            <a:br>
              <a:rPr lang="en-US" sz="4000">
                <a:latin typeface="Garamond" charset="0"/>
              </a:rPr>
            </a:br>
            <a:r>
              <a:rPr lang="en-US" sz="2400" b="0">
                <a:latin typeface="Garamond" charset="0"/>
              </a:rPr>
              <a:t>Parents have the right to accept or waive ESL services</a:t>
            </a:r>
            <a:r>
              <a:rPr lang="en-US" sz="4000">
                <a:latin typeface="Garamond" charset="0"/>
              </a:rPr>
              <a:t> </a:t>
            </a:r>
          </a:p>
        </p:txBody>
      </p:sp>
      <p:sp>
        <p:nvSpPr>
          <p:cNvPr id="70659" name="Rectangle 3"/>
          <p:cNvSpPr>
            <a:spLocks noGrp="1" noChangeArrowheads="1"/>
          </p:cNvSpPr>
          <p:nvPr>
            <p:ph type="body" sz="half" idx="1"/>
          </p:nvPr>
        </p:nvSpPr>
        <p:spPr>
          <a:xfrm>
            <a:off x="457200" y="1600200"/>
            <a:ext cx="4037013" cy="4525963"/>
          </a:xfrm>
        </p:spPr>
        <p:txBody>
          <a:bodyPr/>
          <a:lstStyle/>
          <a:p>
            <a:pPr eaLnBrk="1" hangingPunct="1"/>
            <a:r>
              <a:rPr lang="en-US">
                <a:latin typeface="Garamond" charset="0"/>
              </a:rPr>
              <a:t>If they accept services, the student is LEP and ESL</a:t>
            </a:r>
          </a:p>
          <a:p>
            <a:pPr eaLnBrk="1" hangingPunct="1"/>
            <a:r>
              <a:rPr lang="en-US">
                <a:latin typeface="Garamond" charset="0"/>
              </a:rPr>
              <a:t>Bilingual/ESL Type is indicated on their PSP</a:t>
            </a:r>
          </a:p>
          <a:p>
            <a:pPr eaLnBrk="1" hangingPunct="1"/>
            <a:r>
              <a:rPr lang="en-US">
                <a:latin typeface="Garamond" charset="0"/>
              </a:rPr>
              <a:t>Student participates in annual ACCESS until Overall PL </a:t>
            </a:r>
            <a:r>
              <a:rPr lang="en-US">
                <a:latin typeface="Garamond" charset="0"/>
                <a:cs typeface="Arial" charset="0"/>
              </a:rPr>
              <a:t>≥ </a:t>
            </a:r>
            <a:r>
              <a:rPr lang="en-US">
                <a:latin typeface="Garamond" charset="0"/>
              </a:rPr>
              <a:t>5.0 AND Literacy PL </a:t>
            </a:r>
            <a:r>
              <a:rPr lang="en-US">
                <a:latin typeface="Garamond" charset="0"/>
                <a:cs typeface="Arial" charset="0"/>
              </a:rPr>
              <a:t>≥ 4.0</a:t>
            </a:r>
            <a:endParaRPr lang="en-US">
              <a:latin typeface="Garamond" charset="0"/>
            </a:endParaRPr>
          </a:p>
        </p:txBody>
      </p:sp>
      <p:sp>
        <p:nvSpPr>
          <p:cNvPr id="70660" name="Rectangle 4"/>
          <p:cNvSpPr>
            <a:spLocks noGrp="1" noChangeArrowheads="1"/>
          </p:cNvSpPr>
          <p:nvPr>
            <p:ph type="body" sz="half" idx="2"/>
          </p:nvPr>
        </p:nvSpPr>
        <p:spPr>
          <a:xfrm>
            <a:off x="4649788" y="1600200"/>
            <a:ext cx="4037012" cy="4724400"/>
          </a:xfrm>
          <a:solidFill>
            <a:srgbClr val="FF6600"/>
          </a:solidFill>
        </p:spPr>
        <p:txBody>
          <a:bodyPr/>
          <a:lstStyle/>
          <a:p>
            <a:pPr eaLnBrk="1" hangingPunct="1"/>
            <a:r>
              <a:rPr lang="en-US">
                <a:latin typeface="Garamond" charset="0"/>
              </a:rPr>
              <a:t>If they do not accept services, the student is LEP but not ESL</a:t>
            </a:r>
          </a:p>
          <a:p>
            <a:pPr eaLnBrk="1" hangingPunct="1"/>
            <a:r>
              <a:rPr lang="en-US">
                <a:latin typeface="Garamond" charset="0"/>
              </a:rPr>
              <a:t>Bilingual/ESL Type is </a:t>
            </a:r>
            <a:r>
              <a:rPr lang="en-US" i="1">
                <a:latin typeface="Garamond" charset="0"/>
              </a:rPr>
              <a:t>Parent/Guardian refusal</a:t>
            </a:r>
            <a:r>
              <a:rPr lang="en-US">
                <a:latin typeface="Garamond" charset="0"/>
              </a:rPr>
              <a:t> on their PSP</a:t>
            </a:r>
          </a:p>
          <a:p>
            <a:pPr eaLnBrk="1" hangingPunct="1"/>
            <a:r>
              <a:rPr lang="en-US">
                <a:latin typeface="Garamond" charset="0"/>
              </a:rPr>
              <a:t>Student participates in annual ACCESS until</a:t>
            </a:r>
          </a:p>
          <a:p>
            <a:pPr eaLnBrk="1" hangingPunct="1">
              <a:buFont typeface="Wingdings" charset="0"/>
              <a:buNone/>
            </a:pPr>
            <a:r>
              <a:rPr lang="en-US">
                <a:latin typeface="Garamond" charset="0"/>
              </a:rPr>
              <a:t>	Overall PL </a:t>
            </a:r>
            <a:r>
              <a:rPr lang="en-US">
                <a:latin typeface="Garamond" charset="0"/>
                <a:cs typeface="Arial" charset="0"/>
              </a:rPr>
              <a:t>≥ </a:t>
            </a:r>
            <a:r>
              <a:rPr lang="en-US">
                <a:latin typeface="Garamond" charset="0"/>
              </a:rPr>
              <a:t>5.0 AND Literacy PL </a:t>
            </a:r>
            <a:r>
              <a:rPr lang="en-US">
                <a:latin typeface="Garamond" charset="0"/>
                <a:cs typeface="Arial" charset="0"/>
              </a:rPr>
              <a:t>≥ 4.0</a:t>
            </a:r>
            <a:endParaRPr lang="en-US">
              <a:latin typeface="Garamond" charset="0"/>
            </a:endParaRPr>
          </a:p>
        </p:txBody>
      </p:sp>
    </p:spTree>
    <p:extLst>
      <p:ext uri="{BB962C8B-B14F-4D97-AF65-F5344CB8AC3E}">
        <p14:creationId xmlns:p14="http://schemas.microsoft.com/office/powerpoint/2010/main" val="242161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JCPS ESL Intake Center</a:t>
            </a:r>
            <a:endParaRPr lang="en-US" dirty="0"/>
          </a:p>
        </p:txBody>
      </p:sp>
      <p:pic>
        <p:nvPicPr>
          <p:cNvPr id="7" name="Content Placeholder 6" descr="kids-watching-movie-in-theater.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l="2071" r="2071"/>
          <a:stretch>
            <a:fillRect/>
          </a:stretch>
        </p:blipFill>
        <p:spPr>
          <a:xfrm>
            <a:off x="1847534" y="1777749"/>
            <a:ext cx="5614013" cy="3338187"/>
          </a:xfrm>
        </p:spPr>
      </p:pic>
    </p:spTree>
    <p:extLst>
      <p:ext uri="{BB962C8B-B14F-4D97-AF65-F5344CB8AC3E}">
        <p14:creationId xmlns:p14="http://schemas.microsoft.com/office/powerpoint/2010/main" val="3826250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Who are the families we serve?</a:t>
            </a:r>
          </a:p>
        </p:txBody>
      </p:sp>
      <p:sp>
        <p:nvSpPr>
          <p:cNvPr id="7171" name="Rectangle 3"/>
          <p:cNvSpPr>
            <a:spLocks noGrp="1" noChangeArrowheads="1"/>
          </p:cNvSpPr>
          <p:nvPr>
            <p:ph type="body" sz="half" idx="1"/>
          </p:nvPr>
        </p:nvSpPr>
        <p:spPr/>
        <p:txBody>
          <a:bodyPr>
            <a:normAutofit fontScale="92500" lnSpcReduction="10000"/>
          </a:bodyPr>
          <a:lstStyle/>
          <a:p>
            <a:pPr eaLnBrk="1" hangingPunct="1"/>
            <a:r>
              <a:rPr lang="en-US" sz="3600" dirty="0" smtClean="0"/>
              <a:t>Immigrants</a:t>
            </a:r>
          </a:p>
          <a:p>
            <a:pPr eaLnBrk="1" hangingPunct="1">
              <a:buFont typeface="Wingdings" pitchFamily="2" charset="2"/>
              <a:buNone/>
            </a:pPr>
            <a:r>
              <a:rPr lang="en-US" sz="2400" dirty="0" smtClean="0"/>
              <a:t>Move by choice and due to a promise of a better life.</a:t>
            </a:r>
          </a:p>
          <a:p>
            <a:pPr eaLnBrk="1" hangingPunct="1">
              <a:buFont typeface="Wingdings" pitchFamily="2" charset="2"/>
              <a:buNone/>
            </a:pPr>
            <a:r>
              <a:rPr lang="en-US" sz="2400" dirty="0" smtClean="0"/>
              <a:t>The main reasons include better economic conditions, education, and family reasons.</a:t>
            </a:r>
          </a:p>
          <a:p>
            <a:pPr eaLnBrk="1" hangingPunct="1">
              <a:buFont typeface="Wingdings" pitchFamily="2" charset="2"/>
              <a:buNone/>
            </a:pPr>
            <a:r>
              <a:rPr lang="en-US" sz="2400" dirty="0" smtClean="0"/>
              <a:t>They still have a choice to move back to their country at any time.</a:t>
            </a:r>
          </a:p>
        </p:txBody>
      </p:sp>
      <p:sp>
        <p:nvSpPr>
          <p:cNvPr id="7172" name="Rectangle 4"/>
          <p:cNvSpPr>
            <a:spLocks noGrp="1" noChangeArrowheads="1"/>
          </p:cNvSpPr>
          <p:nvPr>
            <p:ph type="body" sz="half" idx="2"/>
          </p:nvPr>
        </p:nvSpPr>
        <p:spPr/>
        <p:txBody>
          <a:bodyPr>
            <a:normAutofit fontScale="92500" lnSpcReduction="10000"/>
          </a:bodyPr>
          <a:lstStyle/>
          <a:p>
            <a:pPr eaLnBrk="1" hangingPunct="1">
              <a:lnSpc>
                <a:spcPct val="90000"/>
              </a:lnSpc>
            </a:pPr>
            <a:r>
              <a:rPr lang="en-US" sz="3600" dirty="0" smtClean="0"/>
              <a:t>Refugees</a:t>
            </a:r>
          </a:p>
          <a:p>
            <a:pPr eaLnBrk="1" hangingPunct="1">
              <a:lnSpc>
                <a:spcPct val="90000"/>
              </a:lnSpc>
              <a:buFont typeface="Wingdings" pitchFamily="2" charset="2"/>
              <a:buNone/>
            </a:pPr>
            <a:r>
              <a:rPr lang="en-US" sz="2400" dirty="0" smtClean="0"/>
              <a:t>Move out of a fear of persecution caused by war, violence, political instability, aggression or due to their religion, beliefs, or political opinion. In most cases, it is not possible for them to move back to their country.</a:t>
            </a:r>
          </a:p>
          <a:p>
            <a:pPr eaLnBrk="1" hangingPunct="1">
              <a:lnSpc>
                <a:spcPct val="90000"/>
              </a:lnSpc>
              <a:buFont typeface="Wingdings" pitchFamily="2" charset="2"/>
              <a:buNone/>
            </a:pPr>
            <a:r>
              <a:rPr lang="en-US" sz="2400" dirty="0" smtClean="0"/>
              <a:t>	</a:t>
            </a:r>
          </a:p>
        </p:txBody>
      </p:sp>
    </p:spTree>
    <p:extLst>
      <p:ext uri="{BB962C8B-B14F-4D97-AF65-F5344CB8AC3E}">
        <p14:creationId xmlns:p14="http://schemas.microsoft.com/office/powerpoint/2010/main" val="122861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Who are the families we serve?</a:t>
            </a:r>
          </a:p>
        </p:txBody>
      </p:sp>
      <p:sp>
        <p:nvSpPr>
          <p:cNvPr id="8195" name="Rectangle 3"/>
          <p:cNvSpPr>
            <a:spLocks noGrp="1" noChangeArrowheads="1"/>
          </p:cNvSpPr>
          <p:nvPr>
            <p:ph idx="1"/>
          </p:nvPr>
        </p:nvSpPr>
        <p:spPr>
          <a:xfrm>
            <a:off x="1089024" y="1801907"/>
            <a:ext cx="7415901" cy="2988446"/>
          </a:xfrm>
        </p:spPr>
        <p:txBody>
          <a:bodyPr>
            <a:normAutofit fontScale="85000" lnSpcReduction="20000"/>
          </a:bodyPr>
          <a:lstStyle/>
          <a:p>
            <a:pPr eaLnBrk="1" hangingPunct="1">
              <a:lnSpc>
                <a:spcPct val="90000"/>
              </a:lnSpc>
            </a:pPr>
            <a:r>
              <a:rPr lang="en-US" sz="2800" dirty="0" smtClean="0">
                <a:latin typeface="Garamond" pitchFamily="18" charset="0"/>
              </a:rPr>
              <a:t>Since 1990, Kentucky Refugee Ministries has placed over 5,300 refugees, representing 36 different nationalities and ethnic groups including Liberian, Colombian, Vietnamese, Haitian, Cuban, Iraqi, Somali, Kurdish, Bosnian, Kosovar, Russian, Ethiopian, Romanian, Sudanese, </a:t>
            </a:r>
            <a:r>
              <a:rPr lang="en-US" sz="2800" dirty="0" err="1" smtClean="0">
                <a:latin typeface="Garamond" pitchFamily="18" charset="0"/>
              </a:rPr>
              <a:t>Benadir</a:t>
            </a:r>
            <a:r>
              <a:rPr lang="en-US" sz="2800" dirty="0" smtClean="0">
                <a:latin typeface="Garamond" pitchFamily="18" charset="0"/>
              </a:rPr>
              <a:t>, </a:t>
            </a:r>
            <a:r>
              <a:rPr lang="en-US" sz="2800" dirty="0" err="1" smtClean="0">
                <a:latin typeface="Garamond" pitchFamily="18" charset="0"/>
              </a:rPr>
              <a:t>Barawan</a:t>
            </a:r>
            <a:r>
              <a:rPr lang="en-US" sz="2800" dirty="0" smtClean="0">
                <a:latin typeface="Garamond" pitchFamily="18" charset="0"/>
              </a:rPr>
              <a:t>, Togolese, Congolese, Burmese, Karen, Burundi, Bhutanese, Afghani, Iranian, Ukrainian and Rwandan in various Kentucky communities. KRM resettles all refugees without regard to race or religion.</a:t>
            </a:r>
            <a:r>
              <a:rPr lang="en-US" sz="2400" dirty="0" smtClean="0">
                <a:latin typeface="Garamond" pitchFamily="18" charset="0"/>
              </a:rPr>
              <a:t>	</a:t>
            </a:r>
          </a:p>
          <a:p>
            <a:pPr lvl="1" eaLnBrk="1" hangingPunct="1">
              <a:lnSpc>
                <a:spcPct val="90000"/>
              </a:lnSpc>
              <a:buFont typeface="Wingdings" pitchFamily="2" charset="2"/>
              <a:buNone/>
            </a:pPr>
            <a:r>
              <a:rPr lang="en-US" sz="2600" dirty="0" smtClean="0">
                <a:latin typeface="Garamond" pitchFamily="18" charset="0"/>
                <a:hlinkClick r:id="rId3"/>
              </a:rPr>
              <a:t>KRM Website</a:t>
            </a:r>
            <a:endParaRPr lang="en-US" sz="2600" dirty="0" smtClean="0">
              <a:latin typeface="Garamond" pitchFamily="18" charset="0"/>
            </a:endParaRPr>
          </a:p>
        </p:txBody>
      </p:sp>
      <p:pic>
        <p:nvPicPr>
          <p:cNvPr id="5" name="Picture 4" descr="Untitl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25" y="4581377"/>
            <a:ext cx="7607300" cy="2067647"/>
          </a:xfrm>
          <a:prstGeom prst="rect">
            <a:avLst/>
          </a:prstGeom>
        </p:spPr>
      </p:pic>
    </p:spTree>
    <p:extLst>
      <p:ext uri="{BB962C8B-B14F-4D97-AF65-F5344CB8AC3E}">
        <p14:creationId xmlns:p14="http://schemas.microsoft.com/office/powerpoint/2010/main" val="31035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they get here?</a:t>
            </a:r>
            <a:endParaRPr lang="en-US" dirty="0"/>
          </a:p>
        </p:txBody>
      </p:sp>
      <p:sp>
        <p:nvSpPr>
          <p:cNvPr id="3" name="Content Placeholder 2"/>
          <p:cNvSpPr>
            <a:spLocks noGrp="1"/>
          </p:cNvSpPr>
          <p:nvPr>
            <p:ph idx="1"/>
          </p:nvPr>
        </p:nvSpPr>
        <p:spPr/>
        <p:txBody>
          <a:bodyPr/>
          <a:lstStyle/>
          <a:p>
            <a:r>
              <a:rPr lang="en-US" dirty="0" smtClean="0"/>
              <a:t>Louisville has two very active resettlement agencies</a:t>
            </a:r>
          </a:p>
          <a:p>
            <a:pPr lvl="1"/>
            <a:r>
              <a:rPr lang="en-US" dirty="0" smtClean="0"/>
              <a:t>Kentucky Refugee Ministries (KRM)</a:t>
            </a:r>
          </a:p>
          <a:p>
            <a:pPr lvl="1"/>
            <a:r>
              <a:rPr lang="en-US" dirty="0" smtClean="0"/>
              <a:t>Catholic Charities</a:t>
            </a:r>
          </a:p>
          <a:p>
            <a:pPr lvl="1"/>
            <a:endParaRPr lang="en-US" dirty="0"/>
          </a:p>
          <a:p>
            <a:pPr lvl="1"/>
            <a:endParaRPr lang="en-US" dirty="0" smtClean="0"/>
          </a:p>
          <a:p>
            <a:pPr lvl="1"/>
            <a:endParaRPr lang="en-US" dirty="0"/>
          </a:p>
          <a:p>
            <a:pPr marL="282575" lvl="1" indent="0">
              <a:buNone/>
            </a:pPr>
            <a:endParaRPr lang="en-US" dirty="0" smtClean="0"/>
          </a:p>
          <a:p>
            <a:pPr lvl="1"/>
            <a:endParaRPr lang="en-US" dirty="0"/>
          </a:p>
          <a:p>
            <a:endParaRPr lang="en-US" dirty="0"/>
          </a:p>
        </p:txBody>
      </p:sp>
      <p:pic>
        <p:nvPicPr>
          <p:cNvPr id="4" name="Picture 3" descr="Refugee Day 2007.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577" y="3174302"/>
            <a:ext cx="3347615" cy="2865558"/>
          </a:xfrm>
          <a:prstGeom prst="rect">
            <a:avLst/>
          </a:prstGeom>
        </p:spPr>
      </p:pic>
    </p:spTree>
    <p:extLst>
      <p:ext uri="{BB962C8B-B14F-4D97-AF65-F5344CB8AC3E}">
        <p14:creationId xmlns:p14="http://schemas.microsoft.com/office/powerpoint/2010/main" val="1314894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students?</a:t>
            </a:r>
            <a:endParaRPr lang="en-US" dirty="0"/>
          </a:p>
        </p:txBody>
      </p:sp>
      <p:pic>
        <p:nvPicPr>
          <p:cNvPr id="4" name="Content Placeholder 3" descr="kids-watching-movie-in-theater-1.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2071" r="2071"/>
          <a:stretch>
            <a:fillRect/>
          </a:stretch>
        </p:blipFill>
        <p:spPr>
          <a:xfrm>
            <a:off x="2180845" y="2167114"/>
            <a:ext cx="4971696" cy="2956255"/>
          </a:xfrm>
        </p:spPr>
      </p:pic>
    </p:spTree>
    <p:extLst>
      <p:ext uri="{BB962C8B-B14F-4D97-AF65-F5344CB8AC3E}">
        <p14:creationId xmlns:p14="http://schemas.microsoft.com/office/powerpoint/2010/main" val="210528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Cultures</a:t>
            </a:r>
            <a:endParaRPr lang="en-US" dirty="0"/>
          </a:p>
        </p:txBody>
      </p:sp>
      <p:pic>
        <p:nvPicPr>
          <p:cNvPr id="24" name="Content Placeholder 23" descr="Untitled.jpg"/>
          <p:cNvPicPr>
            <a:picLocks noGrp="1" noChangeAspect="1"/>
          </p:cNvPicPr>
          <p:nvPr>
            <p:ph idx="1"/>
          </p:nvPr>
        </p:nvPicPr>
        <p:blipFill>
          <a:blip r:embed="rId3">
            <a:extLst>
              <a:ext uri="{28A0092B-C50C-407E-A947-70E740481C1C}">
                <a14:useLocalDpi xmlns:a14="http://schemas.microsoft.com/office/drawing/2010/main" val="0"/>
              </a:ext>
            </a:extLst>
          </a:blip>
          <a:srcRect l="-37528" r="-37528"/>
          <a:stretch>
            <a:fillRect/>
          </a:stretch>
        </p:blipFill>
        <p:spPr>
          <a:xfrm>
            <a:off x="1089025" y="1801813"/>
            <a:ext cx="7272338" cy="4324350"/>
          </a:xfrm>
        </p:spPr>
      </p:pic>
      <p:sp>
        <p:nvSpPr>
          <p:cNvPr id="25" name="Right Arrow 24"/>
          <p:cNvSpPr/>
          <p:nvPr/>
        </p:nvSpPr>
        <p:spPr>
          <a:xfrm>
            <a:off x="3435381" y="3755718"/>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92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to include ELs in the classroom community</a:t>
            </a:r>
            <a:endParaRPr lang="en-US" sz="3200" dirty="0"/>
          </a:p>
        </p:txBody>
      </p:sp>
      <p:pic>
        <p:nvPicPr>
          <p:cNvPr id="1026" name="Picture 2"/>
          <p:cNvPicPr>
            <a:picLocks noGrp="1" noChangeAspect="1" noChangeArrowheads="1"/>
          </p:cNvPicPr>
          <p:nvPr>
            <p:ph type="dgm" idx="1"/>
          </p:nvPr>
        </p:nvPicPr>
        <p:blipFill>
          <a:blip r:embed="rId3" cstate="print"/>
          <a:srcRect t="11057" b="11057"/>
          <a:stretch>
            <a:fillRect/>
          </a:stretch>
        </p:blipFill>
        <p:spPr bwMode="auto">
          <a:xfrm>
            <a:off x="2761392" y="1565782"/>
            <a:ext cx="6234216" cy="3476774"/>
          </a:xfrm>
          <a:prstGeom prst="rect">
            <a:avLst/>
          </a:prstGeom>
          <a:noFill/>
          <a:ln w="9525">
            <a:noFill/>
            <a:miter lim="800000"/>
            <a:headEnd/>
            <a:tailEnd/>
          </a:ln>
        </p:spPr>
      </p:pic>
      <p:sp>
        <p:nvSpPr>
          <p:cNvPr id="5" name="Rectangle 4"/>
          <p:cNvSpPr/>
          <p:nvPr/>
        </p:nvSpPr>
        <p:spPr>
          <a:xfrm>
            <a:off x="3657600" y="5715000"/>
            <a:ext cx="4572000" cy="369332"/>
          </a:xfrm>
          <a:prstGeom prst="rect">
            <a:avLst/>
          </a:prstGeom>
        </p:spPr>
        <p:txBody>
          <a:bodyPr>
            <a:spAutoFit/>
          </a:bodyPr>
          <a:lstStyle/>
          <a:p>
            <a:r>
              <a:rPr lang="en-US" dirty="0" smtClean="0"/>
              <a:t>www</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228600" y="5562600"/>
            <a:ext cx="4733925" cy="876300"/>
          </a:xfrm>
          <a:prstGeom prst="rect">
            <a:avLst/>
          </a:prstGeom>
          <a:noFill/>
          <a:ln w="9525">
            <a:noFill/>
            <a:miter lim="800000"/>
            <a:headEnd/>
            <a:tailEnd/>
          </a:ln>
        </p:spPr>
      </p:pic>
      <p:sp>
        <p:nvSpPr>
          <p:cNvPr id="7" name="Rectangle 6"/>
          <p:cNvSpPr/>
          <p:nvPr/>
        </p:nvSpPr>
        <p:spPr>
          <a:xfrm>
            <a:off x="5098516" y="6080698"/>
            <a:ext cx="2559675" cy="369332"/>
          </a:xfrm>
          <a:prstGeom prst="rect">
            <a:avLst/>
          </a:prstGeom>
        </p:spPr>
        <p:txBody>
          <a:bodyPr wrap="none">
            <a:spAutoFit/>
          </a:bodyPr>
          <a:lstStyle/>
          <a:p>
            <a:r>
              <a:rPr lang="en-US" dirty="0" smtClean="0"/>
              <a:t>www.colorincolorado.org</a:t>
            </a:r>
            <a:endParaRPr lang="en-US" dirty="0"/>
          </a:p>
        </p:txBody>
      </p:sp>
      <p:pic>
        <p:nvPicPr>
          <p:cNvPr id="1028" name="Picture 4"/>
          <p:cNvPicPr>
            <a:picLocks noChangeAspect="1" noChangeArrowheads="1"/>
          </p:cNvPicPr>
          <p:nvPr/>
        </p:nvPicPr>
        <p:blipFill>
          <a:blip r:embed="rId5" cstate="print"/>
          <a:srcRect/>
          <a:stretch>
            <a:fillRect/>
          </a:stretch>
        </p:blipFill>
        <p:spPr bwMode="auto">
          <a:xfrm>
            <a:off x="152400" y="1056697"/>
            <a:ext cx="1672393" cy="1672393"/>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817983" y="3082692"/>
            <a:ext cx="1675098" cy="1959864"/>
          </a:xfrm>
          <a:prstGeom prst="rect">
            <a:avLst/>
          </a:prstGeom>
          <a:noFill/>
          <a:ln w="9525">
            <a:noFill/>
            <a:miter lim="800000"/>
            <a:headEnd/>
            <a:tailEnd/>
          </a:ln>
        </p:spPr>
      </p:pic>
    </p:spTree>
    <p:extLst>
      <p:ext uri="{BB962C8B-B14F-4D97-AF65-F5344CB8AC3E}">
        <p14:creationId xmlns:p14="http://schemas.microsoft.com/office/powerpoint/2010/main" val="3947624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ESL teachers know all of those languages?</a:t>
            </a:r>
            <a:endParaRPr lang="en-US" dirty="0"/>
          </a:p>
        </p:txBody>
      </p:sp>
      <p:sp>
        <p:nvSpPr>
          <p:cNvPr id="3" name="Content Placeholder 2"/>
          <p:cNvSpPr>
            <a:spLocks noGrp="1"/>
          </p:cNvSpPr>
          <p:nvPr>
            <p:ph idx="1"/>
          </p:nvPr>
        </p:nvSpPr>
        <p:spPr/>
        <p:txBody>
          <a:bodyPr/>
          <a:lstStyle/>
          <a:p>
            <a:r>
              <a:rPr lang="en-US" dirty="0" smtClean="0"/>
              <a:t>We don’t!</a:t>
            </a:r>
          </a:p>
          <a:p>
            <a:r>
              <a:rPr lang="en-US" dirty="0" smtClean="0"/>
              <a:t>The Linguistic Dimension</a:t>
            </a:r>
          </a:p>
          <a:p>
            <a:endParaRPr lang="en-US" dirty="0" smtClean="0"/>
          </a:p>
          <a:p>
            <a:endParaRPr lang="en-US" dirty="0"/>
          </a:p>
        </p:txBody>
      </p:sp>
      <p:pic>
        <p:nvPicPr>
          <p:cNvPr id="4" name="Content Placeholder 23" descr="Untitled.jpg"/>
          <p:cNvPicPr>
            <a:picLocks noChangeAspect="1"/>
          </p:cNvPicPr>
          <p:nvPr/>
        </p:nvPicPr>
        <p:blipFill>
          <a:blip r:embed="rId3">
            <a:extLst>
              <a:ext uri="{28A0092B-C50C-407E-A947-70E740481C1C}">
                <a14:useLocalDpi xmlns:a14="http://schemas.microsoft.com/office/drawing/2010/main" val="0"/>
              </a:ext>
            </a:extLst>
          </a:blip>
          <a:srcRect l="-37528" r="-37528"/>
          <a:stretch>
            <a:fillRect/>
          </a:stretch>
        </p:blipFill>
        <p:spPr>
          <a:xfrm>
            <a:off x="2311502" y="3015775"/>
            <a:ext cx="5425969" cy="3226443"/>
          </a:xfrm>
          <a:prstGeom prst="rect">
            <a:avLst/>
          </a:prstGeom>
        </p:spPr>
      </p:pic>
      <p:sp>
        <p:nvSpPr>
          <p:cNvPr id="5" name="Left Arrow 4"/>
          <p:cNvSpPr/>
          <p:nvPr/>
        </p:nvSpPr>
        <p:spPr>
          <a:xfrm rot="19776272">
            <a:off x="5741122" y="3920344"/>
            <a:ext cx="537486" cy="547381"/>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680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Current Theories of Language Development</a:t>
            </a:r>
          </a:p>
        </p:txBody>
      </p:sp>
      <p:sp>
        <p:nvSpPr>
          <p:cNvPr id="285699" name="Rectangle 3"/>
          <p:cNvSpPr>
            <a:spLocks noGrp="1" noChangeArrowheads="1"/>
          </p:cNvSpPr>
          <p:nvPr>
            <p:ph type="body" idx="1"/>
          </p:nvPr>
        </p:nvSpPr>
        <p:spPr/>
        <p:txBody>
          <a:bodyPr>
            <a:normAutofit fontScale="92500" lnSpcReduction="10000"/>
          </a:bodyPr>
          <a:lstStyle/>
          <a:p>
            <a:pPr>
              <a:lnSpc>
                <a:spcPct val="90000"/>
              </a:lnSpc>
            </a:pPr>
            <a:r>
              <a:rPr lang="en-US" sz="2600"/>
              <a:t>Focus on language and its use, not just on linguistic components (move away from focus on grammar and translation)</a:t>
            </a:r>
          </a:p>
          <a:p>
            <a:pPr>
              <a:lnSpc>
                <a:spcPct val="90000"/>
              </a:lnSpc>
            </a:pPr>
            <a:r>
              <a:rPr lang="en-US" sz="2600"/>
              <a:t>Learning is more important than teaching! </a:t>
            </a:r>
          </a:p>
          <a:p>
            <a:pPr>
              <a:lnSpc>
                <a:spcPct val="90000"/>
              </a:lnSpc>
            </a:pPr>
            <a:r>
              <a:rPr lang="en-US" sz="2600"/>
              <a:t>Learning is maximized when it matches the processes that take place naturally in the brain.</a:t>
            </a:r>
          </a:p>
          <a:p>
            <a:pPr>
              <a:lnSpc>
                <a:spcPct val="90000"/>
              </a:lnSpc>
            </a:pPr>
            <a:r>
              <a:rPr lang="en-US" sz="2600"/>
              <a:t>Thematic integration across content areas unifies the language processes (reading, writing, speaking, listening). Emphasis should be on higher-order thinking skills.</a:t>
            </a:r>
          </a:p>
          <a:p>
            <a:pPr>
              <a:lnSpc>
                <a:spcPct val="90000"/>
              </a:lnSpc>
              <a:buFont typeface="Wingdings" charset="0"/>
              <a:buNone/>
            </a:pPr>
            <a:r>
              <a:rPr lang="en-US" sz="2400"/>
              <a:t>(Diaz-Rico &amp; Weed, 2006)</a:t>
            </a:r>
            <a:endParaRPr lang="en-US" sz="2600"/>
          </a:p>
          <a:p>
            <a:pPr>
              <a:lnSpc>
                <a:spcPct val="90000"/>
              </a:lnSpc>
              <a:buFont typeface="Wingdings" charset="0"/>
              <a:buNone/>
            </a:pPr>
            <a:endParaRPr lang="en-US" sz="2600"/>
          </a:p>
          <a:p>
            <a:pPr>
              <a:lnSpc>
                <a:spcPct val="90000"/>
              </a:lnSpc>
              <a:buFont typeface="Wingdings" charset="0"/>
              <a:buNone/>
            </a:pPr>
            <a:endParaRPr lang="en-US" sz="2600"/>
          </a:p>
        </p:txBody>
      </p:sp>
    </p:spTree>
    <p:extLst>
      <p:ext uri="{BB962C8B-B14F-4D97-AF65-F5344CB8AC3E}">
        <p14:creationId xmlns:p14="http://schemas.microsoft.com/office/powerpoint/2010/main" val="1574451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Krashen</a:t>
            </a:r>
            <a:r>
              <a:rPr lang="ja-JP" altLang="en-US">
                <a:latin typeface="Arial"/>
              </a:rPr>
              <a:t>’</a:t>
            </a:r>
            <a:r>
              <a:rPr lang="en-US"/>
              <a:t>s Monitor Model</a:t>
            </a:r>
          </a:p>
        </p:txBody>
      </p:sp>
      <p:sp>
        <p:nvSpPr>
          <p:cNvPr id="287747" name="Rectangle 3"/>
          <p:cNvSpPr>
            <a:spLocks noGrp="1" noChangeArrowheads="1"/>
          </p:cNvSpPr>
          <p:nvPr>
            <p:ph type="body" idx="1"/>
          </p:nvPr>
        </p:nvSpPr>
        <p:spPr/>
        <p:txBody>
          <a:bodyPr/>
          <a:lstStyle/>
          <a:p>
            <a:r>
              <a:rPr lang="en-US" dirty="0"/>
              <a:t>People acquire second-language structures in a predictable order only if:</a:t>
            </a:r>
          </a:p>
          <a:p>
            <a:pPr lvl="1"/>
            <a:r>
              <a:rPr lang="en-US" dirty="0">
                <a:solidFill>
                  <a:srgbClr val="168F39"/>
                </a:solidFill>
              </a:rPr>
              <a:t>Comprehensible input </a:t>
            </a:r>
            <a:r>
              <a:rPr lang="en-US" dirty="0">
                <a:solidFill>
                  <a:schemeClr val="tx1"/>
                </a:solidFill>
              </a:rPr>
              <a:t>is obtained</a:t>
            </a:r>
          </a:p>
          <a:p>
            <a:pPr lvl="1"/>
            <a:r>
              <a:rPr lang="en-US" dirty="0">
                <a:solidFill>
                  <a:srgbClr val="168F39"/>
                </a:solidFill>
              </a:rPr>
              <a:t>Anxiety is low </a:t>
            </a:r>
            <a:r>
              <a:rPr lang="en-US" dirty="0">
                <a:solidFill>
                  <a:srgbClr val="000000"/>
                </a:solidFill>
              </a:rPr>
              <a:t>enough to allow input into their minds</a:t>
            </a:r>
          </a:p>
        </p:txBody>
      </p:sp>
    </p:spTree>
    <p:extLst>
      <p:ext uri="{BB962C8B-B14F-4D97-AF65-F5344CB8AC3E}">
        <p14:creationId xmlns:p14="http://schemas.microsoft.com/office/powerpoint/2010/main" val="7476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Krashen</a:t>
            </a:r>
            <a:r>
              <a:rPr lang="ja-JP" altLang="en-US">
                <a:latin typeface="Arial"/>
              </a:rPr>
              <a:t>’</a:t>
            </a:r>
            <a:r>
              <a:rPr lang="en-US"/>
              <a:t>s Monitor Model  </a:t>
            </a:r>
          </a:p>
        </p:txBody>
      </p:sp>
      <p:sp>
        <p:nvSpPr>
          <p:cNvPr id="288771" name="Rectangle 3"/>
          <p:cNvSpPr>
            <a:spLocks noGrp="1" noChangeArrowheads="1"/>
          </p:cNvSpPr>
          <p:nvPr>
            <p:ph type="body" idx="1"/>
          </p:nvPr>
        </p:nvSpPr>
        <p:spPr/>
        <p:txBody>
          <a:bodyPr/>
          <a:lstStyle/>
          <a:p>
            <a:r>
              <a:rPr lang="en-US" sz="2600" dirty="0"/>
              <a:t>The Input Hypothesis</a:t>
            </a:r>
          </a:p>
          <a:p>
            <a:pPr lvl="1"/>
            <a:r>
              <a:rPr lang="en-US" sz="2200" dirty="0"/>
              <a:t>Language is acquired not by focusing on form but by understanding messages</a:t>
            </a:r>
          </a:p>
          <a:p>
            <a:pPr lvl="1"/>
            <a:r>
              <a:rPr lang="en-US" sz="2200" dirty="0"/>
              <a:t>Language must contain </a:t>
            </a:r>
            <a:r>
              <a:rPr lang="en-US" sz="2200" dirty="0">
                <a:solidFill>
                  <a:srgbClr val="168F39"/>
                </a:solidFill>
              </a:rPr>
              <a:t>comprehensible input</a:t>
            </a:r>
          </a:p>
          <a:p>
            <a:pPr lvl="1"/>
            <a:r>
              <a:rPr lang="en-US" sz="2200" dirty="0"/>
              <a:t>Learners acquire a language by </a:t>
            </a:r>
            <a:r>
              <a:rPr lang="ja-JP" altLang="en-US" sz="2200" dirty="0">
                <a:latin typeface="Arial"/>
              </a:rPr>
              <a:t>“</a:t>
            </a:r>
            <a:r>
              <a:rPr lang="en-US" sz="2200" dirty="0" err="1"/>
              <a:t>intaking</a:t>
            </a:r>
            <a:r>
              <a:rPr lang="ja-JP" altLang="en-US" sz="2200" dirty="0">
                <a:latin typeface="Arial"/>
              </a:rPr>
              <a:t>”</a:t>
            </a:r>
            <a:r>
              <a:rPr lang="en-US" sz="2200" dirty="0"/>
              <a:t> and understanding language that is a </a:t>
            </a:r>
            <a:r>
              <a:rPr lang="ja-JP" altLang="en-US" sz="2200" dirty="0">
                <a:latin typeface="Arial"/>
              </a:rPr>
              <a:t>“</a:t>
            </a:r>
            <a:r>
              <a:rPr lang="en-US" sz="2200" dirty="0"/>
              <a:t>little beyond</a:t>
            </a:r>
            <a:r>
              <a:rPr lang="ja-JP" altLang="en-US" sz="2200" dirty="0">
                <a:latin typeface="Arial"/>
              </a:rPr>
              <a:t>”</a:t>
            </a:r>
            <a:r>
              <a:rPr lang="en-US" sz="2200" dirty="0"/>
              <a:t> their current level of competence (</a:t>
            </a:r>
            <a:r>
              <a:rPr lang="en-US" sz="2200" dirty="0" err="1"/>
              <a:t>Krashen</a:t>
            </a:r>
            <a:r>
              <a:rPr lang="en-US" sz="2200" dirty="0"/>
              <a:t>, 1981)</a:t>
            </a:r>
          </a:p>
          <a:p>
            <a:pPr lvl="1"/>
            <a:r>
              <a:rPr lang="en-US" sz="2200" dirty="0"/>
              <a:t>New information should build off prior knowledge </a:t>
            </a:r>
          </a:p>
          <a:p>
            <a:pPr lvl="1"/>
            <a:r>
              <a:rPr lang="en-US" sz="2200" dirty="0"/>
              <a:t>(</a:t>
            </a:r>
            <a:r>
              <a:rPr lang="en-US" sz="2200" dirty="0" err="1"/>
              <a:t>i</a:t>
            </a:r>
            <a:r>
              <a:rPr lang="en-US" sz="2200" dirty="0"/>
              <a:t> + 1)</a:t>
            </a:r>
          </a:p>
          <a:p>
            <a:pPr lvl="1"/>
            <a:r>
              <a:rPr lang="en-US" sz="2200" dirty="0"/>
              <a:t>Scaffolding as a modification</a:t>
            </a:r>
          </a:p>
        </p:txBody>
      </p:sp>
      <p:pic>
        <p:nvPicPr>
          <p:cNvPr id="288778" name="Picture 10" descr="stars-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134" y="1080246"/>
            <a:ext cx="1676400" cy="106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0899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Krashen</a:t>
            </a:r>
            <a:r>
              <a:rPr lang="ja-JP" altLang="en-US">
                <a:latin typeface="Arial"/>
              </a:rPr>
              <a:t>’</a:t>
            </a:r>
            <a:r>
              <a:rPr lang="en-US"/>
              <a:t>s Monitor Model </a:t>
            </a:r>
          </a:p>
        </p:txBody>
      </p:sp>
      <p:sp>
        <p:nvSpPr>
          <p:cNvPr id="290819" name="Rectangle 3"/>
          <p:cNvSpPr>
            <a:spLocks noGrp="1" noChangeArrowheads="1"/>
          </p:cNvSpPr>
          <p:nvPr>
            <p:ph type="body" idx="1"/>
          </p:nvPr>
        </p:nvSpPr>
        <p:spPr/>
        <p:txBody>
          <a:bodyPr/>
          <a:lstStyle/>
          <a:p>
            <a:r>
              <a:rPr lang="en-US"/>
              <a:t>Affective Filter Hypothesis</a:t>
            </a:r>
          </a:p>
          <a:p>
            <a:pPr lvl="1"/>
            <a:r>
              <a:rPr lang="en-US"/>
              <a:t>Learning a new language requires public practice</a:t>
            </a:r>
          </a:p>
          <a:p>
            <a:pPr lvl="1"/>
            <a:r>
              <a:rPr lang="en-US"/>
              <a:t>Anxiety, embarrassment, or anger can block the learner</a:t>
            </a:r>
            <a:r>
              <a:rPr lang="ja-JP" altLang="en-US">
                <a:latin typeface="Arial"/>
              </a:rPr>
              <a:t>’</a:t>
            </a:r>
            <a:r>
              <a:rPr lang="en-US"/>
              <a:t>s ability to process new or difficult words</a:t>
            </a:r>
          </a:p>
          <a:p>
            <a:pPr lvl="1"/>
            <a:r>
              <a:rPr lang="en-US"/>
              <a:t>The classroom environment should be engaging, non-threatening, and affirming of a child</a:t>
            </a:r>
            <a:r>
              <a:rPr lang="ja-JP" altLang="en-US">
                <a:latin typeface="Arial"/>
              </a:rPr>
              <a:t>’</a:t>
            </a:r>
            <a:r>
              <a:rPr lang="en-US"/>
              <a:t>s native language and culture</a:t>
            </a:r>
          </a:p>
        </p:txBody>
      </p:sp>
      <p:pic>
        <p:nvPicPr>
          <p:cNvPr id="290820" name="Picture 4" descr="stars-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91" y="1268506"/>
            <a:ext cx="1676400" cy="106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49204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Jim Cummins</a:t>
            </a:r>
          </a:p>
        </p:txBody>
      </p:sp>
      <p:sp>
        <p:nvSpPr>
          <p:cNvPr id="291843" name="Rectangle 3"/>
          <p:cNvSpPr>
            <a:spLocks noGrp="1" noChangeArrowheads="1"/>
          </p:cNvSpPr>
          <p:nvPr>
            <p:ph type="body" idx="1"/>
          </p:nvPr>
        </p:nvSpPr>
        <p:spPr/>
        <p:txBody>
          <a:bodyPr/>
          <a:lstStyle/>
          <a:p>
            <a:r>
              <a:rPr lang="en-US" dirty="0"/>
              <a:t>Cognitive approach to language</a:t>
            </a:r>
          </a:p>
          <a:p>
            <a:pPr lvl="1"/>
            <a:r>
              <a:rPr lang="en-US" dirty="0"/>
              <a:t>Learners are not </a:t>
            </a:r>
            <a:r>
              <a:rPr lang="ja-JP" altLang="en-US" dirty="0">
                <a:latin typeface="Arial"/>
              </a:rPr>
              <a:t>“</a:t>
            </a:r>
            <a:r>
              <a:rPr lang="en-US" dirty="0"/>
              <a:t>empty vessels</a:t>
            </a:r>
            <a:r>
              <a:rPr lang="ja-JP" altLang="en-US" dirty="0">
                <a:latin typeface="Arial"/>
              </a:rPr>
              <a:t>”</a:t>
            </a:r>
            <a:r>
              <a:rPr lang="en-US" dirty="0"/>
              <a:t> but come with knowledge of the world</a:t>
            </a:r>
          </a:p>
          <a:p>
            <a:r>
              <a:rPr lang="en-US" i="1" dirty="0"/>
              <a:t>Common underlying proficiency (CUP)</a:t>
            </a:r>
          </a:p>
          <a:p>
            <a:pPr lvl="1"/>
            <a:r>
              <a:rPr lang="en-US" dirty="0"/>
              <a:t>Second language and primary language have a shared foundation</a:t>
            </a:r>
          </a:p>
          <a:p>
            <a:pPr lvl="1"/>
            <a:r>
              <a:rPr lang="en-US" dirty="0"/>
              <a:t>Competence in the primary language provided the basis for competence in the second language</a:t>
            </a:r>
          </a:p>
        </p:txBody>
      </p:sp>
      <p:pic>
        <p:nvPicPr>
          <p:cNvPr id="291847" name="Picture 7" descr="fading-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13194"/>
            <a:ext cx="1120775" cy="742950"/>
          </a:xfrm>
          <a:prstGeom prst="rect">
            <a:avLst/>
          </a:prstGeom>
          <a:noFill/>
          <a:extLst>
            <a:ext uri="{909E8E84-426E-40dd-AFC4-6F175D3DCCD1}">
              <a14:hiddenFill xmlns:a14="http://schemas.microsoft.com/office/drawing/2010/main" xmlns="">
                <a:solidFill>
                  <a:srgbClr val="FFFFFF"/>
                </a:solidFill>
              </a14:hiddenFill>
            </a:ext>
          </a:extLst>
        </p:spPr>
      </p:pic>
      <p:pic>
        <p:nvPicPr>
          <p:cNvPr id="291848" name="Picture 8" descr="fading-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884669"/>
            <a:ext cx="1120775" cy="742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4861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Jim Cummins </a:t>
            </a:r>
          </a:p>
        </p:txBody>
      </p:sp>
      <p:sp>
        <p:nvSpPr>
          <p:cNvPr id="292867" name="Rectangle 3"/>
          <p:cNvSpPr>
            <a:spLocks noGrp="1" noChangeArrowheads="1"/>
          </p:cNvSpPr>
          <p:nvPr>
            <p:ph type="body" idx="1"/>
          </p:nvPr>
        </p:nvSpPr>
        <p:spPr/>
        <p:txBody>
          <a:bodyPr/>
          <a:lstStyle/>
          <a:p>
            <a:r>
              <a:rPr lang="en-US"/>
              <a:t>Distinction between two types of language</a:t>
            </a:r>
          </a:p>
          <a:p>
            <a:pPr lvl="1"/>
            <a:r>
              <a:rPr lang="en-US"/>
              <a:t>Basic Interpersonal Communication Skills (BICS)</a:t>
            </a:r>
          </a:p>
          <a:p>
            <a:pPr lvl="1">
              <a:buFont typeface="Wingdings" charset="0"/>
              <a:buNone/>
            </a:pPr>
            <a:endParaRPr lang="en-US"/>
          </a:p>
          <a:p>
            <a:pPr lvl="1"/>
            <a:r>
              <a:rPr lang="en-US"/>
              <a:t>Cognitive Academic Language Proficiency (CALP)</a:t>
            </a:r>
          </a:p>
        </p:txBody>
      </p:sp>
      <p:pic>
        <p:nvPicPr>
          <p:cNvPr id="292868" name="Picture 4" descr="fading-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914768"/>
            <a:ext cx="1120775" cy="742950"/>
          </a:xfrm>
          <a:prstGeom prst="rect">
            <a:avLst/>
          </a:prstGeom>
          <a:noFill/>
          <a:extLst>
            <a:ext uri="{909E8E84-426E-40dd-AFC4-6F175D3DCCD1}">
              <a14:hiddenFill xmlns:a14="http://schemas.microsoft.com/office/drawing/2010/main" xmlns="">
                <a:solidFill>
                  <a:srgbClr val="FFFFFF"/>
                </a:solidFill>
              </a14:hiddenFill>
            </a:ext>
          </a:extLst>
        </p:spPr>
      </p:pic>
      <p:pic>
        <p:nvPicPr>
          <p:cNvPr id="292869" name="Picture 5" descr="fading-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489" y="171818"/>
            <a:ext cx="1120775" cy="742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58193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dirty="0" smtClean="0"/>
              <a:t>But they </a:t>
            </a:r>
            <a:r>
              <a:rPr lang="en-US" b="1" dirty="0" smtClean="0"/>
              <a:t>sound</a:t>
            </a:r>
            <a:r>
              <a:rPr lang="en-US" dirty="0" smtClean="0"/>
              <a:t> like they know English!</a:t>
            </a:r>
          </a:p>
        </p:txBody>
      </p:sp>
      <p:sp>
        <p:nvSpPr>
          <p:cNvPr id="12291" name="Rectangle 3"/>
          <p:cNvSpPr>
            <a:spLocks noGrp="1" noChangeArrowheads="1"/>
          </p:cNvSpPr>
          <p:nvPr>
            <p:ph type="body" idx="1"/>
          </p:nvPr>
        </p:nvSpPr>
        <p:spPr/>
        <p:txBody>
          <a:bodyPr/>
          <a:lstStyle/>
          <a:p>
            <a:pPr algn="ctr" eaLnBrk="1" hangingPunct="1">
              <a:buNone/>
            </a:pPr>
            <a:r>
              <a:rPr lang="en-US" sz="3600" dirty="0" smtClean="0"/>
              <a:t>BICS vs. CALP</a:t>
            </a:r>
          </a:p>
          <a:p>
            <a:pPr algn="ctr" eaLnBrk="1" hangingPunct="1">
              <a:buNone/>
            </a:pPr>
            <a:endParaRPr lang="en-US" dirty="0" smtClean="0"/>
          </a:p>
          <a:p>
            <a:pPr eaLnBrk="1" hangingPunct="1">
              <a:buNone/>
            </a:pPr>
            <a:r>
              <a:rPr lang="en-US" dirty="0" smtClean="0"/>
              <a:t>Teachers should not assume that ELLs who have acquired a high level of fluency in social language (BICS), have a similar degree of academic language proficiency (CALP).</a:t>
            </a:r>
          </a:p>
        </p:txBody>
      </p:sp>
      <p:pic>
        <p:nvPicPr>
          <p:cNvPr id="4" name="Picture 11" descr="C:\Users\lhakel1\AppData\Local\Microsoft\Windows\Temporary Internet Files\Content.IE5\SUMV8UIA\MP900448468[1].jpg"/>
          <p:cNvPicPr>
            <a:picLocks noChangeAspect="1" noChangeArrowheads="1"/>
          </p:cNvPicPr>
          <p:nvPr/>
        </p:nvPicPr>
        <p:blipFill>
          <a:blip r:embed="rId3" cstate="print"/>
          <a:srcRect t="22221" r="53174" b="22495"/>
          <a:stretch>
            <a:fillRect/>
          </a:stretch>
        </p:blipFill>
        <p:spPr bwMode="auto">
          <a:xfrm>
            <a:off x="990600" y="4953000"/>
            <a:ext cx="1676400" cy="1688530"/>
          </a:xfrm>
          <a:prstGeom prst="rect">
            <a:avLst/>
          </a:prstGeom>
          <a:noFill/>
          <a:ln w="9525">
            <a:noFill/>
            <a:miter lim="800000"/>
            <a:headEnd/>
            <a:tailEnd/>
          </a:ln>
        </p:spPr>
      </p:pic>
      <p:pic>
        <p:nvPicPr>
          <p:cNvPr id="5" name="Picture 8" descr="C:\Users\lhakel1\AppData\Local\Microsoft\Windows\Temporary Internet Files\Content.IE5\U2VU7VGR\MC900044919[1].wmf"/>
          <p:cNvPicPr>
            <a:picLocks noChangeAspect="1" noChangeArrowheads="1"/>
          </p:cNvPicPr>
          <p:nvPr/>
        </p:nvPicPr>
        <p:blipFill>
          <a:blip r:embed="rId4" cstate="print"/>
          <a:srcRect/>
          <a:stretch>
            <a:fillRect/>
          </a:stretch>
        </p:blipFill>
        <p:spPr bwMode="auto">
          <a:xfrm>
            <a:off x="6096000" y="4720655"/>
            <a:ext cx="2028825" cy="1920875"/>
          </a:xfrm>
          <a:prstGeom prst="rect">
            <a:avLst/>
          </a:prstGeom>
          <a:noFill/>
          <a:ln w="9525">
            <a:noFill/>
            <a:miter lim="800000"/>
            <a:headEnd/>
            <a:tailEnd/>
          </a:ln>
        </p:spPr>
      </p:pic>
    </p:spTree>
    <p:extLst>
      <p:ext uri="{BB962C8B-B14F-4D97-AF65-F5344CB8AC3E}">
        <p14:creationId xmlns:p14="http://schemas.microsoft.com/office/powerpoint/2010/main" val="316602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JCPS English language learners</a:t>
            </a:r>
            <a:endParaRPr lang="en-US" dirty="0"/>
          </a:p>
        </p:txBody>
      </p:sp>
      <p:sp>
        <p:nvSpPr>
          <p:cNvPr id="3" name="Content Placeholder 2"/>
          <p:cNvSpPr>
            <a:spLocks noGrp="1"/>
          </p:cNvSpPr>
          <p:nvPr>
            <p:ph idx="1"/>
          </p:nvPr>
        </p:nvSpPr>
        <p:spPr/>
        <p:txBody>
          <a:bodyPr>
            <a:normAutofit/>
          </a:bodyPr>
          <a:lstStyle/>
          <a:p>
            <a:r>
              <a:rPr lang="en-US" sz="3200" dirty="0" smtClean="0"/>
              <a:t>Poll Everywhere Survey</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3017925"/>
            <a:ext cx="2362200" cy="2563017"/>
          </a:xfrm>
          <a:prstGeom prst="rect">
            <a:avLst/>
          </a:prstGeom>
        </p:spPr>
      </p:pic>
    </p:spTree>
    <p:extLst>
      <p:ext uri="{BB962C8B-B14F-4D97-AF65-F5344CB8AC3E}">
        <p14:creationId xmlns:p14="http://schemas.microsoft.com/office/powerpoint/2010/main" val="2906445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3200" smtClean="0"/>
              <a:t/>
            </a:r>
            <a:br>
              <a:rPr lang="en-US" sz="3200" smtClean="0"/>
            </a:br>
            <a:r>
              <a:rPr lang="en-US" sz="3200" smtClean="0"/>
              <a:t>Basic Interpersonal Communication Skills</a:t>
            </a:r>
            <a:br>
              <a:rPr lang="en-US" sz="3200" smtClean="0"/>
            </a:br>
            <a:r>
              <a:rPr lang="en-US" sz="3200" smtClean="0"/>
              <a:t>Cognitive/Academic Language Proficiency</a:t>
            </a:r>
            <a:r>
              <a:rPr lang="en-US" sz="3600" smtClean="0"/>
              <a:t/>
            </a:r>
            <a:br>
              <a:rPr lang="en-US" sz="3600" smtClean="0"/>
            </a:br>
            <a:endParaRPr lang="en-US" sz="3600" smtClean="0"/>
          </a:p>
        </p:txBody>
      </p:sp>
      <p:graphicFrame>
        <p:nvGraphicFramePr>
          <p:cNvPr id="62482" name="Group 18"/>
          <p:cNvGraphicFramePr>
            <a:graphicFrameLocks noGrp="1"/>
          </p:cNvGraphicFramePr>
          <p:nvPr>
            <p:ph type="tbl" idx="1"/>
          </p:nvPr>
        </p:nvGraphicFramePr>
        <p:xfrm>
          <a:off x="228600" y="1219200"/>
          <a:ext cx="8686800" cy="5169531"/>
        </p:xfrm>
        <a:graphic>
          <a:graphicData uri="http://schemas.openxmlformats.org/drawingml/2006/table">
            <a:tbl>
              <a:tblPr/>
              <a:tblGrid>
                <a:gridCol w="4344412"/>
                <a:gridCol w="4342388"/>
              </a:tblGrid>
              <a:tr h="66270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rPr>
                        <a:t>BICS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rPr>
                        <a:t>CALP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51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1600" b="0" i="0" u="none" strike="noStrike" cap="none" normalizeH="0" baseline="0" dirty="0" smtClean="0">
                          <a:ln>
                            <a:noFill/>
                          </a:ln>
                          <a:solidFill>
                            <a:schemeClr val="tx1"/>
                          </a:solidFill>
                          <a:effectLst/>
                          <a:latin typeface="Verdana" pitchFamily="34" charset="0"/>
                        </a:rPr>
                        <a:t> </a:t>
                      </a:r>
                      <a:r>
                        <a:rPr kumimoji="0" lang="en-US" sz="2400" b="0" i="0" u="none" strike="noStrike" cap="none" normalizeH="0" baseline="0" dirty="0" smtClean="0">
                          <a:ln>
                            <a:noFill/>
                          </a:ln>
                          <a:solidFill>
                            <a:schemeClr val="tx1"/>
                          </a:solidFill>
                          <a:effectLst/>
                          <a:latin typeface="Verdana" pitchFamily="34" charset="0"/>
                        </a:rPr>
                        <a:t>Social language</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400" b="0" i="0" u="none" strike="noStrike" cap="none" normalizeH="0" baseline="0" dirty="0" smtClean="0">
                          <a:ln>
                            <a:noFill/>
                          </a:ln>
                          <a:solidFill>
                            <a:schemeClr val="tx1"/>
                          </a:solidFill>
                          <a:effectLst/>
                          <a:latin typeface="Verdana" pitchFamily="34" charset="0"/>
                        </a:rPr>
                        <a:t>2-3 years</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400" b="0" i="0" u="none" strike="noStrike" cap="none" normalizeH="0" baseline="0" dirty="0" smtClean="0">
                          <a:ln>
                            <a:noFill/>
                          </a:ln>
                          <a:solidFill>
                            <a:schemeClr val="tx1"/>
                          </a:solidFill>
                          <a:effectLst/>
                          <a:latin typeface="Verdana" pitchFamily="34" charset="0"/>
                        </a:rPr>
                        <a:t>Context embedded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1600" b="0" i="0" u="none" strike="noStrike" cap="none" normalizeH="0" baseline="0" dirty="0" smtClean="0">
                          <a:ln>
                            <a:noFill/>
                          </a:ln>
                          <a:solidFill>
                            <a:schemeClr val="tx1"/>
                          </a:solidFill>
                          <a:effectLst/>
                          <a:latin typeface="Verdana" pitchFamily="34" charset="0"/>
                        </a:rPr>
                        <a:t> </a:t>
                      </a:r>
                      <a:r>
                        <a:rPr kumimoji="0" lang="en-US" sz="2400" b="0" i="0" u="none" strike="noStrike" cap="none" normalizeH="0" baseline="0" dirty="0" smtClean="0">
                          <a:ln>
                            <a:noFill/>
                          </a:ln>
                          <a:solidFill>
                            <a:schemeClr val="tx1"/>
                          </a:solidFill>
                          <a:effectLst/>
                          <a:latin typeface="Verdana" pitchFamily="34" charset="0"/>
                        </a:rPr>
                        <a:t>Academic language</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400" b="0" i="0" u="none" strike="noStrike" cap="none" normalizeH="0" baseline="0" dirty="0" smtClean="0">
                          <a:ln>
                            <a:noFill/>
                          </a:ln>
                          <a:solidFill>
                            <a:schemeClr val="tx1"/>
                          </a:solidFill>
                          <a:effectLst/>
                          <a:latin typeface="Verdana" pitchFamily="34" charset="0"/>
                        </a:rPr>
                        <a:t>4-5 years</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400" b="0" i="0" u="none" strike="noStrike" cap="none" normalizeH="0" baseline="0" dirty="0" smtClean="0">
                          <a:ln>
                            <a:noFill/>
                          </a:ln>
                          <a:solidFill>
                            <a:schemeClr val="tx1"/>
                          </a:solidFill>
                          <a:effectLst/>
                          <a:latin typeface="Verdana" pitchFamily="34" charset="0"/>
                        </a:rPr>
                        <a:t>Context reduced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180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Follows general directions</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Converses easily about social situations with peers and teachers</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May decode reading material with ease but may struggle with comprehension</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Can find and copy the answers to questions in textbooks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Can follow specific directions for academic tasks</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Expresses reasons for opinions and asks for clarifications</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Reads academic materials with good comprehension</a:t>
                      </a:r>
                    </a:p>
                    <a:p>
                      <a:pPr marL="0" marR="0" lvl="0" indent="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pPr>
                      <a:r>
                        <a:rPr kumimoji="0" lang="en-US" sz="2000" b="0" i="0" u="none" strike="noStrike" cap="none" normalizeH="0" baseline="0" dirty="0" smtClean="0">
                          <a:ln>
                            <a:noFill/>
                          </a:ln>
                          <a:solidFill>
                            <a:schemeClr val="tx1"/>
                          </a:solidFill>
                          <a:effectLst/>
                          <a:latin typeface="Verdana" pitchFamily="34" charset="0"/>
                        </a:rPr>
                        <a:t>Can write essays supporting a point of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28264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Linguistic Processes of Second Language Acquisition (SLA)</a:t>
            </a:r>
          </a:p>
        </p:txBody>
      </p:sp>
      <p:sp>
        <p:nvSpPr>
          <p:cNvPr id="13314" name="Text Placeholder 2"/>
          <p:cNvSpPr>
            <a:spLocks noGrp="1"/>
          </p:cNvSpPr>
          <p:nvPr>
            <p:ph idx="1"/>
          </p:nvPr>
        </p:nvSpPr>
        <p:spPr/>
        <p:txBody>
          <a:bodyPr>
            <a:normAutofit fontScale="92500"/>
          </a:bodyPr>
          <a:lstStyle/>
          <a:p>
            <a:pPr eaLnBrk="1" hangingPunct="1">
              <a:buFontTx/>
              <a:buNone/>
            </a:pPr>
            <a:r>
              <a:rPr lang="en-US" sz="3600" dirty="0" smtClean="0">
                <a:solidFill>
                  <a:srgbClr val="000000"/>
                </a:solidFill>
              </a:rPr>
              <a:t>Each stage has specific characteristics</a:t>
            </a:r>
          </a:p>
          <a:p>
            <a:pPr eaLnBrk="1" hangingPunct="1">
              <a:buFontTx/>
              <a:buNone/>
            </a:pPr>
            <a:r>
              <a:rPr lang="en-US" sz="3600" dirty="0" smtClean="0">
                <a:solidFill>
                  <a:srgbClr val="000000"/>
                </a:solidFill>
              </a:rPr>
              <a:t>that indicate the progress of the</a:t>
            </a:r>
          </a:p>
          <a:p>
            <a:pPr eaLnBrk="1" hangingPunct="1">
              <a:buFontTx/>
              <a:buNone/>
            </a:pPr>
            <a:r>
              <a:rPr lang="en-US" sz="3600" dirty="0" smtClean="0">
                <a:solidFill>
                  <a:srgbClr val="000000"/>
                </a:solidFill>
              </a:rPr>
              <a:t>English language learner along the</a:t>
            </a:r>
          </a:p>
          <a:p>
            <a:pPr eaLnBrk="1" hangingPunct="1">
              <a:buFontTx/>
              <a:buNone/>
            </a:pPr>
            <a:r>
              <a:rPr lang="en-US" sz="3600" dirty="0" smtClean="0">
                <a:solidFill>
                  <a:srgbClr val="000000"/>
                </a:solidFill>
              </a:rPr>
              <a:t>continuum towards English language</a:t>
            </a:r>
          </a:p>
          <a:p>
            <a:pPr eaLnBrk="1" hangingPunct="1">
              <a:buFontTx/>
              <a:buNone/>
            </a:pPr>
            <a:r>
              <a:rPr lang="en-US" sz="3600" dirty="0" smtClean="0">
                <a:solidFill>
                  <a:srgbClr val="000000"/>
                </a:solidFill>
              </a:rPr>
              <a:t>proficiency. </a:t>
            </a:r>
          </a:p>
          <a:p>
            <a:pPr eaLnBrk="1" hangingPunct="1">
              <a:buFontTx/>
              <a:buNone/>
            </a:pPr>
            <a:endParaRPr lang="en-US" sz="3600" dirty="0" smtClean="0"/>
          </a:p>
        </p:txBody>
      </p:sp>
      <p:pic>
        <p:nvPicPr>
          <p:cNvPr id="13315" name="Picture 5" descr="C:\Documents and Settings\lhakel1\Local Settings\Temporary Internet Files\Content.IE5\O9DUJ1K5\MC900071065[1].wmf"/>
          <p:cNvPicPr>
            <a:picLocks noChangeAspect="1" noChangeArrowheads="1"/>
          </p:cNvPicPr>
          <p:nvPr/>
        </p:nvPicPr>
        <p:blipFill>
          <a:blip r:embed="rId3" cstate="print"/>
          <a:srcRect/>
          <a:stretch>
            <a:fillRect/>
          </a:stretch>
        </p:blipFill>
        <p:spPr bwMode="auto">
          <a:xfrm>
            <a:off x="5943600" y="4787900"/>
            <a:ext cx="2827338" cy="2070100"/>
          </a:xfrm>
          <a:prstGeom prst="rect">
            <a:avLst/>
          </a:prstGeom>
          <a:noFill/>
          <a:ln w="9525">
            <a:noFill/>
            <a:miter lim="800000"/>
            <a:headEnd/>
            <a:tailEnd/>
          </a:ln>
        </p:spPr>
      </p:pic>
    </p:spTree>
    <p:extLst>
      <p:ext uri="{BB962C8B-B14F-4D97-AF65-F5344CB8AC3E}">
        <p14:creationId xmlns:p14="http://schemas.microsoft.com/office/powerpoint/2010/main" val="3208908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t>Stages of Second Language Acquisition (SLA) </a:t>
            </a:r>
            <a:r>
              <a:rPr lang="en-US" sz="1600" smtClean="0"/>
              <a:t>(Adapted from Krashen and Terrell)</a:t>
            </a:r>
          </a:p>
        </p:txBody>
      </p:sp>
      <p:graphicFrame>
        <p:nvGraphicFramePr>
          <p:cNvPr id="59395" name="Group 3"/>
          <p:cNvGraphicFramePr>
            <a:graphicFrameLocks noGrp="1"/>
          </p:cNvGraphicFramePr>
          <p:nvPr>
            <p:ph type="dgm" idx="1"/>
            <p:extLst>
              <p:ext uri="{D42A27DB-BD31-4B8C-83A1-F6EECF244321}">
                <p14:modId xmlns:p14="http://schemas.microsoft.com/office/powerpoint/2010/main" val="375474688"/>
              </p:ext>
            </p:extLst>
          </p:nvPr>
        </p:nvGraphicFramePr>
        <p:xfrm>
          <a:off x="457200" y="1481138"/>
          <a:ext cx="8229600" cy="5169854"/>
        </p:xfrm>
        <a:graphic>
          <a:graphicData uri="http://schemas.openxmlformats.org/drawingml/2006/table">
            <a:tbl>
              <a:tblPr/>
              <a:tblGrid>
                <a:gridCol w="2057400"/>
                <a:gridCol w="2057400"/>
                <a:gridCol w="2057400"/>
                <a:gridCol w="2057400"/>
              </a:tblGrid>
              <a:tr h="7937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Stage</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Characteristics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Approx. time frame</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Teacher Prompts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846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Entering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Level 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a typeface="ＭＳ Ｐゴシック" pitchFamily="-8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Preproduction</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“Silent Period”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Minimal comprehension Nods, Draws, Points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a typeface="ＭＳ Ｐゴシック" pitchFamily="-80" charset="-128"/>
                      </a:endParaRP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0-6 months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Show 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Circle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Where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Who has…?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8778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80" charset="-128"/>
                        </a:rPr>
                        <a:t>Emerging</a:t>
                      </a:r>
                      <a:endParaRPr kumimoji="0" lang="en-US" sz="1100" b="1" i="0" u="none" strike="noStrike" cap="none" normalizeH="0" baseline="0" dirty="0" smtClean="0">
                        <a:ln>
                          <a:noFill/>
                        </a:ln>
                        <a:solidFill>
                          <a:schemeClr val="tx1"/>
                        </a:solidFill>
                        <a:effectLst/>
                        <a:latin typeface="Arial" charset="0"/>
                        <a:ea typeface="ＭＳ Ｐゴシック" pitchFamily="-8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Level 2</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a typeface="ＭＳ Ｐゴシック" pitchFamily="-8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Early Production</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Limited comprehension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Produces one- or two-word responses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Participates using key words and phrases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6 months-1 year</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Yes/No questions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Either /Or questions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Lists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Labels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989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Developing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Level 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a typeface="ＭＳ Ｐゴシック" pitchFamily="-8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Speech Emergence</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Good comprehension Produces simple sentences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Makes grammar and pronunciation errors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1-3 years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Why…?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How…?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Explain…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Phrase or short-sentence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answers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5969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Expanding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Level 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a typeface="ＭＳ Ｐゴシック" pitchFamily="-8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Intermediate Fluency</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Excellent comprehension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Makes few grammatical errors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3-5 years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What would happen if…?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Why do you think…?</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8493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Bridging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Level 5</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a typeface="ＭＳ Ｐゴシック" pitchFamily="-8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80" charset="-128"/>
                        </a:rPr>
                        <a:t>Advanced Fluency</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The student has a near-native level of speech.</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5-7 years</a:t>
                      </a:r>
                    </a:p>
                  </a:txBody>
                  <a:tcPr marL="96819" marR="96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Decide if…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80" charset="-128"/>
                        </a:rPr>
                        <a:t>Retell…</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Tree>
    <p:extLst>
      <p:ext uri="{BB962C8B-B14F-4D97-AF65-F5344CB8AC3E}">
        <p14:creationId xmlns:p14="http://schemas.microsoft.com/office/powerpoint/2010/main" val="2229158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pPr eaLnBrk="1" hangingPunct="1"/>
            <a:r>
              <a:rPr lang="en-US" sz="4000" dirty="0" smtClean="0"/>
              <a:t>ACCESS Language Proficiency Test</a:t>
            </a:r>
          </a:p>
        </p:txBody>
      </p:sp>
      <p:graphicFrame>
        <p:nvGraphicFramePr>
          <p:cNvPr id="4" name="Content Placeholder 3"/>
          <p:cNvGraphicFramePr>
            <a:graphicFrameLocks noGrp="1"/>
          </p:cNvGraphicFramePr>
          <p:nvPr>
            <p:ph idx="1"/>
          </p:nvPr>
        </p:nvGraphicFramePr>
        <p:xfrm>
          <a:off x="457200" y="1219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4037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609600" y="0"/>
            <a:ext cx="7772400" cy="1295400"/>
          </a:xfrm>
        </p:spPr>
        <p:txBody>
          <a:bodyPr/>
          <a:lstStyle/>
          <a:p>
            <a:pPr eaLnBrk="1" hangingPunct="1"/>
            <a:r>
              <a:rPr lang="en-US" smtClean="0"/>
              <a:t>ACCESS Teacher Reports</a:t>
            </a:r>
          </a:p>
        </p:txBody>
      </p:sp>
      <p:pic>
        <p:nvPicPr>
          <p:cNvPr id="11267" name="Picture 3"/>
          <p:cNvPicPr>
            <a:picLocks noGrp="1" noChangeAspect="1" noChangeArrowheads="1"/>
          </p:cNvPicPr>
          <p:nvPr>
            <p:ph idx="1"/>
          </p:nvPr>
        </p:nvPicPr>
        <p:blipFill>
          <a:blip r:embed="rId3" cstate="print"/>
          <a:srcRect/>
          <a:stretch>
            <a:fillRect/>
          </a:stretch>
        </p:blipFill>
        <p:spPr>
          <a:xfrm>
            <a:off x="609600" y="1494890"/>
            <a:ext cx="8282352" cy="3382826"/>
          </a:xfrm>
        </p:spPr>
      </p:pic>
      <p:sp>
        <p:nvSpPr>
          <p:cNvPr id="3" name="TextBox 2"/>
          <p:cNvSpPr txBox="1"/>
          <p:nvPr/>
        </p:nvSpPr>
        <p:spPr>
          <a:xfrm>
            <a:off x="1049079" y="5528930"/>
            <a:ext cx="7403394" cy="461665"/>
          </a:xfrm>
          <a:prstGeom prst="rect">
            <a:avLst/>
          </a:prstGeom>
          <a:noFill/>
        </p:spPr>
        <p:txBody>
          <a:bodyPr wrap="square" rtlCol="0">
            <a:spAutoFit/>
          </a:bodyPr>
          <a:lstStyle/>
          <a:p>
            <a:r>
              <a:rPr lang="en-US" sz="2400" dirty="0" smtClean="0"/>
              <a:t>You can also access this information on </a:t>
            </a:r>
            <a:r>
              <a:rPr lang="en-US" sz="2400" dirty="0" smtClean="0">
                <a:hlinkClick r:id="rId4"/>
              </a:rPr>
              <a:t>Infinite Campus.</a:t>
            </a:r>
            <a:endParaRPr lang="en-US" sz="2400" dirty="0"/>
          </a:p>
        </p:txBody>
      </p:sp>
    </p:spTree>
    <p:extLst>
      <p:ext uri="{BB962C8B-B14F-4D97-AF65-F5344CB8AC3E}">
        <p14:creationId xmlns:p14="http://schemas.microsoft.com/office/powerpoint/2010/main" val="3836764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43"/>
            <a:ext cx="8229600" cy="792162"/>
          </a:xfrm>
        </p:spPr>
        <p:txBody>
          <a:bodyPr rtlCol="0">
            <a:normAutofit/>
          </a:bodyPr>
          <a:lstStyle/>
          <a:p>
            <a:pPr eaLnBrk="1" fontAlgn="auto" hangingPunct="1">
              <a:spcAft>
                <a:spcPts val="0"/>
              </a:spcAft>
              <a:defRPr/>
            </a:pPr>
            <a:r>
              <a:rPr lang="en-US" sz="3200" dirty="0" smtClean="0"/>
              <a:t>ACCESS Language Proficiency Levels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2260324"/>
              </p:ext>
            </p:extLst>
          </p:nvPr>
        </p:nvGraphicFramePr>
        <p:xfrm>
          <a:off x="629816" y="695718"/>
          <a:ext cx="8185907" cy="6086559"/>
        </p:xfrm>
        <a:graphic>
          <a:graphicData uri="http://schemas.openxmlformats.org/drawingml/2006/table">
            <a:tbl>
              <a:tblPr bandRow="1">
                <a:tableStyleId>{5C22544A-7EE6-4342-B048-85BDC9FD1C3A}</a:tableStyleId>
              </a:tblPr>
              <a:tblGrid>
                <a:gridCol w="1364318"/>
                <a:gridCol w="1364318"/>
                <a:gridCol w="1440113"/>
                <a:gridCol w="1288522"/>
                <a:gridCol w="1364318"/>
                <a:gridCol w="1364318"/>
              </a:tblGrid>
              <a:tr h="85727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smtClean="0"/>
                        <a:t>REACHING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a:t>
                      </a:r>
                    </a:p>
                    <a:p>
                      <a:endParaRPr lang="en-US" dirty="0"/>
                    </a:p>
                  </a:txBody>
                  <a:tcPr>
                    <a:solidFill>
                      <a:srgbClr val="92D050"/>
                    </a:solidFill>
                  </a:tcPr>
                </a:tc>
              </a:tr>
              <a:tr h="85727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BRIDGING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 – 5.9</a:t>
                      </a:r>
                    </a:p>
                    <a:p>
                      <a:endParaRPr lang="en-US" dirty="0"/>
                    </a:p>
                  </a:txBody>
                  <a:tcPr>
                    <a:solidFill>
                      <a:schemeClr val="tx2">
                        <a:lumMod val="40000"/>
                        <a:lumOff val="60000"/>
                      </a:schemeClr>
                    </a:solidFill>
                  </a:tcPr>
                </a:tc>
                <a:tc>
                  <a:txBody>
                    <a:bodyPr/>
                    <a:lstStyle/>
                    <a:p>
                      <a:endParaRPr lang="en-US" dirty="0"/>
                    </a:p>
                  </a:txBody>
                  <a:tcPr/>
                </a:tc>
              </a:tr>
              <a:tr h="111445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sz="1500" dirty="0" smtClean="0"/>
                        <a:t>EXPANDING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4.0 - 4.9</a:t>
                      </a:r>
                    </a:p>
                    <a:p>
                      <a:endParaRPr lang="en-US" dirty="0" smtClean="0"/>
                    </a:p>
                  </a:txBody>
                  <a:tcPr>
                    <a:solidFill>
                      <a:schemeClr val="accent6">
                        <a:lumMod val="40000"/>
                        <a:lumOff val="60000"/>
                      </a:schemeClr>
                    </a:solidFill>
                  </a:tcPr>
                </a:tc>
                <a:tc>
                  <a:txBody>
                    <a:bodyPr/>
                    <a:lstStyle/>
                    <a:p>
                      <a:endParaRPr lang="en-US" dirty="0"/>
                    </a:p>
                  </a:txBody>
                  <a:tcPr/>
                </a:tc>
                <a:tc>
                  <a:txBody>
                    <a:bodyPr/>
                    <a:lstStyle/>
                    <a:p>
                      <a:endParaRPr lang="en-US" dirty="0"/>
                    </a:p>
                  </a:txBody>
                  <a:tcPr/>
                </a:tc>
              </a:tr>
              <a:tr h="1114453">
                <a:tc>
                  <a:txBody>
                    <a:bodyPr/>
                    <a:lstStyle/>
                    <a:p>
                      <a:endParaRPr lang="en-US" dirty="0"/>
                    </a:p>
                  </a:txBody>
                  <a:tcPr/>
                </a:tc>
                <a:tc>
                  <a:txBody>
                    <a:bodyPr/>
                    <a:lstStyle/>
                    <a:p>
                      <a:endParaRPr lang="en-US" dirty="0"/>
                    </a:p>
                  </a:txBody>
                  <a:tcPr/>
                </a:tc>
                <a:tc>
                  <a:txBody>
                    <a:bodyPr/>
                    <a:lstStyle/>
                    <a:p>
                      <a:r>
                        <a:rPr lang="en-US" sz="1600" dirty="0" smtClean="0"/>
                        <a:t>DEVELOPING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3.0 - 3.9</a:t>
                      </a:r>
                    </a:p>
                    <a:p>
                      <a:endParaRPr lang="en-US" dirty="0" smtClean="0"/>
                    </a:p>
                  </a:txBody>
                  <a:tcPr>
                    <a:solidFill>
                      <a:schemeClr val="accent5">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r>
              <a:tr h="1114453">
                <a:tc>
                  <a:txBody>
                    <a:bodyPr/>
                    <a:lstStyle/>
                    <a:p>
                      <a:endParaRPr lang="en-US" dirty="0"/>
                    </a:p>
                  </a:txBody>
                  <a:tcPr/>
                </a:tc>
                <a:tc>
                  <a:txBody>
                    <a:bodyPr/>
                    <a:lstStyle/>
                    <a:p>
                      <a:r>
                        <a:rPr lang="en-US" dirty="0" smtClean="0"/>
                        <a:t>EMERGING</a:t>
                      </a:r>
                    </a:p>
                    <a:p>
                      <a:r>
                        <a:rPr lang="en-US" dirty="0" smtClean="0"/>
                        <a:t>2.0 – 2.9</a:t>
                      </a:r>
                    </a:p>
                    <a:p>
                      <a:endParaRPr lang="en-US" dirty="0" smtClean="0"/>
                    </a:p>
                  </a:txBody>
                  <a:tcPr>
                    <a:solidFill>
                      <a:schemeClr val="accent4">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57272">
                <a:tc>
                  <a:txBody>
                    <a:bodyPr/>
                    <a:lstStyle/>
                    <a:p>
                      <a:r>
                        <a:rPr lang="en-US" dirty="0" smtClean="0"/>
                        <a:t>ENTERING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 1.9</a:t>
                      </a:r>
                    </a:p>
                    <a:p>
                      <a:endParaRPr lang="en-US" dirty="0" smtClean="0"/>
                    </a:p>
                  </a:txBody>
                  <a:tcPr>
                    <a:solidFill>
                      <a:schemeClr val="bg2">
                        <a:lumMod val="9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546932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ACCESS SCORES for EXITING ESL</a:t>
            </a:r>
          </a:p>
        </p:txBody>
      </p:sp>
      <p:graphicFrame>
        <p:nvGraphicFramePr>
          <p:cNvPr id="4" name="Content Placeholder 3"/>
          <p:cNvGraphicFramePr>
            <a:graphicFrameLocks noGrp="1"/>
          </p:cNvGraphicFramePr>
          <p:nvPr>
            <p:ph idx="1"/>
          </p:nvPr>
        </p:nvGraphicFramePr>
        <p:xfrm>
          <a:off x="457200" y="381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TextBox 5"/>
          <p:cNvSpPr txBox="1">
            <a:spLocks noChangeArrowheads="1"/>
          </p:cNvSpPr>
          <p:nvPr/>
        </p:nvSpPr>
        <p:spPr bwMode="auto">
          <a:xfrm>
            <a:off x="304800" y="5029200"/>
            <a:ext cx="2514600" cy="954088"/>
          </a:xfrm>
          <a:prstGeom prst="rect">
            <a:avLst/>
          </a:prstGeom>
          <a:noFill/>
          <a:ln w="9525">
            <a:noFill/>
            <a:miter lim="800000"/>
            <a:headEnd/>
            <a:tailEnd/>
          </a:ln>
        </p:spPr>
        <p:txBody>
          <a:bodyPr>
            <a:spAutoFit/>
          </a:bodyPr>
          <a:lstStyle/>
          <a:p>
            <a:pPr algn="ctr"/>
            <a:r>
              <a:rPr lang="en-US" sz="2800"/>
              <a:t>COMPOSITE    SCORE</a:t>
            </a:r>
          </a:p>
        </p:txBody>
      </p:sp>
      <p:sp>
        <p:nvSpPr>
          <p:cNvPr id="27653" name="TextBox 6"/>
          <p:cNvSpPr txBox="1">
            <a:spLocks noChangeArrowheads="1"/>
          </p:cNvSpPr>
          <p:nvPr/>
        </p:nvSpPr>
        <p:spPr bwMode="auto">
          <a:xfrm>
            <a:off x="3276600" y="4953000"/>
            <a:ext cx="2590800" cy="954088"/>
          </a:xfrm>
          <a:prstGeom prst="rect">
            <a:avLst/>
          </a:prstGeom>
          <a:noFill/>
          <a:ln w="9525">
            <a:noFill/>
            <a:miter lim="800000"/>
            <a:headEnd/>
            <a:tailEnd/>
          </a:ln>
        </p:spPr>
        <p:txBody>
          <a:bodyPr>
            <a:spAutoFit/>
          </a:bodyPr>
          <a:lstStyle/>
          <a:p>
            <a:pPr algn="ctr"/>
            <a:r>
              <a:rPr lang="en-US" sz="2800"/>
              <a:t>LITERACY SCORE</a:t>
            </a:r>
          </a:p>
        </p:txBody>
      </p:sp>
      <p:sp>
        <p:nvSpPr>
          <p:cNvPr id="27654" name="TextBox 7"/>
          <p:cNvSpPr txBox="1">
            <a:spLocks noChangeArrowheads="1"/>
          </p:cNvSpPr>
          <p:nvPr/>
        </p:nvSpPr>
        <p:spPr bwMode="auto">
          <a:xfrm>
            <a:off x="6400800" y="4953000"/>
            <a:ext cx="2514600" cy="954088"/>
          </a:xfrm>
          <a:prstGeom prst="rect">
            <a:avLst/>
          </a:prstGeom>
          <a:noFill/>
          <a:ln w="9525">
            <a:noFill/>
            <a:miter lim="800000"/>
            <a:headEnd/>
            <a:tailEnd/>
          </a:ln>
        </p:spPr>
        <p:txBody>
          <a:bodyPr>
            <a:spAutoFit/>
          </a:bodyPr>
          <a:lstStyle/>
          <a:p>
            <a:pPr algn="ctr"/>
            <a:r>
              <a:rPr lang="en-US" sz="2800"/>
              <a:t>EXIT ESL PROGRAM</a:t>
            </a:r>
          </a:p>
        </p:txBody>
      </p:sp>
      <p:pic>
        <p:nvPicPr>
          <p:cNvPr id="27655" name="Picture 5" descr="C:\Users\lhakel1\AppData\Local\Microsoft\Windows\Temporary Internet Files\Content.IE5\SUMV8UIA\MC900434744[1].png"/>
          <p:cNvPicPr>
            <a:picLocks noChangeAspect="1" noChangeArrowheads="1"/>
          </p:cNvPicPr>
          <p:nvPr/>
        </p:nvPicPr>
        <p:blipFill>
          <a:blip r:embed="rId8" cstate="print"/>
          <a:srcRect/>
          <a:stretch>
            <a:fillRect/>
          </a:stretch>
        </p:blipFill>
        <p:spPr bwMode="auto">
          <a:xfrm>
            <a:off x="6858000" y="2590800"/>
            <a:ext cx="1828800" cy="1828800"/>
          </a:xfrm>
          <a:prstGeom prst="rect">
            <a:avLst/>
          </a:prstGeom>
          <a:noFill/>
          <a:ln w="9525">
            <a:noFill/>
            <a:miter lim="800000"/>
            <a:headEnd/>
            <a:tailEnd/>
          </a:ln>
        </p:spPr>
      </p:pic>
    </p:spTree>
    <p:extLst>
      <p:ext uri="{BB962C8B-B14F-4D97-AF65-F5344CB8AC3E}">
        <p14:creationId xmlns:p14="http://schemas.microsoft.com/office/powerpoint/2010/main" val="3864855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Cooperation versus Competition</a:t>
            </a:r>
          </a:p>
        </p:txBody>
      </p:sp>
      <p:sp>
        <p:nvSpPr>
          <p:cNvPr id="164867" name="Rectangle 3"/>
          <p:cNvSpPr>
            <a:spLocks noGrp="1" noChangeArrowheads="1"/>
          </p:cNvSpPr>
          <p:nvPr>
            <p:ph type="body" idx="1"/>
          </p:nvPr>
        </p:nvSpPr>
        <p:spPr/>
        <p:txBody>
          <a:bodyPr/>
          <a:lstStyle/>
          <a:p>
            <a:r>
              <a:rPr lang="en-US"/>
              <a:t>Many cultures emphasize cooperation over competition.</a:t>
            </a:r>
          </a:p>
          <a:p>
            <a:r>
              <a:rPr lang="en-US"/>
              <a:t>A classroom structured to maximize learning through cooperation can help students extend their cultural predilection for interdependence. </a:t>
            </a:r>
            <a:r>
              <a:rPr lang="en-US" sz="1400"/>
              <a:t>(Diaz-Rico &amp; Weed, 2006)</a:t>
            </a:r>
          </a:p>
          <a:p>
            <a:pPr>
              <a:buFont typeface="Wingdings" charset="0"/>
              <a:buNone/>
            </a:pPr>
            <a:endParaRPr lang="en-US"/>
          </a:p>
        </p:txBody>
      </p:sp>
    </p:spTree>
    <p:extLst>
      <p:ext uri="{BB962C8B-B14F-4D97-AF65-F5344CB8AC3E}">
        <p14:creationId xmlns:p14="http://schemas.microsoft.com/office/powerpoint/2010/main" val="1491857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089024" y="498432"/>
            <a:ext cx="7272339" cy="1339009"/>
          </a:xfrm>
        </p:spPr>
        <p:txBody>
          <a:bodyPr/>
          <a:lstStyle/>
          <a:p>
            <a:r>
              <a:rPr lang="en-US" dirty="0"/>
              <a:t>Why Cooperative Learning Promotes Language Learning</a:t>
            </a:r>
          </a:p>
        </p:txBody>
      </p:sp>
      <p:sp>
        <p:nvSpPr>
          <p:cNvPr id="165891" name="Rectangle 3"/>
          <p:cNvSpPr>
            <a:spLocks noGrp="1" noChangeArrowheads="1"/>
          </p:cNvSpPr>
          <p:nvPr>
            <p:ph type="body" idx="1"/>
          </p:nvPr>
        </p:nvSpPr>
        <p:spPr/>
        <p:txBody>
          <a:bodyPr/>
          <a:lstStyle/>
          <a:p>
            <a:endParaRPr lang="en-US" dirty="0" smtClean="0"/>
          </a:p>
          <a:p>
            <a:r>
              <a:rPr lang="en-US" dirty="0" smtClean="0"/>
              <a:t>We </a:t>
            </a:r>
            <a:r>
              <a:rPr lang="en-US" dirty="0"/>
              <a:t>Learn by Speaking</a:t>
            </a:r>
          </a:p>
          <a:p>
            <a:pPr lvl="1"/>
            <a:r>
              <a:rPr lang="en-US" dirty="0"/>
              <a:t>Traditional classroom: Student speaks less than 2 minutes/hour</a:t>
            </a:r>
          </a:p>
          <a:p>
            <a:pPr lvl="1"/>
            <a:r>
              <a:rPr lang="en-US" dirty="0"/>
              <a:t>Cooperative classroom: Student speaks 30 minutes/hour</a:t>
            </a:r>
          </a:p>
          <a:p>
            <a:r>
              <a:rPr lang="en-US" dirty="0"/>
              <a:t>Lower Anxiety</a:t>
            </a:r>
          </a:p>
          <a:p>
            <a:pPr lvl="1"/>
            <a:r>
              <a:rPr lang="en-US" dirty="0"/>
              <a:t>Traditional classroom: Large group of strangers</a:t>
            </a:r>
          </a:p>
          <a:p>
            <a:pPr lvl="1"/>
            <a:r>
              <a:rPr lang="en-US" dirty="0"/>
              <a:t>Cooperative classroom: Small group of friends</a:t>
            </a:r>
          </a:p>
        </p:txBody>
      </p:sp>
    </p:spTree>
    <p:extLst>
      <p:ext uri="{BB962C8B-B14F-4D97-AF65-F5344CB8AC3E}">
        <p14:creationId xmlns:p14="http://schemas.microsoft.com/office/powerpoint/2010/main" val="2325202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089024" y="462897"/>
            <a:ext cx="7272339" cy="1339009"/>
          </a:xfrm>
        </p:spPr>
        <p:txBody>
          <a:bodyPr/>
          <a:lstStyle/>
          <a:p>
            <a:r>
              <a:rPr lang="en-US" dirty="0"/>
              <a:t>Why Cooperative Learning Promotes Language Learning</a:t>
            </a:r>
          </a:p>
        </p:txBody>
      </p:sp>
      <p:sp>
        <p:nvSpPr>
          <p:cNvPr id="166915" name="Rectangle 3"/>
          <p:cNvSpPr>
            <a:spLocks noGrp="1" noChangeArrowheads="1"/>
          </p:cNvSpPr>
          <p:nvPr>
            <p:ph type="body" idx="1"/>
          </p:nvPr>
        </p:nvSpPr>
        <p:spPr/>
        <p:txBody>
          <a:bodyPr/>
          <a:lstStyle/>
          <a:p>
            <a:pPr>
              <a:lnSpc>
                <a:spcPct val="90000"/>
              </a:lnSpc>
            </a:pPr>
            <a:endParaRPr lang="en-US" dirty="0" smtClean="0"/>
          </a:p>
          <a:p>
            <a:pPr>
              <a:lnSpc>
                <a:spcPct val="90000"/>
              </a:lnSpc>
            </a:pPr>
            <a:r>
              <a:rPr lang="en-US" dirty="0" smtClean="0"/>
              <a:t>Language </a:t>
            </a:r>
            <a:r>
              <a:rPr lang="en-US" dirty="0"/>
              <a:t>Use= Language Acquisition</a:t>
            </a:r>
          </a:p>
          <a:p>
            <a:pPr lvl="1">
              <a:lnSpc>
                <a:spcPct val="90000"/>
              </a:lnSpc>
            </a:pPr>
            <a:r>
              <a:rPr lang="en-US" dirty="0"/>
              <a:t>Traditional classroom: Formal, decontextualized</a:t>
            </a:r>
          </a:p>
          <a:p>
            <a:pPr lvl="1">
              <a:lnSpc>
                <a:spcPct val="90000"/>
              </a:lnSpc>
            </a:pPr>
            <a:r>
              <a:rPr lang="en-US" dirty="0"/>
              <a:t>Cooperative classroom: Language in natural context</a:t>
            </a:r>
          </a:p>
          <a:p>
            <a:pPr>
              <a:lnSpc>
                <a:spcPct val="90000"/>
              </a:lnSpc>
            </a:pPr>
            <a:r>
              <a:rPr lang="en-US" dirty="0"/>
              <a:t>Peer Support</a:t>
            </a:r>
          </a:p>
          <a:p>
            <a:pPr lvl="1">
              <a:lnSpc>
                <a:spcPct val="90000"/>
              </a:lnSpc>
            </a:pPr>
            <a:r>
              <a:rPr lang="en-US" dirty="0"/>
              <a:t>Traditional classroom: Negative interdependence (based on competition)</a:t>
            </a:r>
          </a:p>
          <a:p>
            <a:pPr lvl="1">
              <a:lnSpc>
                <a:spcPct val="90000"/>
              </a:lnSpc>
            </a:pPr>
            <a:r>
              <a:rPr lang="en-US" dirty="0"/>
              <a:t>Cooperative classroom: Positive interdependence (based on cooperation)</a:t>
            </a:r>
          </a:p>
        </p:txBody>
      </p:sp>
    </p:spTree>
    <p:extLst>
      <p:ext uri="{BB962C8B-B14F-4D97-AF65-F5344CB8AC3E}">
        <p14:creationId xmlns:p14="http://schemas.microsoft.com/office/powerpoint/2010/main" val="73223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119211"/>
            <a:ext cx="7097884" cy="1002727"/>
          </a:xfrm>
        </p:spPr>
        <p:txBody>
          <a:bodyPr/>
          <a:lstStyle/>
          <a:p>
            <a:r>
              <a:rPr lang="en-US" dirty="0" smtClean="0"/>
              <a:t>Did </a:t>
            </a:r>
            <a:r>
              <a:rPr lang="en-US" smtClean="0"/>
              <a:t>you know?</a:t>
            </a:r>
            <a:endParaRPr lang="en-US" dirty="0"/>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2980358522"/>
              </p:ext>
            </p:extLst>
          </p:nvPr>
        </p:nvGraphicFramePr>
        <p:xfrm>
          <a:off x="1089024" y="1121938"/>
          <a:ext cx="7272338" cy="5400257"/>
        </p:xfrm>
        <a:graphic>
          <a:graphicData uri="http://schemas.openxmlformats.org/drawingml/2006/table">
            <a:tbl>
              <a:tblPr firstRow="1" bandRow="1">
                <a:tableStyleId>{5C22544A-7EE6-4342-B048-85BDC9FD1C3A}</a:tableStyleId>
              </a:tblPr>
              <a:tblGrid>
                <a:gridCol w="1302933"/>
                <a:gridCol w="5969405"/>
              </a:tblGrid>
              <a:tr h="1797703">
                <a:tc>
                  <a:txBody>
                    <a:bodyPr/>
                    <a:lstStyle/>
                    <a:p>
                      <a:r>
                        <a:rPr lang="en-US" dirty="0" smtClean="0"/>
                        <a:t>Spanish</a:t>
                      </a:r>
                      <a:endParaRPr lang="en-US" dirty="0"/>
                    </a:p>
                  </a:txBody>
                  <a:tcPr/>
                </a:tc>
                <a:tc>
                  <a:txBody>
                    <a:bodyPr/>
                    <a:lstStyle/>
                    <a:p>
                      <a:endParaRPr lang="en-US" dirty="0" smtClean="0"/>
                    </a:p>
                    <a:p>
                      <a:endParaRPr lang="en-US" dirty="0" smtClean="0"/>
                    </a:p>
                    <a:p>
                      <a:endParaRPr lang="en-US" dirty="0" smtClean="0"/>
                    </a:p>
                    <a:p>
                      <a:pPr algn="ctr"/>
                      <a:endParaRPr lang="en-US" dirty="0" smtClean="0"/>
                    </a:p>
                    <a:p>
                      <a:endParaRPr lang="en-US" dirty="0"/>
                    </a:p>
                  </a:txBody>
                  <a:tcPr/>
                </a:tc>
              </a:tr>
              <a:tr h="891203">
                <a:tc>
                  <a:txBody>
                    <a:bodyPr/>
                    <a:lstStyle/>
                    <a:p>
                      <a:r>
                        <a:rPr lang="en-US" dirty="0" smtClean="0"/>
                        <a:t>Somali</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r h="1865194">
                <a:tc>
                  <a:txBody>
                    <a:bodyPr/>
                    <a:lstStyle/>
                    <a:p>
                      <a:r>
                        <a:rPr lang="en-US" dirty="0" smtClean="0"/>
                        <a:t>Arabic</a:t>
                      </a:r>
                      <a:endParaRPr lang="en-US" dirty="0"/>
                    </a:p>
                  </a:txBody>
                  <a:tcPr/>
                </a:tc>
                <a:tc>
                  <a:txBody>
                    <a:bodyPr/>
                    <a:lstStyle/>
                    <a:p>
                      <a:endParaRPr lang="en-US" dirty="0"/>
                    </a:p>
                  </a:txBody>
                  <a:tcPr/>
                </a:tc>
              </a:tr>
            </a:tbl>
          </a:graphicData>
        </a:graphic>
      </p:graphicFrame>
      <p:pic>
        <p:nvPicPr>
          <p:cNvPr id="19" name="Picture 18" descr="spanish_alphabet_410x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554" y="1121938"/>
            <a:ext cx="3715341" cy="1812361"/>
          </a:xfrm>
          <a:prstGeom prst="rect">
            <a:avLst/>
          </a:prstGeom>
        </p:spPr>
      </p:pic>
      <p:pic>
        <p:nvPicPr>
          <p:cNvPr id="20" name="Picture 19" descr="ArabicAlphabe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2953" y="4705756"/>
            <a:ext cx="2095008" cy="1781860"/>
          </a:xfrm>
          <a:prstGeom prst="rect">
            <a:avLst/>
          </a:prstGeom>
        </p:spPr>
      </p:pic>
      <p:pic>
        <p:nvPicPr>
          <p:cNvPr id="21" name="Picture 20" descr="alphab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333" y="2934299"/>
            <a:ext cx="4498983" cy="1771457"/>
          </a:xfrm>
          <a:prstGeom prst="rect">
            <a:avLst/>
          </a:prstGeom>
        </p:spPr>
      </p:pic>
    </p:spTree>
    <p:extLst>
      <p:ext uri="{BB962C8B-B14F-4D97-AF65-F5344CB8AC3E}">
        <p14:creationId xmlns:p14="http://schemas.microsoft.com/office/powerpoint/2010/main" val="84078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Interaction</a:t>
            </a:r>
          </a:p>
        </p:txBody>
      </p:sp>
      <p:sp>
        <p:nvSpPr>
          <p:cNvPr id="180227" name="Rectangle 3"/>
          <p:cNvSpPr>
            <a:spLocks noGrp="1" noChangeArrowheads="1"/>
          </p:cNvSpPr>
          <p:nvPr>
            <p:ph type="body" idx="1"/>
          </p:nvPr>
        </p:nvSpPr>
        <p:spPr/>
        <p:txBody>
          <a:bodyPr>
            <a:normAutofit lnSpcReduction="10000"/>
          </a:bodyPr>
          <a:lstStyle/>
          <a:p>
            <a:pPr marL="342900" indent="-342900">
              <a:lnSpc>
                <a:spcPct val="90000"/>
              </a:lnSpc>
            </a:pPr>
            <a:r>
              <a:rPr lang="en-US" sz="2600" dirty="0"/>
              <a:t>Frequent opportunities for interactions and/or discussion between teacher/student and among students that encourage elaborated responses about lesson </a:t>
            </a:r>
            <a:r>
              <a:rPr lang="en-US" sz="2600" dirty="0" smtClean="0"/>
              <a:t>concepts </a:t>
            </a:r>
            <a:endParaRPr lang="en-US" sz="2600" dirty="0"/>
          </a:p>
          <a:p>
            <a:pPr marL="342900" indent="-342900">
              <a:lnSpc>
                <a:spcPct val="90000"/>
              </a:lnSpc>
            </a:pPr>
            <a:r>
              <a:rPr lang="en-US" sz="2600" dirty="0"/>
              <a:t>Grouping configurations support language and content objectives of the lesson</a:t>
            </a:r>
          </a:p>
          <a:p>
            <a:pPr marL="342900" indent="-342900">
              <a:lnSpc>
                <a:spcPct val="90000"/>
              </a:lnSpc>
            </a:pPr>
            <a:r>
              <a:rPr lang="en-US" sz="2600" dirty="0"/>
              <a:t>Sufficient wait time for student response</a:t>
            </a:r>
          </a:p>
          <a:p>
            <a:pPr marL="342900" indent="-342900">
              <a:lnSpc>
                <a:spcPct val="90000"/>
              </a:lnSpc>
            </a:pPr>
            <a:r>
              <a:rPr lang="en-US" sz="2600" dirty="0"/>
              <a:t>Ample opportunities for students to clarify key concepts in L1 as needed with aide, peer, or L1 text</a:t>
            </a:r>
          </a:p>
        </p:txBody>
      </p:sp>
    </p:spTree>
    <p:custDataLst>
      <p:tags r:id="rId1"/>
    </p:custDataLst>
    <p:extLst>
      <p:ext uri="{BB962C8B-B14F-4D97-AF65-F5344CB8AC3E}">
        <p14:creationId xmlns:p14="http://schemas.microsoft.com/office/powerpoint/2010/main" val="4056289387"/>
      </p:ext>
    </p:extLst>
  </p:cSld>
  <p:clrMapOvr>
    <a:masterClrMapping/>
  </p:clrMapOvr>
  <p:transition advTm="3499"/>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Interaction</a:t>
            </a:r>
          </a:p>
        </p:txBody>
      </p:sp>
      <p:sp>
        <p:nvSpPr>
          <p:cNvPr id="168963" name="Rectangle 3"/>
          <p:cNvSpPr>
            <a:spLocks noGrp="1" noChangeArrowheads="1"/>
          </p:cNvSpPr>
          <p:nvPr>
            <p:ph type="body" idx="1"/>
          </p:nvPr>
        </p:nvSpPr>
        <p:spPr/>
        <p:txBody>
          <a:bodyPr>
            <a:normAutofit fontScale="92500" lnSpcReduction="20000"/>
          </a:bodyPr>
          <a:lstStyle/>
          <a:p>
            <a:pPr marL="342900" indent="-342900"/>
            <a:r>
              <a:rPr lang="en-US" sz="2600" dirty="0"/>
              <a:t>Frequent opportunities for interactions and/or discussion between teacher/student and among students that encourage elaborated responses about lesson </a:t>
            </a:r>
            <a:r>
              <a:rPr lang="en-US" sz="2600" dirty="0" smtClean="0"/>
              <a:t>concepts</a:t>
            </a:r>
          </a:p>
          <a:p>
            <a:pPr marL="342900" indent="-342900"/>
            <a:r>
              <a:rPr lang="en-US" sz="2600" dirty="0" err="1" smtClean="0">
                <a:hlinkClick r:id="rId4"/>
              </a:rPr>
              <a:t>Livebinder</a:t>
            </a:r>
            <a:endParaRPr lang="en-US" sz="2600" dirty="0"/>
          </a:p>
          <a:p>
            <a:pPr marL="342900" indent="-342900"/>
            <a:r>
              <a:rPr lang="en-US" sz="1900" dirty="0"/>
              <a:t>Numbered Heads Together</a:t>
            </a:r>
          </a:p>
          <a:p>
            <a:pPr marL="342900" indent="-342900"/>
            <a:r>
              <a:rPr lang="en-US" sz="1900" dirty="0"/>
              <a:t>Three-Step Interview (Think-Pair-Share)</a:t>
            </a:r>
          </a:p>
          <a:p>
            <a:pPr marL="342900" indent="-342900"/>
            <a:r>
              <a:rPr lang="en-US" sz="1900" dirty="0"/>
              <a:t>Send a Problem</a:t>
            </a:r>
          </a:p>
          <a:p>
            <a:pPr marL="342900" indent="-342900"/>
            <a:r>
              <a:rPr lang="en-US" sz="1900" dirty="0"/>
              <a:t>Four Corners (Building Background</a:t>
            </a:r>
            <a:r>
              <a:rPr lang="en-US" sz="1900" dirty="0" smtClean="0"/>
              <a:t>)</a:t>
            </a:r>
          </a:p>
          <a:p>
            <a:pPr marL="342900" indent="-342900"/>
            <a:r>
              <a:rPr lang="en-US" sz="1900" dirty="0" smtClean="0"/>
              <a:t>Jigsaw</a:t>
            </a:r>
            <a:endParaRPr lang="en-US" sz="1900" dirty="0"/>
          </a:p>
          <a:p>
            <a:pPr marL="342900" indent="-342900">
              <a:buFont typeface="Wingdings" charset="0"/>
              <a:buNone/>
            </a:pPr>
            <a:endParaRPr lang="en-US" sz="2600" dirty="0"/>
          </a:p>
        </p:txBody>
      </p:sp>
    </p:spTree>
    <p:custDataLst>
      <p:tags r:id="rId1"/>
    </p:custDataLst>
    <p:extLst>
      <p:ext uri="{BB962C8B-B14F-4D97-AF65-F5344CB8AC3E}">
        <p14:creationId xmlns:p14="http://schemas.microsoft.com/office/powerpoint/2010/main" val="1755296512"/>
      </p:ext>
    </p:extLst>
  </p:cSld>
  <p:clrMapOvr>
    <a:masterClrMapping/>
  </p:clrMapOvr>
  <p:transition advTm="4102"/>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Range of Program Models for CLD Students</a:t>
            </a:r>
            <a:endParaRPr lang="en-US" dirty="0"/>
          </a:p>
        </p:txBody>
      </p:sp>
      <p:sp>
        <p:nvSpPr>
          <p:cNvPr id="5" name="Content Placeholder 4"/>
          <p:cNvSpPr>
            <a:spLocks noGrp="1"/>
          </p:cNvSpPr>
          <p:nvPr>
            <p:ph idx="1"/>
          </p:nvPr>
        </p:nvSpPr>
        <p:spPr/>
        <p:txBody>
          <a:bodyPr/>
          <a:lstStyle/>
          <a:p>
            <a:r>
              <a:rPr lang="en-US" dirty="0" smtClean="0"/>
              <a:t>Jigsaw</a:t>
            </a:r>
          </a:p>
          <a:p>
            <a:endParaRPr lang="en-US" dirty="0"/>
          </a:p>
          <a:p>
            <a:endParaRPr lang="en-US" dirty="0"/>
          </a:p>
        </p:txBody>
      </p:sp>
      <p:pic>
        <p:nvPicPr>
          <p:cNvPr id="6" name="Picture 5" descr="Puzzle_Pieces_Clipart_Fre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701" y="2434804"/>
            <a:ext cx="3759200" cy="3810000"/>
          </a:xfrm>
          <a:prstGeom prst="rect">
            <a:avLst/>
          </a:prstGeom>
        </p:spPr>
      </p:pic>
      <p:sp>
        <p:nvSpPr>
          <p:cNvPr id="7" name="TextBox 6"/>
          <p:cNvSpPr txBox="1"/>
          <p:nvPr/>
        </p:nvSpPr>
        <p:spPr>
          <a:xfrm>
            <a:off x="3292025" y="2860325"/>
            <a:ext cx="776770" cy="369332"/>
          </a:xfrm>
          <a:prstGeom prst="rect">
            <a:avLst/>
          </a:prstGeom>
          <a:noFill/>
        </p:spPr>
        <p:txBody>
          <a:bodyPr wrap="square" rtlCol="0">
            <a:spAutoFit/>
          </a:bodyPr>
          <a:lstStyle/>
          <a:p>
            <a:endParaRPr lang="en-US" dirty="0"/>
          </a:p>
        </p:txBody>
      </p:sp>
      <p:sp>
        <p:nvSpPr>
          <p:cNvPr id="8" name="TextBox 7"/>
          <p:cNvSpPr txBox="1"/>
          <p:nvPr/>
        </p:nvSpPr>
        <p:spPr>
          <a:xfrm>
            <a:off x="3444425" y="3012725"/>
            <a:ext cx="776770" cy="369332"/>
          </a:xfrm>
          <a:prstGeom prst="rect">
            <a:avLst/>
          </a:prstGeom>
          <a:noFill/>
        </p:spPr>
        <p:txBody>
          <a:bodyPr wrap="square" rtlCol="0">
            <a:spAutoFit/>
          </a:bodyPr>
          <a:lstStyle/>
          <a:p>
            <a:endParaRPr lang="en-US" dirty="0"/>
          </a:p>
        </p:txBody>
      </p:sp>
      <p:sp>
        <p:nvSpPr>
          <p:cNvPr id="9" name="TextBox 8"/>
          <p:cNvSpPr txBox="1"/>
          <p:nvPr/>
        </p:nvSpPr>
        <p:spPr>
          <a:xfrm>
            <a:off x="3208439" y="2658956"/>
            <a:ext cx="1012755" cy="830997"/>
          </a:xfrm>
          <a:prstGeom prst="rect">
            <a:avLst/>
          </a:prstGeom>
          <a:noFill/>
        </p:spPr>
        <p:txBody>
          <a:bodyPr wrap="square" rtlCol="0">
            <a:spAutoFit/>
          </a:bodyPr>
          <a:lstStyle/>
          <a:p>
            <a:r>
              <a:rPr lang="en-US" sz="1200" dirty="0" smtClean="0"/>
              <a:t>English as a Second Language (ESL)</a:t>
            </a:r>
            <a:endParaRPr lang="en-US" sz="1200" dirty="0"/>
          </a:p>
        </p:txBody>
      </p:sp>
      <p:sp>
        <p:nvSpPr>
          <p:cNvPr id="10" name="TextBox 9"/>
          <p:cNvSpPr txBox="1"/>
          <p:nvPr/>
        </p:nvSpPr>
        <p:spPr>
          <a:xfrm>
            <a:off x="5425060" y="2689559"/>
            <a:ext cx="1065841" cy="646331"/>
          </a:xfrm>
          <a:prstGeom prst="rect">
            <a:avLst/>
          </a:prstGeom>
          <a:noFill/>
        </p:spPr>
        <p:txBody>
          <a:bodyPr wrap="square" rtlCol="0">
            <a:spAutoFit/>
          </a:bodyPr>
          <a:lstStyle/>
          <a:p>
            <a:r>
              <a:rPr lang="en-US" sz="1200" dirty="0" smtClean="0"/>
              <a:t>Transitional Bilingual Education</a:t>
            </a:r>
            <a:endParaRPr lang="en-US" sz="1200" dirty="0"/>
          </a:p>
        </p:txBody>
      </p:sp>
      <p:sp>
        <p:nvSpPr>
          <p:cNvPr id="11" name="TextBox 10"/>
          <p:cNvSpPr txBox="1"/>
          <p:nvPr/>
        </p:nvSpPr>
        <p:spPr>
          <a:xfrm>
            <a:off x="2983782" y="4746661"/>
            <a:ext cx="1237412" cy="646331"/>
          </a:xfrm>
          <a:prstGeom prst="rect">
            <a:avLst/>
          </a:prstGeom>
          <a:noFill/>
        </p:spPr>
        <p:txBody>
          <a:bodyPr wrap="square" rtlCol="0">
            <a:spAutoFit/>
          </a:bodyPr>
          <a:lstStyle/>
          <a:p>
            <a:r>
              <a:rPr lang="en-US" sz="1200" dirty="0" smtClean="0"/>
              <a:t>Developmental Bilingual Education</a:t>
            </a:r>
            <a:endParaRPr lang="en-US" sz="1200" dirty="0"/>
          </a:p>
        </p:txBody>
      </p:sp>
      <p:sp>
        <p:nvSpPr>
          <p:cNvPr id="12" name="TextBox 11"/>
          <p:cNvSpPr txBox="1"/>
          <p:nvPr/>
        </p:nvSpPr>
        <p:spPr>
          <a:xfrm>
            <a:off x="5092158" y="5067214"/>
            <a:ext cx="1220639" cy="461665"/>
          </a:xfrm>
          <a:prstGeom prst="rect">
            <a:avLst/>
          </a:prstGeom>
          <a:noFill/>
        </p:spPr>
        <p:txBody>
          <a:bodyPr wrap="square" rtlCol="0">
            <a:spAutoFit/>
          </a:bodyPr>
          <a:lstStyle/>
          <a:p>
            <a:r>
              <a:rPr lang="en-US" sz="1200" dirty="0" smtClean="0"/>
              <a:t>Two-Way Immersion</a:t>
            </a:r>
            <a:endParaRPr lang="en-US" sz="1200" dirty="0"/>
          </a:p>
        </p:txBody>
      </p:sp>
    </p:spTree>
    <p:extLst>
      <p:ext uri="{BB962C8B-B14F-4D97-AF65-F5344CB8AC3E}">
        <p14:creationId xmlns:p14="http://schemas.microsoft.com/office/powerpoint/2010/main" val="1336378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506506"/>
            <a:ext cx="7543800" cy="1295400"/>
          </a:xfrm>
        </p:spPr>
        <p:txBody>
          <a:bodyPr/>
          <a:lstStyle/>
          <a:p>
            <a:r>
              <a:rPr lang="en-US"/>
              <a:t>Summarizing and Note Taking </a:t>
            </a:r>
            <a:r>
              <a:rPr lang="en-US" sz="1900"/>
              <a:t>(Marzano)</a:t>
            </a:r>
            <a:r>
              <a:rPr lang="en-US"/>
              <a:t/>
            </a:r>
            <a:br>
              <a:rPr lang="en-US"/>
            </a:br>
            <a:r>
              <a:rPr lang="en-US"/>
              <a:t>Review/Assessment </a:t>
            </a:r>
            <a:r>
              <a:rPr lang="en-US" sz="1900"/>
              <a:t>(SIOP)</a:t>
            </a:r>
          </a:p>
        </p:txBody>
      </p:sp>
      <p:sp>
        <p:nvSpPr>
          <p:cNvPr id="186371" name="Rectangle 3"/>
          <p:cNvSpPr>
            <a:spLocks noGrp="1" noChangeArrowheads="1"/>
          </p:cNvSpPr>
          <p:nvPr>
            <p:ph type="body" idx="1"/>
          </p:nvPr>
        </p:nvSpPr>
        <p:spPr/>
        <p:txBody>
          <a:bodyPr>
            <a:normAutofit fontScale="25000" lnSpcReduction="20000"/>
          </a:bodyPr>
          <a:lstStyle/>
          <a:p>
            <a:pPr marL="571500" indent="-571500">
              <a:lnSpc>
                <a:spcPct val="90000"/>
              </a:lnSpc>
            </a:pPr>
            <a:endParaRPr lang="en-US" sz="2200" dirty="0" smtClean="0"/>
          </a:p>
          <a:p>
            <a:pPr marL="571500" indent="-571500">
              <a:lnSpc>
                <a:spcPct val="90000"/>
              </a:lnSpc>
            </a:pPr>
            <a:endParaRPr lang="en-US" sz="3800" dirty="0" smtClean="0"/>
          </a:p>
          <a:p>
            <a:pPr marL="571500" indent="-571500">
              <a:lnSpc>
                <a:spcPct val="90000"/>
              </a:lnSpc>
            </a:pPr>
            <a:r>
              <a:rPr lang="en-US" sz="9600" dirty="0" smtClean="0"/>
              <a:t>Four </a:t>
            </a:r>
            <a:r>
              <a:rPr lang="en-US" sz="9600" dirty="0"/>
              <a:t>main generalizations can be drawn from the research on </a:t>
            </a:r>
            <a:r>
              <a:rPr lang="en-US" sz="9600" b="1" dirty="0"/>
              <a:t>note taking</a:t>
            </a:r>
            <a:r>
              <a:rPr lang="en-US" sz="9600" dirty="0"/>
              <a:t>:</a:t>
            </a:r>
          </a:p>
          <a:p>
            <a:pPr marL="571500" indent="-571500">
              <a:lnSpc>
                <a:spcPct val="90000"/>
              </a:lnSpc>
              <a:buFont typeface="Wingdings" charset="0"/>
              <a:buNone/>
            </a:pPr>
            <a:endParaRPr lang="en-US" sz="9600" dirty="0"/>
          </a:p>
          <a:p>
            <a:pPr marL="839788" lvl="1" indent="-495300">
              <a:lnSpc>
                <a:spcPct val="90000"/>
              </a:lnSpc>
              <a:buFont typeface="Arial" charset="0"/>
              <a:buAutoNum type="arabicPeriod"/>
            </a:pPr>
            <a:r>
              <a:rPr lang="en-US" sz="8000" dirty="0" smtClean="0"/>
              <a:t>Verbatim note taking is the least effective way to take notes.</a:t>
            </a:r>
          </a:p>
          <a:p>
            <a:pPr marL="839788" lvl="1" indent="-495300">
              <a:lnSpc>
                <a:spcPct val="90000"/>
              </a:lnSpc>
              <a:buFont typeface="Arial" charset="0"/>
              <a:buAutoNum type="arabicPeriod"/>
            </a:pPr>
            <a:endParaRPr lang="en-US" sz="6200" dirty="0"/>
          </a:p>
          <a:p>
            <a:pPr marL="839788" lvl="1" indent="-495300">
              <a:lnSpc>
                <a:spcPct val="90000"/>
              </a:lnSpc>
              <a:buFont typeface="Arial" charset="0"/>
              <a:buAutoNum type="arabicPeriod"/>
            </a:pPr>
            <a:r>
              <a:rPr lang="en-US" sz="8000" dirty="0"/>
              <a:t>Notes should be considered a work in progress.</a:t>
            </a:r>
          </a:p>
          <a:p>
            <a:pPr marL="839788" lvl="1" indent="-495300">
              <a:lnSpc>
                <a:spcPct val="90000"/>
              </a:lnSpc>
              <a:buFont typeface="Arial" charset="0"/>
              <a:buAutoNum type="arabicPeriod"/>
            </a:pPr>
            <a:endParaRPr lang="en-US" sz="6200" dirty="0"/>
          </a:p>
          <a:p>
            <a:pPr marL="839788" lvl="1" indent="-495300">
              <a:lnSpc>
                <a:spcPct val="90000"/>
              </a:lnSpc>
              <a:buFont typeface="Arial" charset="0"/>
              <a:buAutoNum type="arabicPeriod"/>
            </a:pPr>
            <a:r>
              <a:rPr lang="en-US" sz="8000" dirty="0"/>
              <a:t>Notes should be used as study guides for tests.</a:t>
            </a:r>
          </a:p>
          <a:p>
            <a:pPr marL="839788" lvl="1" indent="-495300">
              <a:lnSpc>
                <a:spcPct val="90000"/>
              </a:lnSpc>
              <a:buFont typeface="Arial" charset="0"/>
              <a:buAutoNum type="arabicPeriod"/>
            </a:pPr>
            <a:endParaRPr lang="en-US" sz="6200" dirty="0"/>
          </a:p>
          <a:p>
            <a:pPr marL="839788" lvl="1" indent="-495300">
              <a:lnSpc>
                <a:spcPct val="90000"/>
              </a:lnSpc>
              <a:buFont typeface="Arial" charset="0"/>
              <a:buAutoNum type="arabicPeriod"/>
            </a:pPr>
            <a:r>
              <a:rPr lang="en-US" sz="8000" dirty="0"/>
              <a:t>The more notes taken, the better.</a:t>
            </a:r>
          </a:p>
          <a:p>
            <a:pPr marL="571500" indent="-571500">
              <a:lnSpc>
                <a:spcPct val="90000"/>
              </a:lnSpc>
              <a:buFont typeface="Arial" charset="0"/>
              <a:buNone/>
            </a:pPr>
            <a:endParaRPr lang="en-US" sz="2000" dirty="0"/>
          </a:p>
          <a:p>
            <a:pPr marL="571500" indent="-571500">
              <a:lnSpc>
                <a:spcPct val="90000"/>
              </a:lnSpc>
              <a:buFont typeface="Arial" charset="0"/>
              <a:buNone/>
            </a:pPr>
            <a:r>
              <a:rPr lang="en-US" sz="4800" dirty="0" smtClean="0"/>
              <a:t>(</a:t>
            </a:r>
            <a:r>
              <a:rPr lang="en-US" sz="4800" dirty="0" err="1" smtClean="0"/>
              <a:t>Marzano</a:t>
            </a:r>
            <a:r>
              <a:rPr lang="en-US" sz="4800" dirty="0"/>
              <a:t>, 2001)</a:t>
            </a:r>
          </a:p>
          <a:p>
            <a:pPr marL="571500" indent="-571500">
              <a:lnSpc>
                <a:spcPct val="90000"/>
              </a:lnSpc>
              <a:buFont typeface="Wingdings" charset="0"/>
              <a:buNone/>
            </a:pPr>
            <a:endParaRPr lang="en-US" sz="2400" dirty="0"/>
          </a:p>
        </p:txBody>
      </p:sp>
    </p:spTree>
    <p:extLst>
      <p:ext uri="{BB962C8B-B14F-4D97-AF65-F5344CB8AC3E}">
        <p14:creationId xmlns:p14="http://schemas.microsoft.com/office/powerpoint/2010/main" val="1664971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33400" y="515410"/>
            <a:ext cx="7543800" cy="1295400"/>
          </a:xfrm>
        </p:spPr>
        <p:txBody>
          <a:bodyPr/>
          <a:lstStyle/>
          <a:p>
            <a:r>
              <a:rPr lang="en-US" dirty="0"/>
              <a:t>Summarizing and Note Taking </a:t>
            </a:r>
            <a:r>
              <a:rPr lang="en-US" sz="1900" dirty="0"/>
              <a:t>(</a:t>
            </a:r>
            <a:r>
              <a:rPr lang="en-US" sz="1900" dirty="0" err="1"/>
              <a:t>Marzano</a:t>
            </a:r>
            <a:r>
              <a:rPr lang="en-US" sz="1900" dirty="0"/>
              <a:t>)</a:t>
            </a:r>
            <a:r>
              <a:rPr lang="en-US" dirty="0"/>
              <a:t/>
            </a:r>
            <a:br>
              <a:rPr lang="en-US" dirty="0"/>
            </a:br>
            <a:r>
              <a:rPr lang="en-US" dirty="0"/>
              <a:t>Review/Assessment </a:t>
            </a:r>
            <a:r>
              <a:rPr lang="en-US" sz="1900" dirty="0"/>
              <a:t>(SIOP)</a:t>
            </a:r>
          </a:p>
        </p:txBody>
      </p:sp>
      <p:sp>
        <p:nvSpPr>
          <p:cNvPr id="188419" name="Rectangle 3"/>
          <p:cNvSpPr>
            <a:spLocks noGrp="1" noChangeArrowheads="1"/>
          </p:cNvSpPr>
          <p:nvPr>
            <p:ph type="body" idx="1"/>
          </p:nvPr>
        </p:nvSpPr>
        <p:spPr/>
        <p:txBody>
          <a:bodyPr>
            <a:normAutofit fontScale="85000" lnSpcReduction="20000"/>
          </a:bodyPr>
          <a:lstStyle/>
          <a:p>
            <a:pPr marL="571500" indent="-571500">
              <a:lnSpc>
                <a:spcPct val="90000"/>
              </a:lnSpc>
              <a:buFont typeface="Wingdings" charset="0"/>
              <a:buNone/>
            </a:pPr>
            <a:endParaRPr lang="en-US" sz="2800" b="1" dirty="0" smtClean="0"/>
          </a:p>
          <a:p>
            <a:pPr>
              <a:lnSpc>
                <a:spcPct val="90000"/>
              </a:lnSpc>
            </a:pPr>
            <a:r>
              <a:rPr lang="en-US" sz="2800" dirty="0" smtClean="0"/>
              <a:t>Note </a:t>
            </a:r>
            <a:r>
              <a:rPr lang="en-US" sz="2800" dirty="0"/>
              <a:t>Taking for </a:t>
            </a:r>
            <a:r>
              <a:rPr lang="en-US" sz="2800" dirty="0" smtClean="0"/>
              <a:t>ELs</a:t>
            </a:r>
          </a:p>
          <a:p>
            <a:pPr>
              <a:lnSpc>
                <a:spcPct val="90000"/>
              </a:lnSpc>
            </a:pPr>
            <a:endParaRPr lang="en-US" sz="2800" dirty="0"/>
          </a:p>
          <a:p>
            <a:pPr marL="866775" lvl="1" indent="-571500">
              <a:lnSpc>
                <a:spcPct val="90000"/>
              </a:lnSpc>
              <a:buFont typeface="Arial" charset="0"/>
              <a:buAutoNum type="arabicPeriod"/>
            </a:pPr>
            <a:r>
              <a:rPr lang="en-US" sz="2600" dirty="0"/>
              <a:t>Give students teacher-prepared notes.</a:t>
            </a:r>
          </a:p>
          <a:p>
            <a:pPr marL="571500" indent="-571500">
              <a:lnSpc>
                <a:spcPct val="90000"/>
              </a:lnSpc>
              <a:buFont typeface="Arial" charset="0"/>
              <a:buAutoNum type="arabicPeriod"/>
            </a:pPr>
            <a:endParaRPr lang="en-US" sz="2800" dirty="0"/>
          </a:p>
          <a:p>
            <a:pPr marL="866775" lvl="1" indent="-571500">
              <a:lnSpc>
                <a:spcPct val="90000"/>
              </a:lnSpc>
              <a:buFont typeface="Arial" charset="0"/>
              <a:buAutoNum type="arabicPeriod"/>
            </a:pPr>
            <a:r>
              <a:rPr lang="en-US" sz="2600" dirty="0"/>
              <a:t>Teach students a variety of note-taking formats.</a:t>
            </a:r>
          </a:p>
          <a:p>
            <a:pPr marL="571500" indent="-571500">
              <a:lnSpc>
                <a:spcPct val="90000"/>
              </a:lnSpc>
              <a:buFont typeface="Arial" charset="0"/>
              <a:buAutoNum type="arabicPeriod"/>
            </a:pPr>
            <a:endParaRPr lang="en-US" sz="2800" dirty="0"/>
          </a:p>
          <a:p>
            <a:pPr marL="866775" lvl="1" indent="-571500">
              <a:lnSpc>
                <a:spcPct val="90000"/>
              </a:lnSpc>
              <a:buFont typeface="Arial" charset="0"/>
              <a:buAutoNum type="arabicPeriod"/>
            </a:pPr>
            <a:r>
              <a:rPr lang="en-US" sz="2600" dirty="0"/>
              <a:t>Use combination notes.</a:t>
            </a:r>
          </a:p>
          <a:p>
            <a:pPr marL="571500" indent="-571500">
              <a:lnSpc>
                <a:spcPct val="90000"/>
              </a:lnSpc>
              <a:buFont typeface="Arial" charset="0"/>
              <a:buNone/>
            </a:pPr>
            <a:endParaRPr lang="en-US" sz="2800" dirty="0"/>
          </a:p>
          <a:p>
            <a:pPr marL="571500" indent="-571500">
              <a:lnSpc>
                <a:spcPct val="90000"/>
              </a:lnSpc>
              <a:buFont typeface="Arial" charset="0"/>
              <a:buNone/>
            </a:pPr>
            <a:r>
              <a:rPr lang="en-US" sz="2000" dirty="0"/>
              <a:t>(Hill &amp; Flynn, 2006</a:t>
            </a:r>
            <a:r>
              <a:rPr lang="en-US" sz="2000" dirty="0" smtClean="0"/>
              <a:t>)  </a:t>
            </a:r>
            <a:endParaRPr lang="en-US" sz="2800" dirty="0"/>
          </a:p>
        </p:txBody>
      </p:sp>
      <p:pic>
        <p:nvPicPr>
          <p:cNvPr id="2" name="Picture 1" descr="boo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038" y="5319183"/>
            <a:ext cx="1061628" cy="1360210"/>
          </a:xfrm>
          <a:prstGeom prst="rect">
            <a:avLst/>
          </a:prstGeom>
        </p:spPr>
      </p:pic>
    </p:spTree>
    <p:extLst>
      <p:ext uri="{BB962C8B-B14F-4D97-AF65-F5344CB8AC3E}">
        <p14:creationId xmlns:p14="http://schemas.microsoft.com/office/powerpoint/2010/main" val="3625477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Task</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buAutoNum type="arabicPeriod"/>
            </a:pPr>
            <a:r>
              <a:rPr lang="en-US" dirty="0" smtClean="0"/>
              <a:t>Number off from 1-4</a:t>
            </a:r>
          </a:p>
          <a:p>
            <a:r>
              <a:rPr lang="en-US" dirty="0" smtClean="0">
                <a:solidFill>
                  <a:srgbClr val="0000FF"/>
                </a:solidFill>
              </a:rPr>
              <a:t>Ones </a:t>
            </a:r>
            <a:r>
              <a:rPr lang="en-US" dirty="0" smtClean="0"/>
              <a:t>read about English as a Second Language (text pp. 115-118). </a:t>
            </a:r>
          </a:p>
          <a:p>
            <a:r>
              <a:rPr lang="en-US" dirty="0" smtClean="0">
                <a:solidFill>
                  <a:srgbClr val="0000FF"/>
                </a:solidFill>
              </a:rPr>
              <a:t>Twos</a:t>
            </a:r>
            <a:r>
              <a:rPr lang="en-US" dirty="0" smtClean="0"/>
              <a:t> read about Transitional Bilingual Education (text pp. 118-120).</a:t>
            </a:r>
          </a:p>
          <a:p>
            <a:r>
              <a:rPr lang="en-US" dirty="0" smtClean="0">
                <a:solidFill>
                  <a:srgbClr val="0000FF"/>
                </a:solidFill>
              </a:rPr>
              <a:t>Threes</a:t>
            </a:r>
            <a:r>
              <a:rPr lang="en-US" dirty="0" smtClean="0"/>
              <a:t> read about Developmental Bilingual Education (text pp. 120-122).</a:t>
            </a:r>
          </a:p>
          <a:p>
            <a:r>
              <a:rPr lang="en-US" dirty="0" smtClean="0">
                <a:solidFill>
                  <a:srgbClr val="0000FF"/>
                </a:solidFill>
              </a:rPr>
              <a:t>Fours</a:t>
            </a:r>
            <a:r>
              <a:rPr lang="en-US" dirty="0" smtClean="0"/>
              <a:t> read about Two-Way Immersion (text pp. 123-125).</a:t>
            </a:r>
          </a:p>
          <a:p>
            <a:pPr marL="0" indent="0">
              <a:buNone/>
            </a:pPr>
            <a:r>
              <a:rPr lang="en-US" dirty="0" smtClean="0"/>
              <a:t>2. All groups be prepared to share the following about the assigned program model:</a:t>
            </a:r>
          </a:p>
          <a:p>
            <a:r>
              <a:rPr lang="en-US" dirty="0" smtClean="0"/>
              <a:t>Foundations</a:t>
            </a:r>
          </a:p>
          <a:p>
            <a:r>
              <a:rPr lang="en-US" dirty="0" smtClean="0"/>
              <a:t>Characteristics</a:t>
            </a:r>
          </a:p>
          <a:p>
            <a:r>
              <a:rPr lang="en-US" dirty="0" smtClean="0"/>
              <a:t>Essentials and Concerns</a:t>
            </a:r>
          </a:p>
          <a:p>
            <a:endParaRPr lang="en-US" dirty="0"/>
          </a:p>
          <a:p>
            <a:pPr marL="457200" indent="-457200">
              <a:buAutoNum type="arabicPeriod"/>
            </a:pPr>
            <a:endParaRPr lang="en-US" dirty="0" smtClean="0"/>
          </a:p>
          <a:p>
            <a:pPr marL="457200" indent="-457200">
              <a:buAutoNum type="arabicPeriod"/>
            </a:pPr>
            <a:endParaRPr lang="en-US" dirty="0"/>
          </a:p>
          <a:p>
            <a:pPr marL="0" indent="0">
              <a:buNone/>
            </a:pPr>
            <a:endParaRPr lang="en-US" dirty="0"/>
          </a:p>
        </p:txBody>
      </p:sp>
    </p:spTree>
    <p:extLst>
      <p:ext uri="{BB962C8B-B14F-4D97-AF65-F5344CB8AC3E}">
        <p14:creationId xmlns:p14="http://schemas.microsoft.com/office/powerpoint/2010/main" val="3999026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Task</a:t>
            </a:r>
            <a:endParaRPr lang="en-US" dirty="0"/>
          </a:p>
        </p:txBody>
      </p:sp>
      <p:sp>
        <p:nvSpPr>
          <p:cNvPr id="3" name="Content Placeholder 2"/>
          <p:cNvSpPr>
            <a:spLocks noGrp="1"/>
          </p:cNvSpPr>
          <p:nvPr>
            <p:ph idx="1"/>
          </p:nvPr>
        </p:nvSpPr>
        <p:spPr/>
        <p:txBody>
          <a:bodyPr/>
          <a:lstStyle/>
          <a:p>
            <a:r>
              <a:rPr lang="en-US" dirty="0" smtClean="0"/>
              <a:t>Groups will come back together with a 1, 2, 3, and 4 in each group. </a:t>
            </a:r>
          </a:p>
          <a:p>
            <a:r>
              <a:rPr lang="en-US" dirty="0" smtClean="0"/>
              <a:t>Each group member will share with the others about his/her assigned program model.</a:t>
            </a:r>
          </a:p>
          <a:p>
            <a:r>
              <a:rPr lang="en-US" dirty="0" smtClean="0"/>
              <a:t>Each group member will take notes using combination notes.</a:t>
            </a:r>
            <a:endParaRPr lang="en-US" dirty="0"/>
          </a:p>
        </p:txBody>
      </p:sp>
    </p:spTree>
    <p:extLst>
      <p:ext uri="{BB962C8B-B14F-4D97-AF65-F5344CB8AC3E}">
        <p14:creationId xmlns:p14="http://schemas.microsoft.com/office/powerpoint/2010/main" val="280333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Telegu</a:t>
            </a:r>
            <a:endParaRPr lang="en-US" dirty="0" smtClean="0"/>
          </a:p>
          <a:p>
            <a:endParaRPr lang="en-US" dirty="0"/>
          </a:p>
        </p:txBody>
      </p:sp>
      <p:pic>
        <p:nvPicPr>
          <p:cNvPr id="4" name="Picture 3" descr="telugu.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100" y="1912423"/>
            <a:ext cx="4416694" cy="4367620"/>
          </a:xfrm>
          <a:prstGeom prst="rect">
            <a:avLst/>
          </a:prstGeom>
        </p:spPr>
      </p:pic>
    </p:spTree>
    <p:extLst>
      <p:ext uri="{BB962C8B-B14F-4D97-AF65-F5344CB8AC3E}">
        <p14:creationId xmlns:p14="http://schemas.microsoft.com/office/powerpoint/2010/main" val="359992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lingo?</a:t>
            </a:r>
            <a:endParaRPr lang="en-US" dirty="0"/>
          </a:p>
        </p:txBody>
      </p:sp>
      <p:sp>
        <p:nvSpPr>
          <p:cNvPr id="3" name="Content Placeholder 2"/>
          <p:cNvSpPr>
            <a:spLocks noGrp="1"/>
          </p:cNvSpPr>
          <p:nvPr>
            <p:ph idx="1"/>
          </p:nvPr>
        </p:nvSpPr>
        <p:spPr/>
        <p:txBody>
          <a:bodyPr/>
          <a:lstStyle/>
          <a:p>
            <a:r>
              <a:rPr lang="en-US" dirty="0" smtClean="0"/>
              <a:t>While we strive to make language simple and clear for our English learners (ELs)…we are not that great at making it that way for teachers!</a:t>
            </a:r>
          </a:p>
          <a:p>
            <a:pPr lvl="2"/>
            <a:r>
              <a:rPr lang="en-US" dirty="0" smtClean="0">
                <a:hlinkClick r:id="rId2"/>
              </a:rPr>
              <a:t>Herrera &amp; Murry p. 6</a:t>
            </a:r>
            <a:endParaRPr lang="en-US" dirty="0" smtClean="0"/>
          </a:p>
          <a:p>
            <a:r>
              <a:rPr lang="en-US" dirty="0" smtClean="0"/>
              <a:t>Common Acronyms from Bilingual and ESL Education</a:t>
            </a:r>
          </a:p>
          <a:p>
            <a:pPr lvl="2"/>
            <a:r>
              <a:rPr lang="en-US" dirty="0" smtClean="0"/>
              <a:t>Herrera &amp; </a:t>
            </a:r>
            <a:r>
              <a:rPr lang="en-US" dirty="0" err="1" smtClean="0"/>
              <a:t>Murry</a:t>
            </a:r>
            <a:r>
              <a:rPr lang="en-US" dirty="0" smtClean="0"/>
              <a:t> pp. 8-9</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05758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rrowheads="1"/>
          </p:cNvSpPr>
          <p:nvPr>
            <p:ph type="title"/>
          </p:nvPr>
        </p:nvSpPr>
        <p:spPr/>
        <p:txBody>
          <a:bodyPr/>
          <a:lstStyle/>
          <a:p>
            <a:pPr eaLnBrk="1" hangingPunct="1"/>
            <a:r>
              <a:rPr lang="en-US" dirty="0" smtClean="0">
                <a:latin typeface="Garamond" charset="0"/>
              </a:rPr>
              <a:t>How do we know who they are?</a:t>
            </a:r>
            <a:endParaRPr lang="en-US" dirty="0">
              <a:latin typeface="Garamond" charset="0"/>
            </a:endParaRPr>
          </a:p>
        </p:txBody>
      </p:sp>
      <p:sp>
        <p:nvSpPr>
          <p:cNvPr id="81926" name="Rectangle 6"/>
          <p:cNvSpPr>
            <a:spLocks noGrp="1" noChangeArrowheads="1"/>
          </p:cNvSpPr>
          <p:nvPr>
            <p:ph idx="1"/>
          </p:nvPr>
        </p:nvSpPr>
        <p:spPr/>
        <p:txBody>
          <a:bodyPr/>
          <a:lstStyle/>
          <a:p>
            <a:pPr eaLnBrk="1" hangingPunct="1">
              <a:buFont typeface="Wingdings" pitchFamily="2" charset="2"/>
              <a:buChar char="n"/>
              <a:defRPr/>
            </a:pPr>
            <a:endParaRPr lang="en-US" smtClean="0">
              <a:ea typeface="+mn-ea"/>
            </a:endParaRPr>
          </a:p>
        </p:txBody>
      </p:sp>
      <p:grpSp>
        <p:nvGrpSpPr>
          <p:cNvPr id="13316" name="Group 15"/>
          <p:cNvGrpSpPr>
            <a:grpSpLocks noChangeAspect="1"/>
          </p:cNvGrpSpPr>
          <p:nvPr/>
        </p:nvGrpSpPr>
        <p:grpSpPr bwMode="auto">
          <a:xfrm>
            <a:off x="457200" y="1371600"/>
            <a:ext cx="8229600" cy="4914900"/>
            <a:chOff x="1440" y="1800"/>
            <a:chExt cx="12960" cy="7740"/>
          </a:xfrm>
        </p:grpSpPr>
        <p:sp>
          <p:nvSpPr>
            <p:cNvPr id="13317" name="AutoShape 16"/>
            <p:cNvSpPr>
              <a:spLocks noChangeAspect="1" noChangeArrowheads="1"/>
            </p:cNvSpPr>
            <p:nvPr/>
          </p:nvSpPr>
          <p:spPr bwMode="auto">
            <a:xfrm>
              <a:off x="1440" y="1800"/>
              <a:ext cx="12960" cy="7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318" name="Oval 17"/>
            <p:cNvSpPr>
              <a:spLocks noChangeArrowheads="1"/>
            </p:cNvSpPr>
            <p:nvPr/>
          </p:nvSpPr>
          <p:spPr bwMode="auto">
            <a:xfrm>
              <a:off x="1980" y="2160"/>
              <a:ext cx="11880" cy="7020"/>
            </a:xfrm>
            <a:prstGeom prst="ellipse">
              <a:avLst/>
            </a:prstGeom>
            <a:pattFill prst="smGrid">
              <a:fgClr>
                <a:srgbClr val="008000"/>
              </a:fgClr>
              <a:bgClr>
                <a:prstClr val="white"/>
              </a:bgClr>
            </a:pattFill>
            <a:ln w="9525">
              <a:solidFill>
                <a:srgbClr val="000000"/>
              </a:solidFill>
              <a:round/>
              <a:headEnd/>
              <a:tailEnd/>
            </a:ln>
          </p:spPr>
          <p:txBody>
            <a:bodyPr/>
            <a:lstStyle/>
            <a:p>
              <a:endParaRPr lang="en-US"/>
            </a:p>
          </p:txBody>
        </p:sp>
        <p:sp>
          <p:nvSpPr>
            <p:cNvPr id="13319" name="Oval 18"/>
            <p:cNvSpPr>
              <a:spLocks noChangeArrowheads="1"/>
            </p:cNvSpPr>
            <p:nvPr/>
          </p:nvSpPr>
          <p:spPr bwMode="auto">
            <a:xfrm>
              <a:off x="3240" y="3600"/>
              <a:ext cx="9360" cy="3960"/>
            </a:xfrm>
            <a:prstGeom prst="ellipse">
              <a:avLst/>
            </a:prstGeom>
            <a:pattFill prst="pct80">
              <a:fgClr>
                <a:srgbClr val="00C500"/>
              </a:fgClr>
              <a:bgClr>
                <a:prstClr val="white"/>
              </a:bgClr>
            </a:pattFill>
            <a:ln w="9525">
              <a:solidFill>
                <a:srgbClr val="000000"/>
              </a:solidFill>
              <a:round/>
              <a:headEnd/>
              <a:tailEnd/>
            </a:ln>
          </p:spPr>
          <p:txBody>
            <a:bodyPr/>
            <a:lstStyle/>
            <a:p>
              <a:endParaRPr lang="en-US"/>
            </a:p>
          </p:txBody>
        </p:sp>
        <p:sp>
          <p:nvSpPr>
            <p:cNvPr id="13320" name="Oval 19"/>
            <p:cNvSpPr>
              <a:spLocks noChangeArrowheads="1"/>
            </p:cNvSpPr>
            <p:nvPr/>
          </p:nvSpPr>
          <p:spPr bwMode="auto">
            <a:xfrm>
              <a:off x="5220" y="4680"/>
              <a:ext cx="5400" cy="1980"/>
            </a:xfrm>
            <a:prstGeom prst="ellipse">
              <a:avLst/>
            </a:prstGeom>
            <a:pattFill prst="dkDnDiag">
              <a:fgClr>
                <a:srgbClr val="82FF6E"/>
              </a:fgClr>
              <a:bgClr>
                <a:prstClr val="white"/>
              </a:bgClr>
            </a:pattFill>
            <a:ln w="9525">
              <a:solidFill>
                <a:srgbClr val="000000"/>
              </a:solidFill>
              <a:round/>
              <a:headEnd/>
              <a:tailEnd/>
            </a:ln>
          </p:spPr>
          <p:txBody>
            <a:bodyPr/>
            <a:lstStyle/>
            <a:p>
              <a:endParaRPr lang="en-US"/>
            </a:p>
          </p:txBody>
        </p:sp>
        <p:sp>
          <p:nvSpPr>
            <p:cNvPr id="13321" name="Text Box 20"/>
            <p:cNvSpPr txBox="1">
              <a:spLocks noChangeArrowheads="1"/>
            </p:cNvSpPr>
            <p:nvPr/>
          </p:nvSpPr>
          <p:spPr bwMode="auto">
            <a:xfrm>
              <a:off x="7020" y="5400"/>
              <a:ext cx="162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a:r>
                <a:rPr lang="en-US" sz="2000" b="1" dirty="0">
                  <a:solidFill>
                    <a:srgbClr val="000000"/>
                  </a:solidFill>
                  <a:latin typeface="Times New Roman" charset="0"/>
                </a:rPr>
                <a:t>ESL</a:t>
              </a:r>
              <a:endParaRPr lang="en-US" dirty="0">
                <a:solidFill>
                  <a:srgbClr val="000000"/>
                </a:solidFill>
              </a:endParaRPr>
            </a:p>
          </p:txBody>
        </p:sp>
        <p:sp>
          <p:nvSpPr>
            <p:cNvPr id="13322" name="Text Box 21"/>
            <p:cNvSpPr txBox="1">
              <a:spLocks noChangeArrowheads="1"/>
            </p:cNvSpPr>
            <p:nvPr/>
          </p:nvSpPr>
          <p:spPr bwMode="auto">
            <a:xfrm>
              <a:off x="7200" y="3960"/>
              <a:ext cx="14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a:r>
                <a:rPr lang="en-US" sz="2000" b="1" dirty="0">
                  <a:solidFill>
                    <a:srgbClr val="000000"/>
                  </a:solidFill>
                  <a:latin typeface="Times New Roman" charset="0"/>
                </a:rPr>
                <a:t>LEP</a:t>
              </a:r>
              <a:endParaRPr lang="en-US" dirty="0">
                <a:solidFill>
                  <a:srgbClr val="000000"/>
                </a:solidFill>
              </a:endParaRPr>
            </a:p>
          </p:txBody>
        </p:sp>
        <p:sp>
          <p:nvSpPr>
            <p:cNvPr id="13323" name="Text Box 22"/>
            <p:cNvSpPr txBox="1">
              <a:spLocks noChangeArrowheads="1"/>
            </p:cNvSpPr>
            <p:nvPr/>
          </p:nvSpPr>
          <p:spPr bwMode="auto">
            <a:xfrm>
              <a:off x="7020" y="2700"/>
              <a:ext cx="180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a:r>
                <a:rPr lang="en-US" sz="2000" b="1" dirty="0">
                  <a:latin typeface="Times New Roman" charset="0"/>
                </a:rPr>
                <a:t>NELB</a:t>
              </a:r>
              <a:endParaRPr lang="en-US" dirty="0"/>
            </a:p>
          </p:txBody>
        </p:sp>
      </p:grpSp>
      <p:sp>
        <p:nvSpPr>
          <p:cNvPr id="2" name="TextBox 1"/>
          <p:cNvSpPr txBox="1"/>
          <p:nvPr/>
        </p:nvSpPr>
        <p:spPr>
          <a:xfrm>
            <a:off x="5768653" y="2286001"/>
            <a:ext cx="1035693" cy="457200"/>
          </a:xfrm>
          <a:prstGeom prst="rect">
            <a:avLst/>
          </a:prstGeom>
          <a:solidFill>
            <a:schemeClr val="bg1"/>
          </a:solidFill>
          <a:ln>
            <a:solidFill>
              <a:schemeClr val="tx1"/>
            </a:solidFill>
          </a:ln>
        </p:spPr>
        <p:txBody>
          <a:bodyPr wrap="square" rtlCol="0">
            <a:spAutoFit/>
          </a:bodyPr>
          <a:lstStyle/>
          <a:p>
            <a:r>
              <a:rPr lang="en-US" sz="1200" dirty="0" smtClean="0"/>
              <a:t>Enrollment Form</a:t>
            </a:r>
            <a:endParaRPr lang="en-US" sz="1200" dirty="0"/>
          </a:p>
        </p:txBody>
      </p:sp>
      <p:sp>
        <p:nvSpPr>
          <p:cNvPr id="29" name="TextBox 28"/>
          <p:cNvSpPr txBox="1"/>
          <p:nvPr/>
        </p:nvSpPr>
        <p:spPr>
          <a:xfrm>
            <a:off x="2579709" y="2975739"/>
            <a:ext cx="1035693" cy="646331"/>
          </a:xfrm>
          <a:prstGeom prst="rect">
            <a:avLst/>
          </a:prstGeom>
          <a:solidFill>
            <a:schemeClr val="bg1"/>
          </a:solidFill>
          <a:ln>
            <a:solidFill>
              <a:schemeClr val="tx1"/>
            </a:solidFill>
          </a:ln>
        </p:spPr>
        <p:txBody>
          <a:bodyPr wrap="square" rtlCol="0">
            <a:spAutoFit/>
          </a:bodyPr>
          <a:lstStyle/>
          <a:p>
            <a:r>
              <a:rPr lang="en-US" sz="1200" dirty="0" smtClean="0"/>
              <a:t>Test at Intake Center</a:t>
            </a:r>
            <a:endParaRPr lang="en-US" sz="1200" dirty="0"/>
          </a:p>
        </p:txBody>
      </p:sp>
      <p:sp>
        <p:nvSpPr>
          <p:cNvPr id="30" name="TextBox 29"/>
          <p:cNvSpPr txBox="1"/>
          <p:nvPr/>
        </p:nvSpPr>
        <p:spPr>
          <a:xfrm>
            <a:off x="5685151" y="4226867"/>
            <a:ext cx="1035693" cy="461665"/>
          </a:xfrm>
          <a:prstGeom prst="rect">
            <a:avLst/>
          </a:prstGeom>
          <a:solidFill>
            <a:schemeClr val="bg1"/>
          </a:solidFill>
          <a:ln>
            <a:solidFill>
              <a:schemeClr val="tx1"/>
            </a:solidFill>
          </a:ln>
        </p:spPr>
        <p:txBody>
          <a:bodyPr wrap="square" rtlCol="0">
            <a:spAutoFit/>
          </a:bodyPr>
          <a:lstStyle/>
          <a:p>
            <a:r>
              <a:rPr lang="en-US" sz="1200" dirty="0" smtClean="0"/>
              <a:t>Parent Permission</a:t>
            </a:r>
            <a:endParaRPr lang="en-US" sz="1200" dirty="0"/>
          </a:p>
        </p:txBody>
      </p:sp>
      <p:cxnSp>
        <p:nvCxnSpPr>
          <p:cNvPr id="6" name="Straight Arrow Connector 5"/>
          <p:cNvCxnSpPr>
            <a:stCxn id="2" idx="1"/>
          </p:cNvCxnSpPr>
          <p:nvPr/>
        </p:nvCxnSpPr>
        <p:spPr>
          <a:xfrm flipH="1" flipV="1">
            <a:off x="5143500" y="2169902"/>
            <a:ext cx="625153" cy="344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29" idx="3"/>
          </p:cNvCxnSpPr>
          <p:nvPr/>
        </p:nvCxnSpPr>
        <p:spPr>
          <a:xfrm flipV="1">
            <a:off x="3615402" y="2975739"/>
            <a:ext cx="499398" cy="323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30" idx="1"/>
          </p:cNvCxnSpPr>
          <p:nvPr/>
        </p:nvCxnSpPr>
        <p:spPr>
          <a:xfrm flipH="1" flipV="1">
            <a:off x="5029200" y="4000500"/>
            <a:ext cx="655951"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26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1089024" y="-339396"/>
            <a:ext cx="7272339" cy="1339009"/>
          </a:xfrm>
        </p:spPr>
        <p:txBody>
          <a:bodyPr/>
          <a:lstStyle/>
          <a:p>
            <a:pPr eaLnBrk="1" hangingPunct="1"/>
            <a:r>
              <a:rPr lang="en-US" sz="3200" dirty="0">
                <a:latin typeface="Garamond" charset="0"/>
              </a:rPr>
              <a:t>Identification Flowchart</a:t>
            </a:r>
          </a:p>
        </p:txBody>
      </p:sp>
      <p:graphicFrame>
        <p:nvGraphicFramePr>
          <p:cNvPr id="1026" name="Object 3"/>
          <p:cNvGraphicFramePr>
            <a:graphicFrameLocks noGrp="1" noChangeAspect="1"/>
          </p:cNvGraphicFramePr>
          <p:nvPr>
            <p:ph idx="1"/>
            <p:extLst>
              <p:ext uri="{D42A27DB-BD31-4B8C-83A1-F6EECF244321}">
                <p14:modId xmlns:p14="http://schemas.microsoft.com/office/powerpoint/2010/main" val="2630630505"/>
              </p:ext>
            </p:extLst>
          </p:nvPr>
        </p:nvGraphicFramePr>
        <p:xfrm>
          <a:off x="2753032" y="644233"/>
          <a:ext cx="3785420" cy="6080911"/>
        </p:xfrm>
        <a:graphic>
          <a:graphicData uri="http://schemas.openxmlformats.org/presentationml/2006/ole">
            <mc:AlternateContent xmlns:mc="http://schemas.openxmlformats.org/markup-compatibility/2006">
              <mc:Choice xmlns:v="urn:schemas-microsoft-com:vml" Requires="v">
                <p:oleObj spid="_x0000_s1130" name="Document" r:id="rId4" imgW="6184760" imgH="9255842" progId="Word.Document.8">
                  <p:embed/>
                </p:oleObj>
              </mc:Choice>
              <mc:Fallback>
                <p:oleObj name="Document" r:id="rId4" imgW="6184760" imgH="925584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3032" y="644233"/>
                        <a:ext cx="3785420" cy="60809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83347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r>
              <a:rPr lang="en-US">
                <a:latin typeface="Garamond" charset="0"/>
              </a:rPr>
              <a:t>Home Language Survey</a:t>
            </a:r>
          </a:p>
        </p:txBody>
      </p:sp>
      <p:sp>
        <p:nvSpPr>
          <p:cNvPr id="68611" name="Rectangle 3"/>
          <p:cNvSpPr>
            <a:spLocks noGrp="1" noChangeArrowheads="1"/>
          </p:cNvSpPr>
          <p:nvPr>
            <p:ph type="body" idx="1"/>
          </p:nvPr>
        </p:nvSpPr>
        <p:spPr>
          <a:xfrm>
            <a:off x="1089024" y="1801907"/>
            <a:ext cx="7272339" cy="2767153"/>
          </a:xfrm>
          <a:solidFill>
            <a:srgbClr val="3366FF"/>
          </a:solidFill>
        </p:spPr>
        <p:txBody>
          <a:bodyPr/>
          <a:lstStyle/>
          <a:p>
            <a:pPr eaLnBrk="1" hangingPunct="1"/>
            <a:r>
              <a:rPr lang="en-US">
                <a:latin typeface="Garamond" charset="0"/>
              </a:rPr>
              <a:t>Located on the JCPS Enrollment form</a:t>
            </a:r>
          </a:p>
          <a:p>
            <a:pPr eaLnBrk="1" hangingPunct="1"/>
            <a:r>
              <a:rPr lang="en-US">
                <a:latin typeface="Garamond" charset="0"/>
              </a:rPr>
              <a:t>If the child was born outside the US, or the answer to one of the other 4 questions is something other than English, the child is considered NELB and referred to ESL Intake for W-APT assessment and registration</a:t>
            </a:r>
          </a:p>
        </p:txBody>
      </p:sp>
      <p:pic>
        <p:nvPicPr>
          <p:cNvPr id="4" name="Picture 3"/>
          <p:cNvPicPr>
            <a:picLocks noChangeAspect="1" noChangeArrowheads="1"/>
          </p:cNvPicPr>
          <p:nvPr/>
        </p:nvPicPr>
        <p:blipFill>
          <a:blip r:embed="rId3" cstate="print"/>
          <a:srcRect/>
          <a:stretch>
            <a:fillRect/>
          </a:stretch>
        </p:blipFill>
        <p:spPr bwMode="auto">
          <a:xfrm>
            <a:off x="567165" y="4854258"/>
            <a:ext cx="8348235" cy="1066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20991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0.7|0.7|0.7"/>
</p:tagLst>
</file>

<file path=ppt/tags/tag2.xml><?xml version="1.0" encoding="utf-8"?>
<p:tagLst xmlns:a="http://schemas.openxmlformats.org/drawingml/2006/main" xmlns:r="http://schemas.openxmlformats.org/officeDocument/2006/relationships" xmlns:p="http://schemas.openxmlformats.org/presentationml/2006/main">
  <p:tag name="TIMING" val="|0.6|0.7|0.7|0.7|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1294</TotalTime>
  <Words>2425</Words>
  <Application>Microsoft Macintosh PowerPoint</Application>
  <PresentationFormat>On-screen Show (4:3)</PresentationFormat>
  <Paragraphs>420</Paragraphs>
  <Slides>46</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Calibri</vt:lpstr>
      <vt:lpstr>Candara</vt:lpstr>
      <vt:lpstr>Garamond</vt:lpstr>
      <vt:lpstr>ＭＳ Ｐゴシック</vt:lpstr>
      <vt:lpstr>Times New Roman</vt:lpstr>
      <vt:lpstr>Verdana</vt:lpstr>
      <vt:lpstr>Wingdings</vt:lpstr>
      <vt:lpstr>メイリオ</vt:lpstr>
      <vt:lpstr>Arial</vt:lpstr>
      <vt:lpstr>Tradition</vt:lpstr>
      <vt:lpstr>Document</vt:lpstr>
      <vt:lpstr>LITR 640</vt:lpstr>
      <vt:lpstr>Who are the students?</vt:lpstr>
      <vt:lpstr>Facts about JCPS English language learners</vt:lpstr>
      <vt:lpstr>Did you know?</vt:lpstr>
      <vt:lpstr>PowerPoint Presentation</vt:lpstr>
      <vt:lpstr>What’s the lingo?</vt:lpstr>
      <vt:lpstr>How do we know who they are?</vt:lpstr>
      <vt:lpstr>Identification Flowchart</vt:lpstr>
      <vt:lpstr>Home Language Survey</vt:lpstr>
      <vt:lpstr>W-APT (WIDA--ACCESS Placement Test)</vt:lpstr>
      <vt:lpstr>PowerPoint Presentation</vt:lpstr>
      <vt:lpstr>PowerPoint Presentation</vt:lpstr>
      <vt:lpstr>PowerPoint Presentation</vt:lpstr>
      <vt:lpstr>PowerPoint Presentation</vt:lpstr>
      <vt:lpstr>Accept/Waive ESL Parents have the right to accept or waive ESL services </vt:lpstr>
      <vt:lpstr>The JCPS ESL Intake Center</vt:lpstr>
      <vt:lpstr>Who are the families we serve?</vt:lpstr>
      <vt:lpstr>Who are the families we serve?</vt:lpstr>
      <vt:lpstr>How do they get here?</vt:lpstr>
      <vt:lpstr>Their Cultures</vt:lpstr>
      <vt:lpstr>How to include ELs in the classroom community</vt:lpstr>
      <vt:lpstr>How do ESL teachers know all of those languages?</vt:lpstr>
      <vt:lpstr>Current Theories of Language Development</vt:lpstr>
      <vt:lpstr>Krashen’s Monitor Model</vt:lpstr>
      <vt:lpstr>Krashen’s Monitor Model  </vt:lpstr>
      <vt:lpstr>Krashen’s Monitor Model </vt:lpstr>
      <vt:lpstr>Jim Cummins</vt:lpstr>
      <vt:lpstr>Jim Cummins </vt:lpstr>
      <vt:lpstr>But they sound like they know English!</vt:lpstr>
      <vt:lpstr> Basic Interpersonal Communication Skills Cognitive/Academic Language Proficiency </vt:lpstr>
      <vt:lpstr>Linguistic Processes of Second Language Acquisition (SLA)</vt:lpstr>
      <vt:lpstr>Stages of Second Language Acquisition (SLA) (Adapted from Krashen and Terrell)</vt:lpstr>
      <vt:lpstr>ACCESS Language Proficiency Test</vt:lpstr>
      <vt:lpstr>ACCESS Teacher Reports</vt:lpstr>
      <vt:lpstr>ACCESS Language Proficiency Levels</vt:lpstr>
      <vt:lpstr>ACCESS SCORES for EXITING ESL</vt:lpstr>
      <vt:lpstr>Cooperation versus Competition</vt:lpstr>
      <vt:lpstr>Why Cooperative Learning Promotes Language Learning</vt:lpstr>
      <vt:lpstr>Why Cooperative Learning Promotes Language Learning</vt:lpstr>
      <vt:lpstr>Interaction</vt:lpstr>
      <vt:lpstr>Interaction</vt:lpstr>
      <vt:lpstr>Range of Program Models for CLD Students</vt:lpstr>
      <vt:lpstr>Summarizing and Note Taking (Marzano) Review/Assessment (SIOP)</vt:lpstr>
      <vt:lpstr>Summarizing and Note Taking (Marzano) Review/Assessment (SIOP)</vt:lpstr>
      <vt:lpstr>Jigsaw Task</vt:lpstr>
      <vt:lpstr>Jigsaw Task</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EDUG 640</dc:title>
  <dc:creator>Mary Morgan</dc:creator>
  <cp:lastModifiedBy>Mary Morgan</cp:lastModifiedBy>
  <cp:revision>90</cp:revision>
  <cp:lastPrinted>2013-07-07T19:56:11Z</cp:lastPrinted>
  <dcterms:created xsi:type="dcterms:W3CDTF">2013-06-10T17:51:10Z</dcterms:created>
  <dcterms:modified xsi:type="dcterms:W3CDTF">2016-07-06T20:31:10Z</dcterms:modified>
</cp:coreProperties>
</file>