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75" r:id="rId2"/>
    <p:sldId id="276" r:id="rId3"/>
    <p:sldId id="265" r:id="rId4"/>
    <p:sldId id="266" r:id="rId5"/>
    <p:sldId id="267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11"/>
    <p:restoredTop sz="80276" autoAdjust="0"/>
  </p:normalViewPr>
  <p:slideViewPr>
    <p:cSldViewPr snapToGrid="0" snapToObjects="1">
      <p:cViewPr>
        <p:scale>
          <a:sx n="65" d="100"/>
          <a:sy n="65" d="100"/>
        </p:scale>
        <p:origin x="2160" y="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D660E-1AA4-204A-B783-22257E6EA408}" type="datetimeFigureOut">
              <a:rPr lang="en-US" smtClean="0"/>
              <a:t>7/14/16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2D0C0-6301-3747-8AE1-8E1C15F14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7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 p. 116</a:t>
            </a:r>
          </a:p>
          <a:p>
            <a:r>
              <a:rPr lang="en-US" dirty="0" smtClean="0"/>
              <a:t>While we are limited to the program model for which we have resources, we are not limited to how effective we can strive to make this program</a:t>
            </a:r>
            <a:r>
              <a:rPr lang="en-US" baseline="0" dirty="0" smtClean="0"/>
              <a:t> model for kids!!!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2D0C0-6301-3747-8AE1-8E1C15F147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4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 p. 116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2D0C0-6301-3747-8AE1-8E1C15F147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63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2D0C0-6301-3747-8AE1-8E1C15F147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6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CALLA can be used</a:t>
            </a:r>
            <a:r>
              <a:rPr lang="en-US" baseline="0" dirty="0" smtClean="0"/>
              <a:t> in ESL, bilingual, or mainstream classrooms.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2D0C0-6301-3747-8AE1-8E1C15F147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0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2D0C0-6301-3747-8AE1-8E1C15F147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49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text p. 42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2D0C0-6301-3747-8AE1-8E1C15F147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0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9B99423B-168A-E04E-91AD-72964CCC46B6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423B-168A-E04E-91AD-72964CCC46B6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6883-C984-DB40-88BF-FAABDF43B0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423B-168A-E04E-91AD-72964CCC46B6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6883-C984-DB40-88BF-FAABDF43B0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423B-168A-E04E-91AD-72964CCC46B6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6883-C984-DB40-88BF-FAABDF43B0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423B-168A-E04E-91AD-72964CCC46B6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6883-C984-DB40-88BF-FAABDF43B0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423B-168A-E04E-91AD-72964CCC46B6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6883-C984-DB40-88BF-FAABDF43B0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423B-168A-E04E-91AD-72964CCC46B6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6883-C984-DB40-88BF-FAABDF43B0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423B-168A-E04E-91AD-72964CCC46B6}" type="datetimeFigureOut">
              <a:rPr lang="en-US" smtClean="0"/>
              <a:t>7/14/16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6883-C984-DB40-88BF-FAABDF43B0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423B-168A-E04E-91AD-72964CCC46B6}" type="datetimeFigureOut">
              <a:rPr lang="en-US" smtClean="0"/>
              <a:t>7/14/16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6883-C984-DB40-88BF-FAABDF43B0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423B-168A-E04E-91AD-72964CCC46B6}" type="datetimeFigureOut">
              <a:rPr lang="en-US" smtClean="0"/>
              <a:t>7/14/16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6883-C984-DB40-88BF-FAABDF43B0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423B-168A-E04E-91AD-72964CCC46B6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6883-C984-DB40-88BF-FAABDF43B0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423B-168A-E04E-91AD-72964CCC46B6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F6883-C984-DB40-88BF-FAABDF43B0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99423B-168A-E04E-91AD-72964CCC46B6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BF6883-C984-DB40-88BF-FAABDF43B0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NUL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Sheltered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“Effective models of ESL programming (e.g., CALLA [</a:t>
            </a:r>
            <a:r>
              <a:rPr lang="en-US" dirty="0" err="1" smtClean="0"/>
              <a:t>Chamot</a:t>
            </a:r>
            <a:r>
              <a:rPr lang="en-US" dirty="0" smtClean="0"/>
              <a:t> &amp; O’Malley, 1994]) typically emphasize </a:t>
            </a:r>
            <a:r>
              <a:rPr lang="en-US" dirty="0" smtClean="0">
                <a:solidFill>
                  <a:schemeClr val="accent3"/>
                </a:solidFill>
              </a:rPr>
              <a:t>frequent opportunities for language interaction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8CADAE"/>
                </a:solidFill>
              </a:rPr>
              <a:t>scaffolding of instruction</a:t>
            </a:r>
            <a:r>
              <a:rPr lang="en-US" dirty="0" smtClean="0"/>
              <a:t>, and constructivist activities focused on the </a:t>
            </a:r>
            <a:r>
              <a:rPr lang="en-US" dirty="0" smtClean="0">
                <a:solidFill>
                  <a:srgbClr val="8CADAE"/>
                </a:solidFill>
              </a:rPr>
              <a:t>derivation of meaning from context, language, and support structures </a:t>
            </a:r>
            <a:r>
              <a:rPr lang="en-US" dirty="0" smtClean="0"/>
              <a:t>(</a:t>
            </a:r>
            <a:r>
              <a:rPr lang="en-US" dirty="0" err="1" smtClean="0"/>
              <a:t>Echevarria</a:t>
            </a:r>
            <a:r>
              <a:rPr lang="en-US" dirty="0" smtClean="0"/>
              <a:t> &amp; Graves, 2003; </a:t>
            </a:r>
            <a:r>
              <a:rPr lang="en-US" dirty="0" err="1" smtClean="0"/>
              <a:t>Linquanti</a:t>
            </a:r>
            <a:r>
              <a:rPr lang="en-US" dirty="0" smtClean="0"/>
              <a:t>, 1999; </a:t>
            </a:r>
            <a:r>
              <a:rPr lang="en-US" dirty="0" err="1" smtClean="0"/>
              <a:t>Ovando</a:t>
            </a:r>
            <a:r>
              <a:rPr lang="en-US" dirty="0" smtClean="0"/>
              <a:t>, Combs, &amp; Collier, 2006).”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1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Sheltered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“A focus on language interactions typically involves frequent and sometimes extended opportunities for teacher-student and  student-student communication at all literacy levels: listening, speaking, reading, and writing.”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9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Review the </a:t>
            </a:r>
            <a:r>
              <a:rPr lang="en-US" dirty="0" err="1" smtClean="0"/>
              <a:t>Chamot</a:t>
            </a:r>
            <a:r>
              <a:rPr lang="en-US" dirty="0" smtClean="0"/>
              <a:t> &amp; O’Malley article using </a:t>
            </a:r>
            <a:r>
              <a:rPr lang="en-US" dirty="0" smtClean="0">
                <a:hlinkClick r:id="rId3" invalidUrl="http://www.cobbk12.org/Cheathamhill/LFS Update/summarizing_strategies.htm"/>
              </a:rPr>
              <a:t>Shaping Up</a:t>
            </a:r>
            <a:r>
              <a:rPr lang="en-US" dirty="0" smtClean="0"/>
              <a:t> summarizing strategy.</a:t>
            </a:r>
          </a:p>
          <a:p>
            <a:endParaRPr lang="en-US" dirty="0"/>
          </a:p>
          <a:p>
            <a:r>
              <a:rPr lang="en-US" dirty="0" smtClean="0"/>
              <a:t>Developed to help English learners (ELs) prepare to participate in content-area instruction in the mainstream </a:t>
            </a:r>
            <a:r>
              <a:rPr lang="en-US" dirty="0" smtClean="0"/>
              <a:t>classroom</a:t>
            </a:r>
          </a:p>
          <a:p>
            <a:pPr lvl="1"/>
            <a:r>
              <a:rPr lang="en-US" dirty="0" smtClean="0"/>
              <a:t>Can be used in ESL, bilingual, and general education classrooms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3 components </a:t>
            </a:r>
          </a:p>
          <a:p>
            <a:pPr lvl="1"/>
            <a:r>
              <a:rPr lang="en-US" dirty="0" smtClean="0"/>
              <a:t>Curriculum correlated with mainstream content subjects</a:t>
            </a:r>
          </a:p>
          <a:p>
            <a:pPr lvl="1"/>
            <a:r>
              <a:rPr lang="en-US" dirty="0" smtClean="0"/>
              <a:t>Academic language development activities</a:t>
            </a:r>
          </a:p>
          <a:p>
            <a:pPr lvl="1"/>
            <a:r>
              <a:rPr lang="en-US" dirty="0" smtClean="0"/>
              <a:t>Learning strategy instruction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1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English learners were performing well on English proficiency assessments, but they were having severe difficulties when mainstreamed into the regular classroom.</a:t>
            </a:r>
          </a:p>
          <a:p>
            <a:pPr marL="638175" lvl="1" indent="-342900"/>
            <a:r>
              <a:rPr lang="en-US" dirty="0" smtClean="0"/>
              <a:t>Assessments weren’t measuring academic English attainment.</a:t>
            </a:r>
          </a:p>
          <a:p>
            <a:pPr lvl="1"/>
            <a:r>
              <a:rPr lang="en-US" dirty="0" smtClean="0"/>
              <a:t>Academic language skills lag behind the development of social skills by 5-7 years.</a:t>
            </a:r>
          </a:p>
          <a:p>
            <a:pPr lvl="1"/>
            <a:endParaRPr lang="en-US" dirty="0"/>
          </a:p>
          <a:p>
            <a:r>
              <a:rPr lang="en-US" dirty="0" smtClean="0"/>
              <a:t>CALLA was designed to be a bridge to the mainstream, taught by ESL professionals.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601" r="-71601"/>
          <a:stretch>
            <a:fillRect/>
          </a:stretch>
        </p:blipFill>
        <p:spPr>
          <a:xfrm>
            <a:off x="-392199" y="244202"/>
            <a:ext cx="9891799" cy="6359798"/>
          </a:xfrm>
        </p:spPr>
      </p:pic>
      <p:sp>
        <p:nvSpPr>
          <p:cNvPr id="3" name="Rectangle 2"/>
          <p:cNvSpPr/>
          <p:nvPr/>
        </p:nvSpPr>
        <p:spPr>
          <a:xfrm>
            <a:off x="1013792" y="2961861"/>
            <a:ext cx="1073426" cy="14312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Knowing how to perform certain activities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89915" y="2842591"/>
            <a:ext cx="1437860" cy="16697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Factual knowledge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Information a person knows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728" y="257237"/>
            <a:ext cx="4623898" cy="6434149"/>
          </a:xfrm>
          <a:prstGeom prst="rect">
            <a:avLst/>
          </a:prstGeom>
        </p:spPr>
      </p:pic>
      <p:pic>
        <p:nvPicPr>
          <p:cNvPr id="6" name="Picture 5" descr="Number-1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69849"/>
            <a:ext cx="551032" cy="551032"/>
          </a:xfrm>
          <a:prstGeom prst="rect">
            <a:avLst/>
          </a:prstGeom>
        </p:spPr>
      </p:pic>
      <p:pic>
        <p:nvPicPr>
          <p:cNvPr id="7" name="Picture 6" descr="Number-2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562" y="6007203"/>
            <a:ext cx="583595" cy="583595"/>
          </a:xfrm>
          <a:prstGeom prst="rect">
            <a:avLst/>
          </a:prstGeom>
        </p:spPr>
      </p:pic>
      <p:pic>
        <p:nvPicPr>
          <p:cNvPr id="9" name="Picture 8" descr="Number-2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53" y="5443172"/>
            <a:ext cx="621092" cy="621092"/>
          </a:xfrm>
          <a:prstGeom prst="rect">
            <a:avLst/>
          </a:prstGeom>
        </p:spPr>
      </p:pic>
      <p:pic>
        <p:nvPicPr>
          <p:cNvPr id="10" name="Picture 9" descr="Number-2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65" y="1160254"/>
            <a:ext cx="621092" cy="621092"/>
          </a:xfrm>
          <a:prstGeom prst="rect">
            <a:avLst/>
          </a:prstGeom>
        </p:spPr>
      </p:pic>
      <p:pic>
        <p:nvPicPr>
          <p:cNvPr id="11" name="Picture 10" descr="Number-3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562" y="5412940"/>
            <a:ext cx="583595" cy="5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2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934</TotalTime>
  <Words>299</Words>
  <Application>Microsoft Macintosh PowerPoint</Application>
  <PresentationFormat>On-screen Show (4:3)</PresentationFormat>
  <Paragraphs>35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Candara</vt:lpstr>
      <vt:lpstr>Wingdings</vt:lpstr>
      <vt:lpstr>Tradition</vt:lpstr>
      <vt:lpstr>Sheltered Instruction</vt:lpstr>
      <vt:lpstr>Sheltered Instruction</vt:lpstr>
      <vt:lpstr>CALLA</vt:lpstr>
      <vt:lpstr>CALLA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EDUG 640</dc:title>
  <dc:creator>Mary Morgan</dc:creator>
  <cp:lastModifiedBy>Mary Morgan</cp:lastModifiedBy>
  <cp:revision>53</cp:revision>
  <dcterms:created xsi:type="dcterms:W3CDTF">2013-06-13T17:53:53Z</dcterms:created>
  <dcterms:modified xsi:type="dcterms:W3CDTF">2016-07-14T13:29:18Z</dcterms:modified>
</cp:coreProperties>
</file>