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4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5009" autoAdjust="0"/>
  </p:normalViewPr>
  <p:slideViewPr>
    <p:cSldViewPr snapToGrid="0" snapToObjects="1">
      <p:cViewPr>
        <p:scale>
          <a:sx n="65" d="100"/>
          <a:sy n="65" d="100"/>
        </p:scale>
        <p:origin x="1248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660E-1AA4-204A-B783-22257E6EA408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2D0C0-6301-3747-8AE1-8E1C15F14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698FB-EE6B-C449-95C9-F776736C3B27}" type="slidenum">
              <a:rPr lang="en-US"/>
              <a:pPr/>
              <a:t>2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influence of </a:t>
            </a:r>
            <a:r>
              <a:rPr lang="en-US" i="1" dirty="0" smtClean="0"/>
              <a:t>Lau</a:t>
            </a:r>
            <a:r>
              <a:rPr lang="en-US" dirty="0" smtClean="0"/>
              <a:t> on federal policy was substantial. After the court's decision, the U.S. Department of Education's Office of Civil Rights created the </a:t>
            </a:r>
            <a:r>
              <a:rPr lang="en-US" b="1" dirty="0" smtClean="0"/>
              <a:t>Lau Remedies</a:t>
            </a:r>
            <a:r>
              <a:rPr lang="en-US" dirty="0" smtClean="0"/>
              <a:t>. Whereas Title VII Bilingual Education Act regulations applied only to funded programs, the Lau Remedies applied to all school districts and functioned as de facto compliance standards. </a:t>
            </a:r>
          </a:p>
          <a:p>
            <a:r>
              <a:rPr lang="en-US" dirty="0" smtClean="0"/>
              <a:t>The Office of Civil Rights used the </a:t>
            </a:r>
            <a:r>
              <a:rPr lang="en-US" i="1" dirty="0" smtClean="0"/>
              <a:t>Lau</a:t>
            </a:r>
            <a:r>
              <a:rPr lang="en-US" dirty="0" smtClean="0"/>
              <a:t> decision to go after districts that, like San Francisco, were essentially ignoring the needs of its LEP students.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2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F14B8-38E0-504D-8645-15558E878A23}" type="slidenum">
              <a:rPr lang="en-US"/>
              <a:pPr/>
              <a:t>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W-APT</a:t>
            </a:r>
            <a:r>
              <a:rPr lang="en-US" baseline="0" dirty="0" smtClean="0"/>
              <a:t> and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037CE-3492-C349-AFE1-00B2EDF01A80}" type="slidenum">
              <a:rPr lang="en-US"/>
              <a:pPr/>
              <a:t>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99423B-168A-E04E-91AD-72964CCC46B6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.gov/about/offices/list/ocr/ell/lau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Lau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What is a Lau Plan?</a:t>
            </a:r>
            <a:r>
              <a:rPr lang="en-US" dirty="0"/>
              <a:t> A Lau Plan, named after the landmark </a:t>
            </a:r>
            <a:r>
              <a:rPr lang="en-US" dirty="0">
                <a:hlinkClick r:id="rId2"/>
              </a:rPr>
              <a:t>Lau vs. Nichols U.S. Supreme Court Decision of 1974</a:t>
            </a:r>
            <a:r>
              <a:rPr lang="en-US" dirty="0"/>
              <a:t>, is an equal access plan that protects English </a:t>
            </a:r>
            <a:r>
              <a:rPr lang="en-US" dirty="0" smtClean="0"/>
              <a:t>Language Learners </a:t>
            </a:r>
            <a:r>
              <a:rPr lang="en-US" dirty="0"/>
              <a:t>(</a:t>
            </a:r>
            <a:r>
              <a:rPr lang="en-US" dirty="0" smtClean="0"/>
              <a:t>ELLs</a:t>
            </a:r>
            <a:r>
              <a:rPr lang="en-US" dirty="0"/>
              <a:t>). The plan describes what a School Administrative Unit (SAU) will do to:</a:t>
            </a:r>
          </a:p>
          <a:p>
            <a:r>
              <a:rPr lang="en-US" dirty="0" smtClean="0"/>
              <a:t>Identify and place </a:t>
            </a:r>
            <a:r>
              <a:rPr lang="en-US" dirty="0"/>
              <a:t>its </a:t>
            </a:r>
            <a:r>
              <a:rPr lang="en-US" dirty="0" smtClean="0"/>
              <a:t>ELLs</a:t>
            </a:r>
            <a:endParaRPr lang="en-US" dirty="0"/>
          </a:p>
          <a:p>
            <a:r>
              <a:rPr lang="en-US" dirty="0"/>
              <a:t>design an effective program to meet </a:t>
            </a:r>
            <a:r>
              <a:rPr lang="en-US" dirty="0" smtClean="0"/>
              <a:t>ELL </a:t>
            </a:r>
            <a:r>
              <a:rPr lang="en-US" dirty="0"/>
              <a:t>needs, including a Language Acquisition Committee (LAC) and Individual Language Acquisition Plans (ILAP);</a:t>
            </a:r>
          </a:p>
          <a:p>
            <a:r>
              <a:rPr lang="en-US" dirty="0"/>
              <a:t>employ appropriate English-as-a-second-language or bilingual personnel (or both);</a:t>
            </a:r>
          </a:p>
          <a:p>
            <a:r>
              <a:rPr lang="en-US" dirty="0"/>
              <a:t>align the instruction of </a:t>
            </a:r>
            <a:r>
              <a:rPr lang="en-US" dirty="0" smtClean="0"/>
              <a:t>ELLs </a:t>
            </a:r>
            <a:r>
              <a:rPr lang="en-US" dirty="0"/>
              <a:t>to state content standards; and</a:t>
            </a:r>
          </a:p>
          <a:p>
            <a:r>
              <a:rPr lang="en-US" dirty="0"/>
              <a:t>provide ongoing authentic assessments to ascertain their growth in English language </a:t>
            </a:r>
            <a:r>
              <a:rPr lang="en-US" dirty="0" smtClean="0"/>
              <a:t>proficiency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Lau Plan:</a:t>
            </a:r>
            <a:br>
              <a:rPr lang="en-US" sz="3200" dirty="0"/>
            </a:br>
            <a:r>
              <a:rPr lang="en-US" sz="3200" dirty="0"/>
              <a:t>Create a service delivery plan for English language learners.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024" y="2539510"/>
            <a:ext cx="7272339" cy="3586653"/>
          </a:xfrm>
        </p:spPr>
        <p:txBody>
          <a:bodyPr/>
          <a:lstStyle/>
          <a:p>
            <a:r>
              <a:rPr lang="en-US" dirty="0"/>
              <a:t>Program accommodates students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English language level needs</a:t>
            </a:r>
          </a:p>
          <a:p>
            <a:r>
              <a:rPr lang="en-US" dirty="0"/>
              <a:t>Must be aligned to state and local standards</a:t>
            </a:r>
          </a:p>
          <a:p>
            <a:r>
              <a:rPr lang="en-US" dirty="0"/>
              <a:t>ESL Program Description</a:t>
            </a:r>
          </a:p>
        </p:txBody>
      </p:sp>
    </p:spTree>
    <p:extLst>
      <p:ext uri="{BB962C8B-B14F-4D97-AF65-F5344CB8AC3E}">
        <p14:creationId xmlns:p14="http://schemas.microsoft.com/office/powerpoint/2010/main" val="27249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4" y="644983"/>
            <a:ext cx="7272339" cy="1339009"/>
          </a:xfrm>
        </p:spPr>
        <p:txBody>
          <a:bodyPr/>
          <a:lstStyle/>
          <a:p>
            <a:r>
              <a:rPr lang="en-US" sz="3200" dirty="0"/>
              <a:t>Lau Plan:</a:t>
            </a:r>
            <a:br>
              <a:rPr lang="en-US" sz="3200" dirty="0"/>
            </a:br>
            <a:r>
              <a:rPr lang="en-US" sz="3200" dirty="0"/>
              <a:t>Establish criteria for reclassification, transfer, and exit from the support system.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024" y="2589736"/>
            <a:ext cx="7272339" cy="4324257"/>
          </a:xfrm>
        </p:spPr>
        <p:txBody>
          <a:bodyPr/>
          <a:lstStyle/>
          <a:p>
            <a:r>
              <a:rPr lang="en-US" dirty="0"/>
              <a:t>Document results of all assessments used to determine student exit from ESL program.</a:t>
            </a:r>
          </a:p>
          <a:p>
            <a:r>
              <a:rPr lang="en-US" dirty="0"/>
              <a:t>This determination is made by a language assessment committee, not a single individual.</a:t>
            </a:r>
          </a:p>
        </p:txBody>
      </p:sp>
    </p:spTree>
    <p:extLst>
      <p:ext uri="{BB962C8B-B14F-4D97-AF65-F5344CB8AC3E}">
        <p14:creationId xmlns:p14="http://schemas.microsoft.com/office/powerpoint/2010/main" val="3174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Lau Plan:</a:t>
            </a:r>
            <a:br>
              <a:rPr lang="en-US" sz="4000" dirty="0"/>
            </a:br>
            <a:r>
              <a:rPr lang="en-US" sz="4000" dirty="0"/>
              <a:t>Engage qualified personnel.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024" y="2198704"/>
            <a:ext cx="7272339" cy="432425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ESL staff must be qualified with academic preparation in English-as-a-second-language.</a:t>
            </a:r>
          </a:p>
          <a:p>
            <a:pPr>
              <a:lnSpc>
                <a:spcPct val="90000"/>
              </a:lnSpc>
            </a:pPr>
            <a:r>
              <a:rPr lang="en-US" dirty="0"/>
              <a:t>ESL support services that do not supplant the standard curriculum may be provided by an education aide who is supervised by an ESL teacher in collaboration with the student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regular classroom teacher.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Bilingual Associate Instructors </a:t>
            </a:r>
          </a:p>
        </p:txBody>
      </p:sp>
    </p:spTree>
    <p:extLst>
      <p:ext uri="{BB962C8B-B14F-4D97-AF65-F5344CB8AC3E}">
        <p14:creationId xmlns:p14="http://schemas.microsoft.com/office/powerpoint/2010/main" val="7409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911</TotalTime>
  <Words>323</Words>
  <Application>Microsoft Macintosh PowerPoint</Application>
  <PresentationFormat>On-screen Show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Candara</vt:lpstr>
      <vt:lpstr>Wingdings</vt:lpstr>
      <vt:lpstr>メイリオ</vt:lpstr>
      <vt:lpstr>Tradition</vt:lpstr>
      <vt:lpstr>What is a Lau Plan?</vt:lpstr>
      <vt:lpstr>Lau Plan: Create a service delivery plan for English language learners.</vt:lpstr>
      <vt:lpstr>Lau Plan: Establish criteria for reclassification, transfer, and exit from the support system.</vt:lpstr>
      <vt:lpstr>Lau Plan: Engage qualified personnel.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EDUG 640</dc:title>
  <dc:creator>Mary Morgan</dc:creator>
  <cp:lastModifiedBy>Mary Morgan</cp:lastModifiedBy>
  <cp:revision>51</cp:revision>
  <dcterms:created xsi:type="dcterms:W3CDTF">2013-06-13T17:53:53Z</dcterms:created>
  <dcterms:modified xsi:type="dcterms:W3CDTF">2016-07-12T22:31:18Z</dcterms:modified>
</cp:coreProperties>
</file>