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7" r:id="rId5"/>
  </p:sldMasterIdLst>
  <p:notesMasterIdLst>
    <p:notesMasterId r:id="rId47"/>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80072" autoAdjust="0"/>
  </p:normalViewPr>
  <p:slideViewPr>
    <p:cSldViewPr snapToGrid="0">
      <p:cViewPr varScale="1">
        <p:scale>
          <a:sx n="59" d="100"/>
          <a:sy n="59" d="100"/>
        </p:scale>
        <p:origin x="972" y="78"/>
      </p:cViewPr>
      <p:guideLst/>
    </p:cSldViewPr>
  </p:slideViewPr>
  <p:notesTextViewPr>
    <p:cViewPr>
      <p:scale>
        <a:sx n="1" d="1"/>
        <a:sy n="1" d="1"/>
      </p:scale>
      <p:origin x="0" y="0"/>
    </p:cViewPr>
  </p:notesTextViewPr>
  <p:sorterViewPr>
    <p:cViewPr>
      <p:scale>
        <a:sx n="100" d="100"/>
        <a:sy n="100" d="100"/>
      </p:scale>
      <p:origin x="0" y="-530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9195B-7579-4D88-AB01-67532C89242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8ECDDA-15ED-4CCB-B159-937B62F2BD86}">
      <dgm:prSet phldrT="[Text]"/>
      <dgm:spPr>
        <a:solidFill>
          <a:srgbClr val="00B0F0"/>
        </a:solidFill>
      </dgm:spPr>
      <dgm:t>
        <a:bodyPr/>
        <a:lstStyle/>
        <a:p>
          <a:r>
            <a:rPr lang="en-US" b="1" dirty="0" smtClean="0">
              <a:solidFill>
                <a:schemeClr val="tx1"/>
              </a:solidFill>
            </a:rPr>
            <a:t>Reading Informational CCR4</a:t>
          </a:r>
          <a:endParaRPr lang="en-US" b="1" dirty="0">
            <a:solidFill>
              <a:schemeClr val="tx1"/>
            </a:solidFill>
          </a:endParaRPr>
        </a:p>
      </dgm:t>
    </dgm:pt>
    <dgm:pt modelId="{66FA63E5-DDD0-4234-8F3E-7950B9669AB6}" type="parTrans" cxnId="{425F4725-DF62-441F-9882-A829485FA3CE}">
      <dgm:prSet/>
      <dgm:spPr/>
      <dgm:t>
        <a:bodyPr/>
        <a:lstStyle/>
        <a:p>
          <a:endParaRPr lang="en-US"/>
        </a:p>
      </dgm:t>
    </dgm:pt>
    <dgm:pt modelId="{59E326CD-92F6-41E8-A710-48A0E689DD93}" type="sibTrans" cxnId="{425F4725-DF62-441F-9882-A829485FA3CE}">
      <dgm:prSet/>
      <dgm:spPr/>
      <dgm:t>
        <a:bodyPr/>
        <a:lstStyle/>
        <a:p>
          <a:endParaRPr lang="en-US"/>
        </a:p>
      </dgm:t>
    </dgm:pt>
    <dgm:pt modelId="{7B73FBF8-6AA6-4EDF-8109-2E151717E770}">
      <dgm:prSet phldrT="[Text]"/>
      <dgm:spPr>
        <a:solidFill>
          <a:srgbClr val="92D050">
            <a:alpha val="90000"/>
          </a:srgbClr>
        </a:solidFill>
      </dgm:spPr>
      <dgm:t>
        <a:bodyPr/>
        <a:lstStyle/>
        <a:p>
          <a:r>
            <a:rPr lang="en-US" dirty="0" smtClean="0"/>
            <a:t>Interpret words and phrases as they are used in a text, including determining technical, connotative, and figurative meanings, and analyze how specific word choices shape meaning or tone.</a:t>
          </a:r>
          <a:endParaRPr lang="en-US" dirty="0"/>
        </a:p>
      </dgm:t>
    </dgm:pt>
    <dgm:pt modelId="{E9D68D9C-268A-4ECD-8499-D773273A5896}" type="parTrans" cxnId="{CB66C2DD-18B2-4671-A124-2A8C60046A25}">
      <dgm:prSet/>
      <dgm:spPr/>
      <dgm:t>
        <a:bodyPr/>
        <a:lstStyle/>
        <a:p>
          <a:endParaRPr lang="en-US"/>
        </a:p>
      </dgm:t>
    </dgm:pt>
    <dgm:pt modelId="{E641458A-1785-4144-B61E-AD525EA9CB96}" type="sibTrans" cxnId="{CB66C2DD-18B2-4671-A124-2A8C60046A25}">
      <dgm:prSet/>
      <dgm:spPr/>
      <dgm:t>
        <a:bodyPr/>
        <a:lstStyle/>
        <a:p>
          <a:endParaRPr lang="en-US"/>
        </a:p>
      </dgm:t>
    </dgm:pt>
    <dgm:pt modelId="{4ECEF19F-B5B9-42DA-9D6A-6A0559B57470}">
      <dgm:prSet phldrT="[Text]"/>
      <dgm:spPr>
        <a:solidFill>
          <a:srgbClr val="00B0F0"/>
        </a:solidFill>
      </dgm:spPr>
      <dgm:t>
        <a:bodyPr/>
        <a:lstStyle/>
        <a:p>
          <a:r>
            <a:rPr lang="en-US" b="1" dirty="0" smtClean="0">
              <a:solidFill>
                <a:schemeClr val="tx1"/>
              </a:solidFill>
            </a:rPr>
            <a:t>Language</a:t>
          </a:r>
        </a:p>
        <a:p>
          <a:r>
            <a:rPr lang="en-US" b="1" dirty="0" smtClean="0">
              <a:solidFill>
                <a:schemeClr val="tx1"/>
              </a:solidFill>
            </a:rPr>
            <a:t>CCR4</a:t>
          </a:r>
          <a:endParaRPr lang="en-US" b="1" dirty="0">
            <a:solidFill>
              <a:schemeClr val="tx1"/>
            </a:solidFill>
          </a:endParaRPr>
        </a:p>
      </dgm:t>
    </dgm:pt>
    <dgm:pt modelId="{2F6BC416-0339-44C5-9558-8B0D61676C3E}" type="parTrans" cxnId="{5B5B1B45-2E0D-40CF-87CF-B4538CDFC183}">
      <dgm:prSet/>
      <dgm:spPr/>
      <dgm:t>
        <a:bodyPr/>
        <a:lstStyle/>
        <a:p>
          <a:endParaRPr lang="en-US"/>
        </a:p>
      </dgm:t>
    </dgm:pt>
    <dgm:pt modelId="{62E68BAB-B091-4E38-8EDE-24AABDCF3E59}" type="sibTrans" cxnId="{5B5B1B45-2E0D-40CF-87CF-B4538CDFC183}">
      <dgm:prSet/>
      <dgm:spPr/>
      <dgm:t>
        <a:bodyPr/>
        <a:lstStyle/>
        <a:p>
          <a:endParaRPr lang="en-US"/>
        </a:p>
      </dgm:t>
    </dgm:pt>
    <dgm:pt modelId="{EC318AD7-5285-4C78-9E82-45634063B9A9}">
      <dgm:prSet phldrT="[Text]"/>
      <dgm:spPr>
        <a:solidFill>
          <a:srgbClr val="92D050">
            <a:alpha val="90000"/>
          </a:srgbClr>
        </a:solidFill>
      </dgm:spPr>
      <dgm:t>
        <a:bodyPr/>
        <a:lstStyle/>
        <a:p>
          <a:r>
            <a:rPr lang="en-US" dirty="0" smtClean="0"/>
            <a:t>Determine or clarify the meaning of unknown and multiple-meaning words and phrases by using context clues, analyzing meaningful word parts, and consulting general and reference materials, as appropriate.</a:t>
          </a:r>
          <a:endParaRPr lang="en-US" dirty="0"/>
        </a:p>
      </dgm:t>
    </dgm:pt>
    <dgm:pt modelId="{26D1D05F-7F62-4EAB-B7FD-21F05B0159BC}" type="parTrans" cxnId="{8C8EDB07-EB2A-42ED-92F1-1F70680BE0E3}">
      <dgm:prSet/>
      <dgm:spPr/>
      <dgm:t>
        <a:bodyPr/>
        <a:lstStyle/>
        <a:p>
          <a:endParaRPr lang="en-US"/>
        </a:p>
      </dgm:t>
    </dgm:pt>
    <dgm:pt modelId="{918AD06B-1BB0-43AF-B96F-4147E523B1F8}" type="sibTrans" cxnId="{8C8EDB07-EB2A-42ED-92F1-1F70680BE0E3}">
      <dgm:prSet/>
      <dgm:spPr/>
      <dgm:t>
        <a:bodyPr/>
        <a:lstStyle/>
        <a:p>
          <a:endParaRPr lang="en-US"/>
        </a:p>
      </dgm:t>
    </dgm:pt>
    <dgm:pt modelId="{7996E2CD-4178-4116-A0AA-0D538C2154CD}">
      <dgm:prSet phldrT="[Text]"/>
      <dgm:spPr>
        <a:solidFill>
          <a:srgbClr val="00B0F0"/>
        </a:solidFill>
      </dgm:spPr>
      <dgm:t>
        <a:bodyPr/>
        <a:lstStyle/>
        <a:p>
          <a:r>
            <a:rPr lang="en-US" b="1" dirty="0" smtClean="0">
              <a:solidFill>
                <a:schemeClr val="tx1"/>
              </a:solidFill>
            </a:rPr>
            <a:t>Language</a:t>
          </a:r>
        </a:p>
        <a:p>
          <a:r>
            <a:rPr lang="en-US" b="1" dirty="0" smtClean="0">
              <a:solidFill>
                <a:schemeClr val="tx1"/>
              </a:solidFill>
            </a:rPr>
            <a:t>CCR5</a:t>
          </a:r>
          <a:endParaRPr lang="en-US" b="1" dirty="0">
            <a:solidFill>
              <a:schemeClr val="tx1"/>
            </a:solidFill>
          </a:endParaRPr>
        </a:p>
      </dgm:t>
    </dgm:pt>
    <dgm:pt modelId="{57AF9C95-8A52-4E15-8C0E-3440D66E78FA}" type="parTrans" cxnId="{934F3E14-21A5-420E-BD41-FBFB2DEE5CA4}">
      <dgm:prSet/>
      <dgm:spPr/>
      <dgm:t>
        <a:bodyPr/>
        <a:lstStyle/>
        <a:p>
          <a:endParaRPr lang="en-US"/>
        </a:p>
      </dgm:t>
    </dgm:pt>
    <dgm:pt modelId="{9301BF48-1AEC-4763-8AA7-160BAFA36EED}" type="sibTrans" cxnId="{934F3E14-21A5-420E-BD41-FBFB2DEE5CA4}">
      <dgm:prSet/>
      <dgm:spPr/>
      <dgm:t>
        <a:bodyPr/>
        <a:lstStyle/>
        <a:p>
          <a:endParaRPr lang="en-US"/>
        </a:p>
      </dgm:t>
    </dgm:pt>
    <dgm:pt modelId="{AF7CE7A6-3FD7-49AE-9BBF-62A4F38B47F0}">
      <dgm:prSet phldrT="[Text]"/>
      <dgm:spPr>
        <a:solidFill>
          <a:srgbClr val="92D050">
            <a:alpha val="90000"/>
          </a:srgbClr>
        </a:solidFill>
      </dgm:spPr>
      <dgm:t>
        <a:bodyPr/>
        <a:lstStyle/>
        <a:p>
          <a:r>
            <a:rPr lang="en-US" dirty="0" smtClean="0"/>
            <a:t>Demonstrate understanding of word relationships and nuances in word meanings.</a:t>
          </a:r>
          <a:endParaRPr lang="en-US" dirty="0"/>
        </a:p>
      </dgm:t>
    </dgm:pt>
    <dgm:pt modelId="{59B00D89-8D27-4D97-9609-B4E241B7F651}" type="parTrans" cxnId="{654F0898-C1CA-4A6A-BBFA-861AAB4B3108}">
      <dgm:prSet/>
      <dgm:spPr/>
      <dgm:t>
        <a:bodyPr/>
        <a:lstStyle/>
        <a:p>
          <a:endParaRPr lang="en-US"/>
        </a:p>
      </dgm:t>
    </dgm:pt>
    <dgm:pt modelId="{7CC284F9-5BC2-4A77-AE81-B1D67079CB76}" type="sibTrans" cxnId="{654F0898-C1CA-4A6A-BBFA-861AAB4B3108}">
      <dgm:prSet/>
      <dgm:spPr/>
      <dgm:t>
        <a:bodyPr/>
        <a:lstStyle/>
        <a:p>
          <a:endParaRPr lang="en-US"/>
        </a:p>
      </dgm:t>
    </dgm:pt>
    <dgm:pt modelId="{90C64AA7-FFD8-43B0-B504-786FD7C20805}">
      <dgm:prSet/>
      <dgm:spPr>
        <a:solidFill>
          <a:srgbClr val="00B0F0"/>
        </a:solidFill>
      </dgm:spPr>
      <dgm:t>
        <a:bodyPr/>
        <a:lstStyle/>
        <a:p>
          <a:r>
            <a:rPr lang="en-US" b="1" dirty="0" smtClean="0">
              <a:solidFill>
                <a:schemeClr val="tx1"/>
              </a:solidFill>
            </a:rPr>
            <a:t>Language</a:t>
          </a:r>
        </a:p>
        <a:p>
          <a:r>
            <a:rPr lang="en-US" b="1" dirty="0" smtClean="0">
              <a:solidFill>
                <a:schemeClr val="tx1"/>
              </a:solidFill>
            </a:rPr>
            <a:t>CCR6</a:t>
          </a:r>
        </a:p>
      </dgm:t>
    </dgm:pt>
    <dgm:pt modelId="{88088A26-D6F5-48A3-A5DE-10F181DE0249}" type="parTrans" cxnId="{9459E40C-8DB2-49AD-BDB3-AFCB478D20B8}">
      <dgm:prSet/>
      <dgm:spPr/>
      <dgm:t>
        <a:bodyPr/>
        <a:lstStyle/>
        <a:p>
          <a:endParaRPr lang="en-US"/>
        </a:p>
      </dgm:t>
    </dgm:pt>
    <dgm:pt modelId="{C460E659-824E-4B94-8033-68A1F8F0CAE2}" type="sibTrans" cxnId="{9459E40C-8DB2-49AD-BDB3-AFCB478D20B8}">
      <dgm:prSet/>
      <dgm:spPr/>
      <dgm:t>
        <a:bodyPr/>
        <a:lstStyle/>
        <a:p>
          <a:endParaRPr lang="en-US"/>
        </a:p>
      </dgm:t>
    </dgm:pt>
    <dgm:pt modelId="{CB9FC57D-4060-4C41-A476-3B727A6F44D0}">
      <dgm:prSet/>
      <dgm:spPr>
        <a:solidFill>
          <a:srgbClr val="92D050">
            <a:alpha val="90000"/>
          </a:srgbClr>
        </a:solidFill>
      </dgm:spPr>
      <dgm:t>
        <a:bodyPr/>
        <a:lstStyle/>
        <a:p>
          <a:r>
            <a:rPr lang="en-US" dirty="0" smtClean="0"/>
            <a:t>Acquire and use accurately grade-appropriate and domain-specific words and phrases, including those that signal precise actions, emotions, or states of being and that are basic to a particular topic.</a:t>
          </a:r>
          <a:endParaRPr lang="en-US" dirty="0"/>
        </a:p>
      </dgm:t>
    </dgm:pt>
    <dgm:pt modelId="{B123710D-619C-4F92-936F-44471EBED112}" type="parTrans" cxnId="{F2594135-47AD-4F1C-8E68-ACED10ABDAB2}">
      <dgm:prSet/>
      <dgm:spPr/>
      <dgm:t>
        <a:bodyPr/>
        <a:lstStyle/>
        <a:p>
          <a:endParaRPr lang="en-US"/>
        </a:p>
      </dgm:t>
    </dgm:pt>
    <dgm:pt modelId="{7D16E481-120B-4C18-94A7-1838EDA37435}" type="sibTrans" cxnId="{F2594135-47AD-4F1C-8E68-ACED10ABDAB2}">
      <dgm:prSet/>
      <dgm:spPr/>
      <dgm:t>
        <a:bodyPr/>
        <a:lstStyle/>
        <a:p>
          <a:endParaRPr lang="en-US"/>
        </a:p>
      </dgm:t>
    </dgm:pt>
    <dgm:pt modelId="{3FF9CAAA-F8E9-45E4-89CC-AFBD725CAC04}">
      <dgm:prSet phldrT="[Text]"/>
      <dgm:spPr>
        <a:solidFill>
          <a:srgbClr val="92D050">
            <a:alpha val="90000"/>
          </a:srgbClr>
        </a:solidFill>
      </dgm:spPr>
      <dgm:t>
        <a:bodyPr/>
        <a:lstStyle/>
        <a:p>
          <a:endParaRPr lang="en-US" dirty="0"/>
        </a:p>
      </dgm:t>
    </dgm:pt>
    <dgm:pt modelId="{5F6B943D-73F4-4910-B9F7-FC6AF1137AC1}" type="parTrans" cxnId="{696060E6-C16B-4613-97C9-32E08503D900}">
      <dgm:prSet/>
      <dgm:spPr/>
      <dgm:t>
        <a:bodyPr/>
        <a:lstStyle/>
        <a:p>
          <a:endParaRPr lang="en-US"/>
        </a:p>
      </dgm:t>
    </dgm:pt>
    <dgm:pt modelId="{3F177B8D-29B0-440A-AA28-E06E2104CFF6}" type="sibTrans" cxnId="{696060E6-C16B-4613-97C9-32E08503D900}">
      <dgm:prSet/>
      <dgm:spPr/>
      <dgm:t>
        <a:bodyPr/>
        <a:lstStyle/>
        <a:p>
          <a:endParaRPr lang="en-US"/>
        </a:p>
      </dgm:t>
    </dgm:pt>
    <dgm:pt modelId="{285D7894-210E-4B3B-BB9E-E8618660D299}">
      <dgm:prSet phldrT="[Text]"/>
      <dgm:spPr>
        <a:solidFill>
          <a:srgbClr val="92D050">
            <a:alpha val="90000"/>
          </a:srgbClr>
        </a:solidFill>
      </dgm:spPr>
      <dgm:t>
        <a:bodyPr/>
        <a:lstStyle/>
        <a:p>
          <a:endParaRPr lang="en-US" dirty="0"/>
        </a:p>
      </dgm:t>
    </dgm:pt>
    <dgm:pt modelId="{F9738E3B-5EBA-4A55-AE1C-1A0DF0E0108C}" type="parTrans" cxnId="{12549E40-6DF7-4691-A158-A7B5655127A5}">
      <dgm:prSet/>
      <dgm:spPr/>
      <dgm:t>
        <a:bodyPr/>
        <a:lstStyle/>
        <a:p>
          <a:endParaRPr lang="en-US"/>
        </a:p>
      </dgm:t>
    </dgm:pt>
    <dgm:pt modelId="{1E6DCDD4-C030-461F-BC65-6B3757311790}" type="sibTrans" cxnId="{12549E40-6DF7-4691-A158-A7B5655127A5}">
      <dgm:prSet/>
      <dgm:spPr/>
      <dgm:t>
        <a:bodyPr/>
        <a:lstStyle/>
        <a:p>
          <a:endParaRPr lang="en-US"/>
        </a:p>
      </dgm:t>
    </dgm:pt>
    <dgm:pt modelId="{C542B5F5-ED26-4CFF-9F13-D1ACA1148617}" type="pres">
      <dgm:prSet presAssocID="{9399195B-7579-4D88-AB01-67532C892426}" presName="Name0" presStyleCnt="0">
        <dgm:presLayoutVars>
          <dgm:dir/>
          <dgm:animLvl val="lvl"/>
          <dgm:resizeHandles val="exact"/>
        </dgm:presLayoutVars>
      </dgm:prSet>
      <dgm:spPr/>
      <dgm:t>
        <a:bodyPr/>
        <a:lstStyle/>
        <a:p>
          <a:endParaRPr lang="en-US"/>
        </a:p>
      </dgm:t>
    </dgm:pt>
    <dgm:pt modelId="{A29DCF7C-9109-4B5D-B8C7-A7BA410511BC}" type="pres">
      <dgm:prSet presAssocID="{178ECDDA-15ED-4CCB-B159-937B62F2BD86}" presName="composite" presStyleCnt="0"/>
      <dgm:spPr/>
    </dgm:pt>
    <dgm:pt modelId="{280F2867-60DF-4116-9106-9736C74DCCDB}" type="pres">
      <dgm:prSet presAssocID="{178ECDDA-15ED-4CCB-B159-937B62F2BD86}" presName="parTx" presStyleLbl="alignNode1" presStyleIdx="0" presStyleCnt="4">
        <dgm:presLayoutVars>
          <dgm:chMax val="0"/>
          <dgm:chPref val="0"/>
          <dgm:bulletEnabled val="1"/>
        </dgm:presLayoutVars>
      </dgm:prSet>
      <dgm:spPr/>
      <dgm:t>
        <a:bodyPr/>
        <a:lstStyle/>
        <a:p>
          <a:endParaRPr lang="en-US"/>
        </a:p>
      </dgm:t>
    </dgm:pt>
    <dgm:pt modelId="{8F2EFE7C-9C72-4E20-B6A5-0E59E84F473B}" type="pres">
      <dgm:prSet presAssocID="{178ECDDA-15ED-4CCB-B159-937B62F2BD86}" presName="desTx" presStyleLbl="alignAccFollowNode1" presStyleIdx="0" presStyleCnt="4" custScaleY="101580">
        <dgm:presLayoutVars>
          <dgm:bulletEnabled val="1"/>
        </dgm:presLayoutVars>
      </dgm:prSet>
      <dgm:spPr/>
      <dgm:t>
        <a:bodyPr/>
        <a:lstStyle/>
        <a:p>
          <a:endParaRPr lang="en-US"/>
        </a:p>
      </dgm:t>
    </dgm:pt>
    <dgm:pt modelId="{B0E16E54-1C2A-4EE9-ADC0-BA861D06FF71}" type="pres">
      <dgm:prSet presAssocID="{59E326CD-92F6-41E8-A710-48A0E689DD93}" presName="space" presStyleCnt="0"/>
      <dgm:spPr/>
    </dgm:pt>
    <dgm:pt modelId="{E90C40E3-1B4E-42E5-9953-2F203B9E078D}" type="pres">
      <dgm:prSet presAssocID="{4ECEF19F-B5B9-42DA-9D6A-6A0559B57470}" presName="composite" presStyleCnt="0"/>
      <dgm:spPr/>
    </dgm:pt>
    <dgm:pt modelId="{110257E7-3671-48A9-A786-A22267B71F7A}" type="pres">
      <dgm:prSet presAssocID="{4ECEF19F-B5B9-42DA-9D6A-6A0559B57470}" presName="parTx" presStyleLbl="alignNode1" presStyleIdx="1" presStyleCnt="4">
        <dgm:presLayoutVars>
          <dgm:chMax val="0"/>
          <dgm:chPref val="0"/>
          <dgm:bulletEnabled val="1"/>
        </dgm:presLayoutVars>
      </dgm:prSet>
      <dgm:spPr/>
      <dgm:t>
        <a:bodyPr/>
        <a:lstStyle/>
        <a:p>
          <a:endParaRPr lang="en-US"/>
        </a:p>
      </dgm:t>
    </dgm:pt>
    <dgm:pt modelId="{CA100689-9212-4E9B-B7D3-3C4D2C6E2FB1}" type="pres">
      <dgm:prSet presAssocID="{4ECEF19F-B5B9-42DA-9D6A-6A0559B57470}" presName="desTx" presStyleLbl="alignAccFollowNode1" presStyleIdx="1" presStyleCnt="4">
        <dgm:presLayoutVars>
          <dgm:bulletEnabled val="1"/>
        </dgm:presLayoutVars>
      </dgm:prSet>
      <dgm:spPr/>
      <dgm:t>
        <a:bodyPr/>
        <a:lstStyle/>
        <a:p>
          <a:endParaRPr lang="en-US"/>
        </a:p>
      </dgm:t>
    </dgm:pt>
    <dgm:pt modelId="{3A3DA563-F42F-4A7D-A8C5-E9A72ED7A462}" type="pres">
      <dgm:prSet presAssocID="{62E68BAB-B091-4E38-8EDE-24AABDCF3E59}" presName="space" presStyleCnt="0"/>
      <dgm:spPr/>
    </dgm:pt>
    <dgm:pt modelId="{E9C0B277-69AD-4DE5-B133-4B4CBB6436D2}" type="pres">
      <dgm:prSet presAssocID="{7996E2CD-4178-4116-A0AA-0D538C2154CD}" presName="composite" presStyleCnt="0"/>
      <dgm:spPr/>
    </dgm:pt>
    <dgm:pt modelId="{D01F91F4-8E09-46D2-934E-B138D0F0A221}" type="pres">
      <dgm:prSet presAssocID="{7996E2CD-4178-4116-A0AA-0D538C2154CD}" presName="parTx" presStyleLbl="alignNode1" presStyleIdx="2" presStyleCnt="4">
        <dgm:presLayoutVars>
          <dgm:chMax val="0"/>
          <dgm:chPref val="0"/>
          <dgm:bulletEnabled val="1"/>
        </dgm:presLayoutVars>
      </dgm:prSet>
      <dgm:spPr/>
      <dgm:t>
        <a:bodyPr/>
        <a:lstStyle/>
        <a:p>
          <a:endParaRPr lang="en-US"/>
        </a:p>
      </dgm:t>
    </dgm:pt>
    <dgm:pt modelId="{B771E136-297B-441C-91B5-B1CC63ED7A39}" type="pres">
      <dgm:prSet presAssocID="{7996E2CD-4178-4116-A0AA-0D538C2154CD}" presName="desTx" presStyleLbl="alignAccFollowNode1" presStyleIdx="2" presStyleCnt="4">
        <dgm:presLayoutVars>
          <dgm:bulletEnabled val="1"/>
        </dgm:presLayoutVars>
      </dgm:prSet>
      <dgm:spPr/>
      <dgm:t>
        <a:bodyPr/>
        <a:lstStyle/>
        <a:p>
          <a:endParaRPr lang="en-US"/>
        </a:p>
      </dgm:t>
    </dgm:pt>
    <dgm:pt modelId="{AC591904-A365-47B1-9ED4-2CA39543F706}" type="pres">
      <dgm:prSet presAssocID="{9301BF48-1AEC-4763-8AA7-160BAFA36EED}" presName="space" presStyleCnt="0"/>
      <dgm:spPr/>
    </dgm:pt>
    <dgm:pt modelId="{1CD5B0A6-613E-47A2-95C9-1504855A75C3}" type="pres">
      <dgm:prSet presAssocID="{90C64AA7-FFD8-43B0-B504-786FD7C20805}" presName="composite" presStyleCnt="0"/>
      <dgm:spPr/>
    </dgm:pt>
    <dgm:pt modelId="{26EA080F-53BC-4EDB-89F0-1215ED3702E6}" type="pres">
      <dgm:prSet presAssocID="{90C64AA7-FFD8-43B0-B504-786FD7C20805}" presName="parTx" presStyleLbl="alignNode1" presStyleIdx="3" presStyleCnt="4">
        <dgm:presLayoutVars>
          <dgm:chMax val="0"/>
          <dgm:chPref val="0"/>
          <dgm:bulletEnabled val="1"/>
        </dgm:presLayoutVars>
      </dgm:prSet>
      <dgm:spPr/>
      <dgm:t>
        <a:bodyPr/>
        <a:lstStyle/>
        <a:p>
          <a:endParaRPr lang="en-US"/>
        </a:p>
      </dgm:t>
    </dgm:pt>
    <dgm:pt modelId="{2B64B893-4989-4C67-9052-65020D13F87B}" type="pres">
      <dgm:prSet presAssocID="{90C64AA7-FFD8-43B0-B504-786FD7C20805}" presName="desTx" presStyleLbl="alignAccFollowNode1" presStyleIdx="3" presStyleCnt="4">
        <dgm:presLayoutVars>
          <dgm:bulletEnabled val="1"/>
        </dgm:presLayoutVars>
      </dgm:prSet>
      <dgm:spPr/>
      <dgm:t>
        <a:bodyPr/>
        <a:lstStyle/>
        <a:p>
          <a:endParaRPr lang="en-US"/>
        </a:p>
      </dgm:t>
    </dgm:pt>
  </dgm:ptLst>
  <dgm:cxnLst>
    <dgm:cxn modelId="{F56D7C34-7462-4343-8987-B39CD8C6D15C}" type="presOf" srcId="{9399195B-7579-4D88-AB01-67532C892426}" destId="{C542B5F5-ED26-4CFF-9F13-D1ACA1148617}" srcOrd="0" destOrd="0" presId="urn:microsoft.com/office/officeart/2005/8/layout/hList1"/>
    <dgm:cxn modelId="{425F4725-DF62-441F-9882-A829485FA3CE}" srcId="{9399195B-7579-4D88-AB01-67532C892426}" destId="{178ECDDA-15ED-4CCB-B159-937B62F2BD86}" srcOrd="0" destOrd="0" parTransId="{66FA63E5-DDD0-4234-8F3E-7950B9669AB6}" sibTransId="{59E326CD-92F6-41E8-A710-48A0E689DD93}"/>
    <dgm:cxn modelId="{8C8EDB07-EB2A-42ED-92F1-1F70680BE0E3}" srcId="{4ECEF19F-B5B9-42DA-9D6A-6A0559B57470}" destId="{EC318AD7-5285-4C78-9E82-45634063B9A9}" srcOrd="0" destOrd="0" parTransId="{26D1D05F-7F62-4EAB-B7FD-21F05B0159BC}" sibTransId="{918AD06B-1BB0-43AF-B96F-4147E523B1F8}"/>
    <dgm:cxn modelId="{E5C9FF7F-4B4B-49CA-95F9-05BB38AA6E57}" type="presOf" srcId="{EC318AD7-5285-4C78-9E82-45634063B9A9}" destId="{CA100689-9212-4E9B-B7D3-3C4D2C6E2FB1}" srcOrd="0" destOrd="0" presId="urn:microsoft.com/office/officeart/2005/8/layout/hList1"/>
    <dgm:cxn modelId="{696060E6-C16B-4613-97C9-32E08503D900}" srcId="{178ECDDA-15ED-4CCB-B159-937B62F2BD86}" destId="{3FF9CAAA-F8E9-45E4-89CC-AFBD725CAC04}" srcOrd="2" destOrd="0" parTransId="{5F6B943D-73F4-4910-B9F7-FC6AF1137AC1}" sibTransId="{3F177B8D-29B0-440A-AA28-E06E2104CFF6}"/>
    <dgm:cxn modelId="{8F5A8A80-7480-4323-B0BB-B3DC9961DCED}" type="presOf" srcId="{7996E2CD-4178-4116-A0AA-0D538C2154CD}" destId="{D01F91F4-8E09-46D2-934E-B138D0F0A221}" srcOrd="0" destOrd="0" presId="urn:microsoft.com/office/officeart/2005/8/layout/hList1"/>
    <dgm:cxn modelId="{29C883C1-834A-4E25-A557-101409D5A869}" type="presOf" srcId="{90C64AA7-FFD8-43B0-B504-786FD7C20805}" destId="{26EA080F-53BC-4EDB-89F0-1215ED3702E6}" srcOrd="0" destOrd="0" presId="urn:microsoft.com/office/officeart/2005/8/layout/hList1"/>
    <dgm:cxn modelId="{9459E40C-8DB2-49AD-BDB3-AFCB478D20B8}" srcId="{9399195B-7579-4D88-AB01-67532C892426}" destId="{90C64AA7-FFD8-43B0-B504-786FD7C20805}" srcOrd="3" destOrd="0" parTransId="{88088A26-D6F5-48A3-A5DE-10F181DE0249}" sibTransId="{C460E659-824E-4B94-8033-68A1F8F0CAE2}"/>
    <dgm:cxn modelId="{F2594135-47AD-4F1C-8E68-ACED10ABDAB2}" srcId="{90C64AA7-FFD8-43B0-B504-786FD7C20805}" destId="{CB9FC57D-4060-4C41-A476-3B727A6F44D0}" srcOrd="0" destOrd="0" parTransId="{B123710D-619C-4F92-936F-44471EBED112}" sibTransId="{7D16E481-120B-4C18-94A7-1838EDA37435}"/>
    <dgm:cxn modelId="{DB6087EF-14C9-49A6-8497-FD0C4E900E8B}" type="presOf" srcId="{3FF9CAAA-F8E9-45E4-89CC-AFBD725CAC04}" destId="{8F2EFE7C-9C72-4E20-B6A5-0E59E84F473B}" srcOrd="0" destOrd="2" presId="urn:microsoft.com/office/officeart/2005/8/layout/hList1"/>
    <dgm:cxn modelId="{934F3E14-21A5-420E-BD41-FBFB2DEE5CA4}" srcId="{9399195B-7579-4D88-AB01-67532C892426}" destId="{7996E2CD-4178-4116-A0AA-0D538C2154CD}" srcOrd="2" destOrd="0" parTransId="{57AF9C95-8A52-4E15-8C0E-3440D66E78FA}" sibTransId="{9301BF48-1AEC-4763-8AA7-160BAFA36EED}"/>
    <dgm:cxn modelId="{12549E40-6DF7-4691-A158-A7B5655127A5}" srcId="{178ECDDA-15ED-4CCB-B159-937B62F2BD86}" destId="{285D7894-210E-4B3B-BB9E-E8618660D299}" srcOrd="1" destOrd="0" parTransId="{F9738E3B-5EBA-4A55-AE1C-1A0DF0E0108C}" sibTransId="{1E6DCDD4-C030-461F-BC65-6B3757311790}"/>
    <dgm:cxn modelId="{EA7540B7-CDE9-453B-A716-1B50BBF40173}" type="presOf" srcId="{CB9FC57D-4060-4C41-A476-3B727A6F44D0}" destId="{2B64B893-4989-4C67-9052-65020D13F87B}" srcOrd="0" destOrd="0" presId="urn:microsoft.com/office/officeart/2005/8/layout/hList1"/>
    <dgm:cxn modelId="{B5C410A5-C2C2-4EAC-9332-CC3BC9BEEC61}" type="presOf" srcId="{7B73FBF8-6AA6-4EDF-8109-2E151717E770}" destId="{8F2EFE7C-9C72-4E20-B6A5-0E59E84F473B}" srcOrd="0" destOrd="0" presId="urn:microsoft.com/office/officeart/2005/8/layout/hList1"/>
    <dgm:cxn modelId="{654F0898-C1CA-4A6A-BBFA-861AAB4B3108}" srcId="{7996E2CD-4178-4116-A0AA-0D538C2154CD}" destId="{AF7CE7A6-3FD7-49AE-9BBF-62A4F38B47F0}" srcOrd="0" destOrd="0" parTransId="{59B00D89-8D27-4D97-9609-B4E241B7F651}" sibTransId="{7CC284F9-5BC2-4A77-AE81-B1D67079CB76}"/>
    <dgm:cxn modelId="{40575D50-3C34-4504-93EA-6A6960D2883A}" type="presOf" srcId="{AF7CE7A6-3FD7-49AE-9BBF-62A4F38B47F0}" destId="{B771E136-297B-441C-91B5-B1CC63ED7A39}" srcOrd="0" destOrd="0" presId="urn:microsoft.com/office/officeart/2005/8/layout/hList1"/>
    <dgm:cxn modelId="{CB66C2DD-18B2-4671-A124-2A8C60046A25}" srcId="{178ECDDA-15ED-4CCB-B159-937B62F2BD86}" destId="{7B73FBF8-6AA6-4EDF-8109-2E151717E770}" srcOrd="0" destOrd="0" parTransId="{E9D68D9C-268A-4ECD-8499-D773273A5896}" sibTransId="{E641458A-1785-4144-B61E-AD525EA9CB96}"/>
    <dgm:cxn modelId="{9BA7F5C3-B64E-4E1A-955E-9DA2EC165058}" type="presOf" srcId="{4ECEF19F-B5B9-42DA-9D6A-6A0559B57470}" destId="{110257E7-3671-48A9-A786-A22267B71F7A}" srcOrd="0" destOrd="0" presId="urn:microsoft.com/office/officeart/2005/8/layout/hList1"/>
    <dgm:cxn modelId="{5B5B1B45-2E0D-40CF-87CF-B4538CDFC183}" srcId="{9399195B-7579-4D88-AB01-67532C892426}" destId="{4ECEF19F-B5B9-42DA-9D6A-6A0559B57470}" srcOrd="1" destOrd="0" parTransId="{2F6BC416-0339-44C5-9558-8B0D61676C3E}" sibTransId="{62E68BAB-B091-4E38-8EDE-24AABDCF3E59}"/>
    <dgm:cxn modelId="{B521176E-E059-4791-BDB8-4E83D0D839D5}" type="presOf" srcId="{285D7894-210E-4B3B-BB9E-E8618660D299}" destId="{8F2EFE7C-9C72-4E20-B6A5-0E59E84F473B}" srcOrd="0" destOrd="1" presId="urn:microsoft.com/office/officeart/2005/8/layout/hList1"/>
    <dgm:cxn modelId="{282D3B28-6167-4911-A292-F6FC4246F495}" type="presOf" srcId="{178ECDDA-15ED-4CCB-B159-937B62F2BD86}" destId="{280F2867-60DF-4116-9106-9736C74DCCDB}" srcOrd="0" destOrd="0" presId="urn:microsoft.com/office/officeart/2005/8/layout/hList1"/>
    <dgm:cxn modelId="{F6AF5669-4571-47B6-8041-C1B8A94C1942}" type="presParOf" srcId="{C542B5F5-ED26-4CFF-9F13-D1ACA1148617}" destId="{A29DCF7C-9109-4B5D-B8C7-A7BA410511BC}" srcOrd="0" destOrd="0" presId="urn:microsoft.com/office/officeart/2005/8/layout/hList1"/>
    <dgm:cxn modelId="{86C00D8E-011C-44FF-90BB-671E0AAC95BE}" type="presParOf" srcId="{A29DCF7C-9109-4B5D-B8C7-A7BA410511BC}" destId="{280F2867-60DF-4116-9106-9736C74DCCDB}" srcOrd="0" destOrd="0" presId="urn:microsoft.com/office/officeart/2005/8/layout/hList1"/>
    <dgm:cxn modelId="{DAA888EE-6A24-483A-A0F4-24336FA4BEA0}" type="presParOf" srcId="{A29DCF7C-9109-4B5D-B8C7-A7BA410511BC}" destId="{8F2EFE7C-9C72-4E20-B6A5-0E59E84F473B}" srcOrd="1" destOrd="0" presId="urn:microsoft.com/office/officeart/2005/8/layout/hList1"/>
    <dgm:cxn modelId="{C8E056A0-A46A-432D-A3BF-0B1BA1FA514D}" type="presParOf" srcId="{C542B5F5-ED26-4CFF-9F13-D1ACA1148617}" destId="{B0E16E54-1C2A-4EE9-ADC0-BA861D06FF71}" srcOrd="1" destOrd="0" presId="urn:microsoft.com/office/officeart/2005/8/layout/hList1"/>
    <dgm:cxn modelId="{478CAB33-BDB0-42C3-8AEF-42C3BB283D58}" type="presParOf" srcId="{C542B5F5-ED26-4CFF-9F13-D1ACA1148617}" destId="{E90C40E3-1B4E-42E5-9953-2F203B9E078D}" srcOrd="2" destOrd="0" presId="urn:microsoft.com/office/officeart/2005/8/layout/hList1"/>
    <dgm:cxn modelId="{B407D042-51D2-43BA-B67C-73E4D7947402}" type="presParOf" srcId="{E90C40E3-1B4E-42E5-9953-2F203B9E078D}" destId="{110257E7-3671-48A9-A786-A22267B71F7A}" srcOrd="0" destOrd="0" presId="urn:microsoft.com/office/officeart/2005/8/layout/hList1"/>
    <dgm:cxn modelId="{DD1D8BC6-9F0A-4681-9F6F-D0ECA961C2A8}" type="presParOf" srcId="{E90C40E3-1B4E-42E5-9953-2F203B9E078D}" destId="{CA100689-9212-4E9B-B7D3-3C4D2C6E2FB1}" srcOrd="1" destOrd="0" presId="urn:microsoft.com/office/officeart/2005/8/layout/hList1"/>
    <dgm:cxn modelId="{B674B6FE-F0C7-4CC5-B9F0-E955B3A19B92}" type="presParOf" srcId="{C542B5F5-ED26-4CFF-9F13-D1ACA1148617}" destId="{3A3DA563-F42F-4A7D-A8C5-E9A72ED7A462}" srcOrd="3" destOrd="0" presId="urn:microsoft.com/office/officeart/2005/8/layout/hList1"/>
    <dgm:cxn modelId="{F10B57EB-6476-40EA-BBD4-72236502A044}" type="presParOf" srcId="{C542B5F5-ED26-4CFF-9F13-D1ACA1148617}" destId="{E9C0B277-69AD-4DE5-B133-4B4CBB6436D2}" srcOrd="4" destOrd="0" presId="urn:microsoft.com/office/officeart/2005/8/layout/hList1"/>
    <dgm:cxn modelId="{C45FD015-798B-4F05-804F-BDFAC7B591AD}" type="presParOf" srcId="{E9C0B277-69AD-4DE5-B133-4B4CBB6436D2}" destId="{D01F91F4-8E09-46D2-934E-B138D0F0A221}" srcOrd="0" destOrd="0" presId="urn:microsoft.com/office/officeart/2005/8/layout/hList1"/>
    <dgm:cxn modelId="{EA649B13-8ACC-4424-8DEB-42C7056B98C9}" type="presParOf" srcId="{E9C0B277-69AD-4DE5-B133-4B4CBB6436D2}" destId="{B771E136-297B-441C-91B5-B1CC63ED7A39}" srcOrd="1" destOrd="0" presId="urn:microsoft.com/office/officeart/2005/8/layout/hList1"/>
    <dgm:cxn modelId="{CC142F51-5753-43E5-AD4E-95D8441D7546}" type="presParOf" srcId="{C542B5F5-ED26-4CFF-9F13-D1ACA1148617}" destId="{AC591904-A365-47B1-9ED4-2CA39543F706}" srcOrd="5" destOrd="0" presId="urn:microsoft.com/office/officeart/2005/8/layout/hList1"/>
    <dgm:cxn modelId="{24DD72B1-BCFE-4A58-A1A8-34453C108539}" type="presParOf" srcId="{C542B5F5-ED26-4CFF-9F13-D1ACA1148617}" destId="{1CD5B0A6-613E-47A2-95C9-1504855A75C3}" srcOrd="6" destOrd="0" presId="urn:microsoft.com/office/officeart/2005/8/layout/hList1"/>
    <dgm:cxn modelId="{09F113C0-0C07-4058-8922-8BC7FF8F7EA5}" type="presParOf" srcId="{1CD5B0A6-613E-47A2-95C9-1504855A75C3}" destId="{26EA080F-53BC-4EDB-89F0-1215ED3702E6}" srcOrd="0" destOrd="0" presId="urn:microsoft.com/office/officeart/2005/8/layout/hList1"/>
    <dgm:cxn modelId="{9D2A5B6D-481F-498F-A3D0-C3F0DD61A9FB}" type="presParOf" srcId="{1CD5B0A6-613E-47A2-95C9-1504855A75C3}" destId="{2B64B893-4989-4C67-9052-65020D13F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FB014-B4D4-45FD-8D11-3E9ADD2C403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F07B3253-19FD-4C9B-B7E5-68932C36A931}">
      <dgm:prSet phldrT="[Text]"/>
      <dgm:spPr/>
      <dgm:t>
        <a:bodyPr/>
        <a:lstStyle/>
        <a:p>
          <a:r>
            <a:rPr lang="en-US" smtClean="0"/>
            <a:t>Anchor</a:t>
          </a:r>
          <a:endParaRPr lang="en-US" dirty="0"/>
        </a:p>
      </dgm:t>
    </dgm:pt>
    <dgm:pt modelId="{075C209A-08AC-459B-AB41-F242026403B3}" type="parTrans" cxnId="{704C0210-4EEE-44A3-87B5-7F4D14705E0E}">
      <dgm:prSet/>
      <dgm:spPr/>
      <dgm:t>
        <a:bodyPr/>
        <a:lstStyle/>
        <a:p>
          <a:endParaRPr lang="en-US"/>
        </a:p>
      </dgm:t>
    </dgm:pt>
    <dgm:pt modelId="{CDC83A9F-AFEB-43E1-B53B-A6CDD943E1E1}" type="sibTrans" cxnId="{704C0210-4EEE-44A3-87B5-7F4D14705E0E}">
      <dgm:prSet/>
      <dgm:spPr/>
      <dgm:t>
        <a:bodyPr/>
        <a:lstStyle/>
        <a:p>
          <a:endParaRPr lang="en-US"/>
        </a:p>
      </dgm:t>
    </dgm:pt>
    <dgm:pt modelId="{848DF921-DF49-4F96-B104-4D83A1880E56}">
      <dgm:prSet phldrT="[Text]" custT="1"/>
      <dgm:spPr/>
      <dgm:t>
        <a:bodyPr/>
        <a:lstStyle/>
        <a:p>
          <a:r>
            <a:rPr lang="en-US" sz="900" dirty="0" smtClean="0"/>
            <a:t>Interpret words and phrases as they are used in a text, including determining technical, connotative, and figurative meanings, and analyze how specific word choices shape comprehension.</a:t>
          </a:r>
          <a:endParaRPr lang="en-US" sz="900" dirty="0"/>
        </a:p>
      </dgm:t>
    </dgm:pt>
    <dgm:pt modelId="{BDA439B9-786E-43F0-85B8-227324EFDCF6}" type="parTrans" cxnId="{4AD286A3-AC2F-4E2A-8F32-A11C9424ECEC}">
      <dgm:prSet/>
      <dgm:spPr/>
      <dgm:t>
        <a:bodyPr/>
        <a:lstStyle/>
        <a:p>
          <a:endParaRPr lang="en-US"/>
        </a:p>
      </dgm:t>
    </dgm:pt>
    <dgm:pt modelId="{5B344EA0-BB78-40F9-AF5E-615C20063107}" type="sibTrans" cxnId="{4AD286A3-AC2F-4E2A-8F32-A11C9424ECEC}">
      <dgm:prSet/>
      <dgm:spPr/>
      <dgm:t>
        <a:bodyPr/>
        <a:lstStyle/>
        <a:p>
          <a:endParaRPr lang="en-US"/>
        </a:p>
      </dgm:t>
    </dgm:pt>
    <dgm:pt modelId="{C6058DBB-6C58-4764-B388-E3F464BD5B00}">
      <dgm:prSet phldrT="[Text]"/>
      <dgm:spPr/>
      <dgm:t>
        <a:bodyPr/>
        <a:lstStyle/>
        <a:p>
          <a:r>
            <a:rPr lang="en-US" dirty="0" smtClean="0"/>
            <a:t>K</a:t>
          </a:r>
          <a:endParaRPr lang="en-US" dirty="0"/>
        </a:p>
      </dgm:t>
    </dgm:pt>
    <dgm:pt modelId="{77E59D14-0AF2-42E8-B0B6-49DF67F876F3}" type="parTrans" cxnId="{D821B739-6C87-4FAF-9393-0A2D7B35BC88}">
      <dgm:prSet/>
      <dgm:spPr/>
      <dgm:t>
        <a:bodyPr/>
        <a:lstStyle/>
        <a:p>
          <a:endParaRPr lang="en-US"/>
        </a:p>
      </dgm:t>
    </dgm:pt>
    <dgm:pt modelId="{92386928-5A99-41B2-80C0-45D50128D9DF}" type="sibTrans" cxnId="{D821B739-6C87-4FAF-9393-0A2D7B35BC88}">
      <dgm:prSet/>
      <dgm:spPr/>
      <dgm:t>
        <a:bodyPr/>
        <a:lstStyle/>
        <a:p>
          <a:endParaRPr lang="en-US"/>
        </a:p>
      </dgm:t>
    </dgm:pt>
    <dgm:pt modelId="{D508ADC8-39EB-4069-8F2D-D00967B5E7B3}">
      <dgm:prSet phldrT="[Text]"/>
      <dgm:spPr/>
      <dgm:t>
        <a:bodyPr/>
        <a:lstStyle/>
        <a:p>
          <a:pPr algn="l"/>
          <a:r>
            <a:rPr lang="en-US" dirty="0" smtClean="0"/>
            <a:t>With prompting and support, ask and answer questions about unknown words in a text. </a:t>
          </a:r>
          <a:endParaRPr lang="en-US" dirty="0"/>
        </a:p>
      </dgm:t>
    </dgm:pt>
    <dgm:pt modelId="{59F14453-EE12-4E6D-A8B0-09FD73888C31}" type="parTrans" cxnId="{E6DEABB2-5965-4288-9A4D-2527A998ABB6}">
      <dgm:prSet/>
      <dgm:spPr/>
      <dgm:t>
        <a:bodyPr/>
        <a:lstStyle/>
        <a:p>
          <a:endParaRPr lang="en-US"/>
        </a:p>
      </dgm:t>
    </dgm:pt>
    <dgm:pt modelId="{D41871CD-BDEB-4887-A5BD-483686A07451}" type="sibTrans" cxnId="{E6DEABB2-5965-4288-9A4D-2527A998ABB6}">
      <dgm:prSet/>
      <dgm:spPr/>
      <dgm:t>
        <a:bodyPr/>
        <a:lstStyle/>
        <a:p>
          <a:endParaRPr lang="en-US"/>
        </a:p>
      </dgm:t>
    </dgm:pt>
    <dgm:pt modelId="{2A9A1433-182D-4216-929B-FF3DFB261EE1}">
      <dgm:prSet phldrT="[Text]"/>
      <dgm:spPr/>
      <dgm:t>
        <a:bodyPr/>
        <a:lstStyle/>
        <a:p>
          <a:pPr algn="l"/>
          <a:endParaRPr lang="en-US" dirty="0"/>
        </a:p>
      </dgm:t>
    </dgm:pt>
    <dgm:pt modelId="{26F47B62-49CA-4F76-8866-E4C0D56CB166}" type="parTrans" cxnId="{E9E59109-65A4-4C6A-9E45-0C9CB391DDFC}">
      <dgm:prSet/>
      <dgm:spPr/>
      <dgm:t>
        <a:bodyPr/>
        <a:lstStyle/>
        <a:p>
          <a:endParaRPr lang="en-US"/>
        </a:p>
      </dgm:t>
    </dgm:pt>
    <dgm:pt modelId="{F64D40AE-8C07-466F-BF11-B6C8C0B79559}" type="sibTrans" cxnId="{E9E59109-65A4-4C6A-9E45-0C9CB391DDFC}">
      <dgm:prSet/>
      <dgm:spPr/>
      <dgm:t>
        <a:bodyPr/>
        <a:lstStyle/>
        <a:p>
          <a:endParaRPr lang="en-US"/>
        </a:p>
      </dgm:t>
    </dgm:pt>
    <dgm:pt modelId="{4EF93739-F652-438D-B9DA-EB4D498716AE}">
      <dgm:prSet phldrT="[Text]"/>
      <dgm:spPr/>
      <dgm:t>
        <a:bodyPr/>
        <a:lstStyle/>
        <a:p>
          <a:r>
            <a:rPr lang="en-US" dirty="0" smtClean="0"/>
            <a:t>1</a:t>
          </a:r>
          <a:endParaRPr lang="en-US" dirty="0"/>
        </a:p>
      </dgm:t>
    </dgm:pt>
    <dgm:pt modelId="{56AFE6BE-5772-4556-A368-399284463FA8}" type="parTrans" cxnId="{4DBCA206-0319-4B9E-8F1F-9B16B1AA5820}">
      <dgm:prSet/>
      <dgm:spPr/>
      <dgm:t>
        <a:bodyPr/>
        <a:lstStyle/>
        <a:p>
          <a:endParaRPr lang="en-US"/>
        </a:p>
      </dgm:t>
    </dgm:pt>
    <dgm:pt modelId="{D988CA33-D149-471A-B5C5-1472D1CA351D}" type="sibTrans" cxnId="{4DBCA206-0319-4B9E-8F1F-9B16B1AA5820}">
      <dgm:prSet/>
      <dgm:spPr/>
      <dgm:t>
        <a:bodyPr/>
        <a:lstStyle/>
        <a:p>
          <a:endParaRPr lang="en-US"/>
        </a:p>
      </dgm:t>
    </dgm:pt>
    <dgm:pt modelId="{8604BC43-FF67-4C3D-A3E7-A469AF354FB2}">
      <dgm:prSet phldrT="[Text]"/>
      <dgm:spPr/>
      <dgm:t>
        <a:bodyPr/>
        <a:lstStyle/>
        <a:p>
          <a:r>
            <a:rPr lang="en-US" dirty="0" smtClean="0"/>
            <a:t>Ask and answer questions to help determine or clarify the meaning of words and phrases in a text.</a:t>
          </a:r>
          <a:endParaRPr lang="en-US" dirty="0"/>
        </a:p>
      </dgm:t>
    </dgm:pt>
    <dgm:pt modelId="{DA935CE4-0525-49B9-A4BB-6E10B0BA5FDD}" type="parTrans" cxnId="{D50A8BA6-FCCD-4CF1-B576-AC1E96B5A534}">
      <dgm:prSet/>
      <dgm:spPr/>
      <dgm:t>
        <a:bodyPr/>
        <a:lstStyle/>
        <a:p>
          <a:endParaRPr lang="en-US"/>
        </a:p>
      </dgm:t>
    </dgm:pt>
    <dgm:pt modelId="{615A56F5-18C8-44E7-B44F-E3C28EF69218}" type="sibTrans" cxnId="{D50A8BA6-FCCD-4CF1-B576-AC1E96B5A534}">
      <dgm:prSet/>
      <dgm:spPr/>
      <dgm:t>
        <a:bodyPr/>
        <a:lstStyle/>
        <a:p>
          <a:endParaRPr lang="en-US"/>
        </a:p>
      </dgm:t>
    </dgm:pt>
    <dgm:pt modelId="{289146C6-D2E4-47F1-94D2-37A0E83D1796}">
      <dgm:prSet/>
      <dgm:spPr/>
      <dgm:t>
        <a:bodyPr/>
        <a:lstStyle/>
        <a:p>
          <a:r>
            <a:rPr lang="en-US" dirty="0" smtClean="0"/>
            <a:t>2</a:t>
          </a:r>
          <a:endParaRPr lang="en-US" dirty="0"/>
        </a:p>
      </dgm:t>
    </dgm:pt>
    <dgm:pt modelId="{121B6093-5F5B-42CF-8B95-75B56074D1CF}" type="parTrans" cxnId="{A0BC4D86-4AF0-4C3D-BA83-203DC70CA2A0}">
      <dgm:prSet/>
      <dgm:spPr/>
      <dgm:t>
        <a:bodyPr/>
        <a:lstStyle/>
        <a:p>
          <a:endParaRPr lang="en-US"/>
        </a:p>
      </dgm:t>
    </dgm:pt>
    <dgm:pt modelId="{F9FE39B3-CDB4-4695-A275-C35551C7924A}" type="sibTrans" cxnId="{A0BC4D86-4AF0-4C3D-BA83-203DC70CA2A0}">
      <dgm:prSet/>
      <dgm:spPr/>
      <dgm:t>
        <a:bodyPr/>
        <a:lstStyle/>
        <a:p>
          <a:endParaRPr lang="en-US"/>
        </a:p>
      </dgm:t>
    </dgm:pt>
    <dgm:pt modelId="{90622878-9B29-4A9F-B3B5-3EE7DAB13580}">
      <dgm:prSet/>
      <dgm:spPr/>
      <dgm:t>
        <a:bodyPr/>
        <a:lstStyle/>
        <a:p>
          <a:r>
            <a:rPr lang="en-US" dirty="0" smtClean="0"/>
            <a:t>3</a:t>
          </a:r>
          <a:endParaRPr lang="en-US" dirty="0"/>
        </a:p>
      </dgm:t>
    </dgm:pt>
    <dgm:pt modelId="{C0BBF6C6-D607-407B-84DC-2362D546C204}" type="parTrans" cxnId="{A6BFD814-2CA9-4B9B-81D8-0317AC7096AC}">
      <dgm:prSet/>
      <dgm:spPr/>
      <dgm:t>
        <a:bodyPr/>
        <a:lstStyle/>
        <a:p>
          <a:endParaRPr lang="en-US"/>
        </a:p>
      </dgm:t>
    </dgm:pt>
    <dgm:pt modelId="{6238BEC5-65A5-4950-98FB-B59E285C83D4}" type="sibTrans" cxnId="{A6BFD814-2CA9-4B9B-81D8-0317AC7096AC}">
      <dgm:prSet/>
      <dgm:spPr/>
      <dgm:t>
        <a:bodyPr/>
        <a:lstStyle/>
        <a:p>
          <a:endParaRPr lang="en-US"/>
        </a:p>
      </dgm:t>
    </dgm:pt>
    <dgm:pt modelId="{AD01D61B-0FAC-41D1-8EB0-7822EEE12D12}">
      <dgm:prSet/>
      <dgm:spPr/>
      <dgm:t>
        <a:bodyPr/>
        <a:lstStyle/>
        <a:p>
          <a:r>
            <a:rPr lang="en-US" dirty="0" smtClean="0"/>
            <a:t>4</a:t>
          </a:r>
          <a:endParaRPr lang="en-US" dirty="0"/>
        </a:p>
      </dgm:t>
    </dgm:pt>
    <dgm:pt modelId="{1FDBEF1D-2EB4-4459-9C7B-798B25B3901F}" type="parTrans" cxnId="{64DBF67C-9A31-463F-A693-BF00D727BE93}">
      <dgm:prSet/>
      <dgm:spPr/>
      <dgm:t>
        <a:bodyPr/>
        <a:lstStyle/>
        <a:p>
          <a:endParaRPr lang="en-US"/>
        </a:p>
      </dgm:t>
    </dgm:pt>
    <dgm:pt modelId="{57DDDDD4-FF71-4EF5-BF82-CF966B089598}" type="sibTrans" cxnId="{64DBF67C-9A31-463F-A693-BF00D727BE93}">
      <dgm:prSet/>
      <dgm:spPr/>
      <dgm:t>
        <a:bodyPr/>
        <a:lstStyle/>
        <a:p>
          <a:endParaRPr lang="en-US"/>
        </a:p>
      </dgm:t>
    </dgm:pt>
    <dgm:pt modelId="{C90F5146-9E43-444D-983B-9EB816EC11FB}">
      <dgm:prSet/>
      <dgm:spPr/>
      <dgm:t>
        <a:bodyPr/>
        <a:lstStyle/>
        <a:p>
          <a:r>
            <a:rPr lang="en-US" dirty="0" smtClean="0"/>
            <a:t>5</a:t>
          </a:r>
          <a:endParaRPr lang="en-US" dirty="0"/>
        </a:p>
      </dgm:t>
    </dgm:pt>
    <dgm:pt modelId="{E4A3BCC8-CB67-42D9-B8B1-AACA9132D855}" type="parTrans" cxnId="{F01ECB5C-3D7B-47A2-AA57-B299CA0F047D}">
      <dgm:prSet/>
      <dgm:spPr/>
      <dgm:t>
        <a:bodyPr/>
        <a:lstStyle/>
        <a:p>
          <a:endParaRPr lang="en-US"/>
        </a:p>
      </dgm:t>
    </dgm:pt>
    <dgm:pt modelId="{492440A1-4B3E-417A-9EF1-1BC85EF436EA}" type="sibTrans" cxnId="{F01ECB5C-3D7B-47A2-AA57-B299CA0F047D}">
      <dgm:prSet/>
      <dgm:spPr/>
      <dgm:t>
        <a:bodyPr/>
        <a:lstStyle/>
        <a:p>
          <a:endParaRPr lang="en-US"/>
        </a:p>
      </dgm:t>
    </dgm:pt>
    <dgm:pt modelId="{7A68AB12-DC37-4964-A6CE-1DEE246125A0}">
      <dgm:prSet/>
      <dgm:spPr/>
      <dgm:t>
        <a:bodyPr/>
        <a:lstStyle/>
        <a:p>
          <a:r>
            <a:rPr lang="en-US" dirty="0" smtClean="0"/>
            <a:t>Determine the meaning of words and phrases in a text relevant to a </a:t>
          </a:r>
          <a:r>
            <a:rPr lang="en-US" i="1" dirty="0" smtClean="0"/>
            <a:t>grade 2 topic or subject area.</a:t>
          </a:r>
          <a:endParaRPr lang="en-US" i="1" dirty="0"/>
        </a:p>
      </dgm:t>
    </dgm:pt>
    <dgm:pt modelId="{F87C5727-E504-4F7A-9C86-396FB72150C7}" type="parTrans" cxnId="{24F16614-5CA4-452B-A5F7-CB918DC104D8}">
      <dgm:prSet/>
      <dgm:spPr/>
      <dgm:t>
        <a:bodyPr/>
        <a:lstStyle/>
        <a:p>
          <a:endParaRPr lang="en-US"/>
        </a:p>
      </dgm:t>
    </dgm:pt>
    <dgm:pt modelId="{C4F18C1D-8C27-4677-BC51-C34646D32E2B}" type="sibTrans" cxnId="{24F16614-5CA4-452B-A5F7-CB918DC104D8}">
      <dgm:prSet/>
      <dgm:spPr/>
      <dgm:t>
        <a:bodyPr/>
        <a:lstStyle/>
        <a:p>
          <a:endParaRPr lang="en-US"/>
        </a:p>
      </dgm:t>
    </dgm:pt>
    <dgm:pt modelId="{FDAB3FF8-7EDC-4C37-B7F3-57709FD90DB7}">
      <dgm:prSet/>
      <dgm:spPr/>
      <dgm:t>
        <a:bodyPr/>
        <a:lstStyle/>
        <a:p>
          <a:r>
            <a:rPr lang="en-US" dirty="0" smtClean="0"/>
            <a:t>Determine the meaning of general academic and domain-specific words and phrases in a text relevant to a </a:t>
          </a:r>
          <a:r>
            <a:rPr lang="en-US" i="1" dirty="0" smtClean="0"/>
            <a:t>grade 3 topic or subject area.</a:t>
          </a:r>
          <a:endParaRPr lang="en-US" dirty="0"/>
        </a:p>
      </dgm:t>
    </dgm:pt>
    <dgm:pt modelId="{67A6E835-D5CD-4994-BECF-96BF18B9F3E8}" type="parTrans" cxnId="{2AA267D6-FF4C-4E0E-B59D-AE24193B4B2E}">
      <dgm:prSet/>
      <dgm:spPr/>
      <dgm:t>
        <a:bodyPr/>
        <a:lstStyle/>
        <a:p>
          <a:endParaRPr lang="en-US"/>
        </a:p>
      </dgm:t>
    </dgm:pt>
    <dgm:pt modelId="{1AF6BC35-643D-4CEE-A94A-1F8C09A6F853}" type="sibTrans" cxnId="{2AA267D6-FF4C-4E0E-B59D-AE24193B4B2E}">
      <dgm:prSet/>
      <dgm:spPr/>
      <dgm:t>
        <a:bodyPr/>
        <a:lstStyle/>
        <a:p>
          <a:endParaRPr lang="en-US"/>
        </a:p>
      </dgm:t>
    </dgm:pt>
    <dgm:pt modelId="{57F84E35-4092-46D2-9D17-3E7312D7CCD7}">
      <dgm:prSet/>
      <dgm:spPr>
        <a:noFill/>
      </dgm:spPr>
      <dgm:t>
        <a:bodyPr/>
        <a:lstStyle/>
        <a:p>
          <a:r>
            <a:rPr lang="en-US" dirty="0" smtClean="0"/>
            <a:t>Determine the meaning of general academic and domain-specific words and phrases in a text relevant to a </a:t>
          </a:r>
          <a:r>
            <a:rPr lang="en-US" i="1" dirty="0" smtClean="0"/>
            <a:t>grade 4 topic or subject area.</a:t>
          </a:r>
          <a:endParaRPr lang="en-US" dirty="0"/>
        </a:p>
      </dgm:t>
    </dgm:pt>
    <dgm:pt modelId="{72080C67-6A6E-42F3-816D-F7AAAC87CB8A}" type="parTrans" cxnId="{8FB32EF1-0C20-4DC8-B085-A6C4EDAE8F49}">
      <dgm:prSet/>
      <dgm:spPr/>
      <dgm:t>
        <a:bodyPr/>
        <a:lstStyle/>
        <a:p>
          <a:endParaRPr lang="en-US"/>
        </a:p>
      </dgm:t>
    </dgm:pt>
    <dgm:pt modelId="{A6E91AF4-2F69-49B9-ACA5-1851EC942ABF}" type="sibTrans" cxnId="{8FB32EF1-0C20-4DC8-B085-A6C4EDAE8F49}">
      <dgm:prSet/>
      <dgm:spPr/>
      <dgm:t>
        <a:bodyPr/>
        <a:lstStyle/>
        <a:p>
          <a:endParaRPr lang="en-US"/>
        </a:p>
      </dgm:t>
    </dgm:pt>
    <dgm:pt modelId="{47F449E8-9E5D-4BA2-A500-E795B846AAA1}">
      <dgm:prSet/>
      <dgm:spPr/>
      <dgm:t>
        <a:bodyPr/>
        <a:lstStyle/>
        <a:p>
          <a:r>
            <a:rPr lang="en-US" dirty="0" smtClean="0"/>
            <a:t>Determine the meaning of general academic and domain-specific words and phrases in a text relevant to a </a:t>
          </a:r>
          <a:r>
            <a:rPr lang="en-US" i="1" dirty="0" smtClean="0"/>
            <a:t>grade 5 topic or subject area.</a:t>
          </a:r>
          <a:endParaRPr lang="en-US" dirty="0"/>
        </a:p>
      </dgm:t>
    </dgm:pt>
    <dgm:pt modelId="{92BF2BDC-5EFE-43F7-958F-D91120CF2AA6}" type="parTrans" cxnId="{4D183F64-C7CF-4703-82AD-49E8505087C4}">
      <dgm:prSet/>
      <dgm:spPr/>
      <dgm:t>
        <a:bodyPr/>
        <a:lstStyle/>
        <a:p>
          <a:endParaRPr lang="en-US"/>
        </a:p>
      </dgm:t>
    </dgm:pt>
    <dgm:pt modelId="{162D3F8D-7CE4-45C0-B80B-52E622E682A9}" type="sibTrans" cxnId="{4D183F64-C7CF-4703-82AD-49E8505087C4}">
      <dgm:prSet/>
      <dgm:spPr/>
      <dgm:t>
        <a:bodyPr/>
        <a:lstStyle/>
        <a:p>
          <a:endParaRPr lang="en-US"/>
        </a:p>
      </dgm:t>
    </dgm:pt>
    <dgm:pt modelId="{74381E0E-8E67-4DB8-A832-DD8C04C03995}" type="pres">
      <dgm:prSet presAssocID="{635FB014-B4D4-45FD-8D11-3E9ADD2C403E}" presName="linearFlow" presStyleCnt="0">
        <dgm:presLayoutVars>
          <dgm:dir/>
          <dgm:animLvl val="lvl"/>
          <dgm:resizeHandles val="exact"/>
        </dgm:presLayoutVars>
      </dgm:prSet>
      <dgm:spPr/>
      <dgm:t>
        <a:bodyPr/>
        <a:lstStyle/>
        <a:p>
          <a:endParaRPr lang="en-US"/>
        </a:p>
      </dgm:t>
    </dgm:pt>
    <dgm:pt modelId="{88B13D2E-6363-4BE1-A056-5A4A0D501F7D}" type="pres">
      <dgm:prSet presAssocID="{F07B3253-19FD-4C9B-B7E5-68932C36A931}" presName="composite" presStyleCnt="0"/>
      <dgm:spPr/>
    </dgm:pt>
    <dgm:pt modelId="{099983EE-32AA-4E5E-8FED-07B5F1ED98B6}" type="pres">
      <dgm:prSet presAssocID="{F07B3253-19FD-4C9B-B7E5-68932C36A931}" presName="parentText" presStyleLbl="alignNode1" presStyleIdx="0" presStyleCnt="7" custLinFactNeighborY="0">
        <dgm:presLayoutVars>
          <dgm:chMax val="1"/>
          <dgm:bulletEnabled val="1"/>
        </dgm:presLayoutVars>
      </dgm:prSet>
      <dgm:spPr/>
      <dgm:t>
        <a:bodyPr/>
        <a:lstStyle/>
        <a:p>
          <a:endParaRPr lang="en-US"/>
        </a:p>
      </dgm:t>
    </dgm:pt>
    <dgm:pt modelId="{E3A0524B-1D87-478C-850E-E507FB7869AD}" type="pres">
      <dgm:prSet presAssocID="{F07B3253-19FD-4C9B-B7E5-68932C36A931}" presName="descendantText" presStyleLbl="alignAcc1" presStyleIdx="0" presStyleCnt="7">
        <dgm:presLayoutVars>
          <dgm:bulletEnabled val="1"/>
        </dgm:presLayoutVars>
      </dgm:prSet>
      <dgm:spPr/>
      <dgm:t>
        <a:bodyPr/>
        <a:lstStyle/>
        <a:p>
          <a:endParaRPr lang="en-US"/>
        </a:p>
      </dgm:t>
    </dgm:pt>
    <dgm:pt modelId="{89749AED-538A-4C4F-9BD7-C3533D312D2C}" type="pres">
      <dgm:prSet presAssocID="{CDC83A9F-AFEB-43E1-B53B-A6CDD943E1E1}" presName="sp" presStyleCnt="0"/>
      <dgm:spPr/>
    </dgm:pt>
    <dgm:pt modelId="{433F02B5-3384-414A-B3C5-629955A4306C}" type="pres">
      <dgm:prSet presAssocID="{C6058DBB-6C58-4764-B388-E3F464BD5B00}" presName="composite" presStyleCnt="0"/>
      <dgm:spPr/>
    </dgm:pt>
    <dgm:pt modelId="{3F5EE96B-ABCF-40A9-8CB7-E4E6ED71834A}" type="pres">
      <dgm:prSet presAssocID="{C6058DBB-6C58-4764-B388-E3F464BD5B00}" presName="parentText" presStyleLbl="alignNode1" presStyleIdx="1" presStyleCnt="7">
        <dgm:presLayoutVars>
          <dgm:chMax val="1"/>
          <dgm:bulletEnabled val="1"/>
        </dgm:presLayoutVars>
      </dgm:prSet>
      <dgm:spPr/>
      <dgm:t>
        <a:bodyPr/>
        <a:lstStyle/>
        <a:p>
          <a:endParaRPr lang="en-US"/>
        </a:p>
      </dgm:t>
    </dgm:pt>
    <dgm:pt modelId="{9CF1848E-23C4-4B7C-87B8-2B7AD43CB454}" type="pres">
      <dgm:prSet presAssocID="{C6058DBB-6C58-4764-B388-E3F464BD5B00}" presName="descendantText" presStyleLbl="alignAcc1" presStyleIdx="1" presStyleCnt="7">
        <dgm:presLayoutVars>
          <dgm:bulletEnabled val="1"/>
        </dgm:presLayoutVars>
      </dgm:prSet>
      <dgm:spPr/>
      <dgm:t>
        <a:bodyPr/>
        <a:lstStyle/>
        <a:p>
          <a:endParaRPr lang="en-US"/>
        </a:p>
      </dgm:t>
    </dgm:pt>
    <dgm:pt modelId="{148A5884-4F80-4DB9-8075-13AC219B9224}" type="pres">
      <dgm:prSet presAssocID="{92386928-5A99-41B2-80C0-45D50128D9DF}" presName="sp" presStyleCnt="0"/>
      <dgm:spPr/>
    </dgm:pt>
    <dgm:pt modelId="{EADAFBCC-A5C4-4B0C-9EDD-35B2E7F92407}" type="pres">
      <dgm:prSet presAssocID="{4EF93739-F652-438D-B9DA-EB4D498716AE}" presName="composite" presStyleCnt="0"/>
      <dgm:spPr/>
    </dgm:pt>
    <dgm:pt modelId="{86D32942-7E9E-4E5C-8C89-C0B6B074432E}" type="pres">
      <dgm:prSet presAssocID="{4EF93739-F652-438D-B9DA-EB4D498716AE}" presName="parentText" presStyleLbl="alignNode1" presStyleIdx="2" presStyleCnt="7">
        <dgm:presLayoutVars>
          <dgm:chMax val="1"/>
          <dgm:bulletEnabled val="1"/>
        </dgm:presLayoutVars>
      </dgm:prSet>
      <dgm:spPr/>
      <dgm:t>
        <a:bodyPr/>
        <a:lstStyle/>
        <a:p>
          <a:endParaRPr lang="en-US"/>
        </a:p>
      </dgm:t>
    </dgm:pt>
    <dgm:pt modelId="{FF473D06-0307-48B7-A663-7176ED0F3A4D}" type="pres">
      <dgm:prSet presAssocID="{4EF93739-F652-438D-B9DA-EB4D498716AE}" presName="descendantText" presStyleLbl="alignAcc1" presStyleIdx="2" presStyleCnt="7" custLinFactNeighborX="0" custLinFactNeighborY="0">
        <dgm:presLayoutVars>
          <dgm:bulletEnabled val="1"/>
        </dgm:presLayoutVars>
      </dgm:prSet>
      <dgm:spPr/>
      <dgm:t>
        <a:bodyPr/>
        <a:lstStyle/>
        <a:p>
          <a:endParaRPr lang="en-US"/>
        </a:p>
      </dgm:t>
    </dgm:pt>
    <dgm:pt modelId="{DF26A4A2-2ED4-46CC-939F-E3FC2C22EE6A}" type="pres">
      <dgm:prSet presAssocID="{D988CA33-D149-471A-B5C5-1472D1CA351D}" presName="sp" presStyleCnt="0"/>
      <dgm:spPr/>
    </dgm:pt>
    <dgm:pt modelId="{5D28747E-8CB3-401C-8D36-686AC59E8852}" type="pres">
      <dgm:prSet presAssocID="{289146C6-D2E4-47F1-94D2-37A0E83D1796}" presName="composite" presStyleCnt="0"/>
      <dgm:spPr/>
    </dgm:pt>
    <dgm:pt modelId="{4DC3F580-92C9-4421-9CF6-054D79BD7CAA}" type="pres">
      <dgm:prSet presAssocID="{289146C6-D2E4-47F1-94D2-37A0E83D1796}" presName="parentText" presStyleLbl="alignNode1" presStyleIdx="3" presStyleCnt="7">
        <dgm:presLayoutVars>
          <dgm:chMax val="1"/>
          <dgm:bulletEnabled val="1"/>
        </dgm:presLayoutVars>
      </dgm:prSet>
      <dgm:spPr/>
      <dgm:t>
        <a:bodyPr/>
        <a:lstStyle/>
        <a:p>
          <a:endParaRPr lang="en-US"/>
        </a:p>
      </dgm:t>
    </dgm:pt>
    <dgm:pt modelId="{F63231A8-B466-4684-91BC-C88F0657E933}" type="pres">
      <dgm:prSet presAssocID="{289146C6-D2E4-47F1-94D2-37A0E83D1796}" presName="descendantText" presStyleLbl="alignAcc1" presStyleIdx="3" presStyleCnt="7">
        <dgm:presLayoutVars>
          <dgm:bulletEnabled val="1"/>
        </dgm:presLayoutVars>
      </dgm:prSet>
      <dgm:spPr/>
      <dgm:t>
        <a:bodyPr/>
        <a:lstStyle/>
        <a:p>
          <a:endParaRPr lang="en-US"/>
        </a:p>
      </dgm:t>
    </dgm:pt>
    <dgm:pt modelId="{ED228F1C-482B-43B9-8787-0D1B753CFAF1}" type="pres">
      <dgm:prSet presAssocID="{F9FE39B3-CDB4-4695-A275-C35551C7924A}" presName="sp" presStyleCnt="0"/>
      <dgm:spPr/>
    </dgm:pt>
    <dgm:pt modelId="{4BA22698-4A41-482B-BA96-746AB08199E3}" type="pres">
      <dgm:prSet presAssocID="{90622878-9B29-4A9F-B3B5-3EE7DAB13580}" presName="composite" presStyleCnt="0"/>
      <dgm:spPr/>
    </dgm:pt>
    <dgm:pt modelId="{103A4434-3D11-4EA7-B229-53F5B47ECBEF}" type="pres">
      <dgm:prSet presAssocID="{90622878-9B29-4A9F-B3B5-3EE7DAB13580}" presName="parentText" presStyleLbl="alignNode1" presStyleIdx="4" presStyleCnt="7" custLinFactNeighborY="0">
        <dgm:presLayoutVars>
          <dgm:chMax val="1"/>
          <dgm:bulletEnabled val="1"/>
        </dgm:presLayoutVars>
      </dgm:prSet>
      <dgm:spPr/>
      <dgm:t>
        <a:bodyPr/>
        <a:lstStyle/>
        <a:p>
          <a:endParaRPr lang="en-US"/>
        </a:p>
      </dgm:t>
    </dgm:pt>
    <dgm:pt modelId="{34D46768-A8FD-415E-AA1B-66351EAE92A4}" type="pres">
      <dgm:prSet presAssocID="{90622878-9B29-4A9F-B3B5-3EE7DAB13580}" presName="descendantText" presStyleLbl="alignAcc1" presStyleIdx="4" presStyleCnt="7">
        <dgm:presLayoutVars>
          <dgm:bulletEnabled val="1"/>
        </dgm:presLayoutVars>
      </dgm:prSet>
      <dgm:spPr/>
      <dgm:t>
        <a:bodyPr/>
        <a:lstStyle/>
        <a:p>
          <a:endParaRPr lang="en-US"/>
        </a:p>
      </dgm:t>
    </dgm:pt>
    <dgm:pt modelId="{33DDB257-A462-4365-A919-5A94D81D9582}" type="pres">
      <dgm:prSet presAssocID="{6238BEC5-65A5-4950-98FB-B59E285C83D4}" presName="sp" presStyleCnt="0"/>
      <dgm:spPr/>
    </dgm:pt>
    <dgm:pt modelId="{DAA54A9D-C52B-4EB9-A6D0-8510FFFCAB14}" type="pres">
      <dgm:prSet presAssocID="{AD01D61B-0FAC-41D1-8EB0-7822EEE12D12}" presName="composite" presStyleCnt="0"/>
      <dgm:spPr/>
    </dgm:pt>
    <dgm:pt modelId="{568D4435-9161-4B50-8E2B-07C04D512965}" type="pres">
      <dgm:prSet presAssocID="{AD01D61B-0FAC-41D1-8EB0-7822EEE12D12}" presName="parentText" presStyleLbl="alignNode1" presStyleIdx="5" presStyleCnt="7">
        <dgm:presLayoutVars>
          <dgm:chMax val="1"/>
          <dgm:bulletEnabled val="1"/>
        </dgm:presLayoutVars>
      </dgm:prSet>
      <dgm:spPr/>
      <dgm:t>
        <a:bodyPr/>
        <a:lstStyle/>
        <a:p>
          <a:endParaRPr lang="en-US"/>
        </a:p>
      </dgm:t>
    </dgm:pt>
    <dgm:pt modelId="{39B2189D-1798-42E6-9173-94D32743902E}" type="pres">
      <dgm:prSet presAssocID="{AD01D61B-0FAC-41D1-8EB0-7822EEE12D12}" presName="descendantText" presStyleLbl="alignAcc1" presStyleIdx="5" presStyleCnt="7">
        <dgm:presLayoutVars>
          <dgm:bulletEnabled val="1"/>
        </dgm:presLayoutVars>
      </dgm:prSet>
      <dgm:spPr/>
      <dgm:t>
        <a:bodyPr/>
        <a:lstStyle/>
        <a:p>
          <a:endParaRPr lang="en-US"/>
        </a:p>
      </dgm:t>
    </dgm:pt>
    <dgm:pt modelId="{D3E08450-8C43-4DD6-9C50-C504CC196CBE}" type="pres">
      <dgm:prSet presAssocID="{57DDDDD4-FF71-4EF5-BF82-CF966B089598}" presName="sp" presStyleCnt="0"/>
      <dgm:spPr/>
    </dgm:pt>
    <dgm:pt modelId="{D021E7A5-FBB6-4474-B6E3-E8F9397FBD79}" type="pres">
      <dgm:prSet presAssocID="{C90F5146-9E43-444D-983B-9EB816EC11FB}" presName="composite" presStyleCnt="0"/>
      <dgm:spPr/>
    </dgm:pt>
    <dgm:pt modelId="{991141EB-579A-47C8-B810-526EF0429B4A}" type="pres">
      <dgm:prSet presAssocID="{C90F5146-9E43-444D-983B-9EB816EC11FB}" presName="parentText" presStyleLbl="alignNode1" presStyleIdx="6" presStyleCnt="7" custLinFactNeighborY="0">
        <dgm:presLayoutVars>
          <dgm:chMax val="1"/>
          <dgm:bulletEnabled val="1"/>
        </dgm:presLayoutVars>
      </dgm:prSet>
      <dgm:spPr/>
      <dgm:t>
        <a:bodyPr/>
        <a:lstStyle/>
        <a:p>
          <a:endParaRPr lang="en-US"/>
        </a:p>
      </dgm:t>
    </dgm:pt>
    <dgm:pt modelId="{71A20E97-270F-47EC-957F-868AD7C5FED6}" type="pres">
      <dgm:prSet presAssocID="{C90F5146-9E43-444D-983B-9EB816EC11FB}" presName="descendantText" presStyleLbl="alignAcc1" presStyleIdx="6" presStyleCnt="7">
        <dgm:presLayoutVars>
          <dgm:bulletEnabled val="1"/>
        </dgm:presLayoutVars>
      </dgm:prSet>
      <dgm:spPr/>
      <dgm:t>
        <a:bodyPr/>
        <a:lstStyle/>
        <a:p>
          <a:endParaRPr lang="en-US"/>
        </a:p>
      </dgm:t>
    </dgm:pt>
  </dgm:ptLst>
  <dgm:cxnLst>
    <dgm:cxn modelId="{4DBCA206-0319-4B9E-8F1F-9B16B1AA5820}" srcId="{635FB014-B4D4-45FD-8D11-3E9ADD2C403E}" destId="{4EF93739-F652-438D-B9DA-EB4D498716AE}" srcOrd="2" destOrd="0" parTransId="{56AFE6BE-5772-4556-A368-399284463FA8}" sibTransId="{D988CA33-D149-471A-B5C5-1472D1CA351D}"/>
    <dgm:cxn modelId="{704C0210-4EEE-44A3-87B5-7F4D14705E0E}" srcId="{635FB014-B4D4-45FD-8D11-3E9ADD2C403E}" destId="{F07B3253-19FD-4C9B-B7E5-68932C36A931}" srcOrd="0" destOrd="0" parTransId="{075C209A-08AC-459B-AB41-F242026403B3}" sibTransId="{CDC83A9F-AFEB-43E1-B53B-A6CDD943E1E1}"/>
    <dgm:cxn modelId="{A0BC4D86-4AF0-4C3D-BA83-203DC70CA2A0}" srcId="{635FB014-B4D4-45FD-8D11-3E9ADD2C403E}" destId="{289146C6-D2E4-47F1-94D2-37A0E83D1796}" srcOrd="3" destOrd="0" parTransId="{121B6093-5F5B-42CF-8B95-75B56074D1CF}" sibTransId="{F9FE39B3-CDB4-4695-A275-C35551C7924A}"/>
    <dgm:cxn modelId="{9C4C09DE-AF25-48DC-90B7-E5A6D538D143}" type="presOf" srcId="{D508ADC8-39EB-4069-8F2D-D00967B5E7B3}" destId="{9CF1848E-23C4-4B7C-87B8-2B7AD43CB454}" srcOrd="0" destOrd="0" presId="urn:microsoft.com/office/officeart/2005/8/layout/chevron2"/>
    <dgm:cxn modelId="{EF90B9CC-441C-4D6F-BC6E-9B365249900E}" type="presOf" srcId="{C90F5146-9E43-444D-983B-9EB816EC11FB}" destId="{991141EB-579A-47C8-B810-526EF0429B4A}" srcOrd="0" destOrd="0" presId="urn:microsoft.com/office/officeart/2005/8/layout/chevron2"/>
    <dgm:cxn modelId="{29E5D319-4375-40CD-B626-1ADDD44ED6E3}" type="presOf" srcId="{C6058DBB-6C58-4764-B388-E3F464BD5B00}" destId="{3F5EE96B-ABCF-40A9-8CB7-E4E6ED71834A}" srcOrd="0" destOrd="0" presId="urn:microsoft.com/office/officeart/2005/8/layout/chevron2"/>
    <dgm:cxn modelId="{E6DEABB2-5965-4288-9A4D-2527A998ABB6}" srcId="{C6058DBB-6C58-4764-B388-E3F464BD5B00}" destId="{D508ADC8-39EB-4069-8F2D-D00967B5E7B3}" srcOrd="0" destOrd="0" parTransId="{59F14453-EE12-4E6D-A8B0-09FD73888C31}" sibTransId="{D41871CD-BDEB-4887-A5BD-483686A07451}"/>
    <dgm:cxn modelId="{466CB002-2564-47F4-B24D-0F2CAEA1CC51}" type="presOf" srcId="{289146C6-D2E4-47F1-94D2-37A0E83D1796}" destId="{4DC3F580-92C9-4421-9CF6-054D79BD7CAA}" srcOrd="0" destOrd="0" presId="urn:microsoft.com/office/officeart/2005/8/layout/chevron2"/>
    <dgm:cxn modelId="{2A548AD3-C32F-4C43-978E-98801F955E10}" type="presOf" srcId="{4EF93739-F652-438D-B9DA-EB4D498716AE}" destId="{86D32942-7E9E-4E5C-8C89-C0B6B074432E}" srcOrd="0" destOrd="0" presId="urn:microsoft.com/office/officeart/2005/8/layout/chevron2"/>
    <dgm:cxn modelId="{A9C69960-D74B-46B7-952C-D5745717C091}" type="presOf" srcId="{635FB014-B4D4-45FD-8D11-3E9ADD2C403E}" destId="{74381E0E-8E67-4DB8-A832-DD8C04C03995}" srcOrd="0" destOrd="0" presId="urn:microsoft.com/office/officeart/2005/8/layout/chevron2"/>
    <dgm:cxn modelId="{4D183F64-C7CF-4703-82AD-49E8505087C4}" srcId="{C90F5146-9E43-444D-983B-9EB816EC11FB}" destId="{47F449E8-9E5D-4BA2-A500-E795B846AAA1}" srcOrd="0" destOrd="0" parTransId="{92BF2BDC-5EFE-43F7-958F-D91120CF2AA6}" sibTransId="{162D3F8D-7CE4-45C0-B80B-52E622E682A9}"/>
    <dgm:cxn modelId="{D821B739-6C87-4FAF-9393-0A2D7B35BC88}" srcId="{635FB014-B4D4-45FD-8D11-3E9ADD2C403E}" destId="{C6058DBB-6C58-4764-B388-E3F464BD5B00}" srcOrd="1" destOrd="0" parTransId="{77E59D14-0AF2-42E8-B0B6-49DF67F876F3}" sibTransId="{92386928-5A99-41B2-80C0-45D50128D9DF}"/>
    <dgm:cxn modelId="{26C5F270-666B-4E16-88B6-58B6867CEB41}" type="presOf" srcId="{57F84E35-4092-46D2-9D17-3E7312D7CCD7}" destId="{39B2189D-1798-42E6-9173-94D32743902E}" srcOrd="0" destOrd="0" presId="urn:microsoft.com/office/officeart/2005/8/layout/chevron2"/>
    <dgm:cxn modelId="{2AA267D6-FF4C-4E0E-B59D-AE24193B4B2E}" srcId="{90622878-9B29-4A9F-B3B5-3EE7DAB13580}" destId="{FDAB3FF8-7EDC-4C37-B7F3-57709FD90DB7}" srcOrd="0" destOrd="0" parTransId="{67A6E835-D5CD-4994-BECF-96BF18B9F3E8}" sibTransId="{1AF6BC35-643D-4CEE-A94A-1F8C09A6F853}"/>
    <dgm:cxn modelId="{F01ECB5C-3D7B-47A2-AA57-B299CA0F047D}" srcId="{635FB014-B4D4-45FD-8D11-3E9ADD2C403E}" destId="{C90F5146-9E43-444D-983B-9EB816EC11FB}" srcOrd="6" destOrd="0" parTransId="{E4A3BCC8-CB67-42D9-B8B1-AACA9132D855}" sibTransId="{492440A1-4B3E-417A-9EF1-1BC85EF436EA}"/>
    <dgm:cxn modelId="{46DCBB83-80D9-4B94-8966-4179142523F2}" type="presOf" srcId="{90622878-9B29-4A9F-B3B5-3EE7DAB13580}" destId="{103A4434-3D11-4EA7-B229-53F5B47ECBEF}" srcOrd="0" destOrd="0" presId="urn:microsoft.com/office/officeart/2005/8/layout/chevron2"/>
    <dgm:cxn modelId="{8FB32EF1-0C20-4DC8-B085-A6C4EDAE8F49}" srcId="{AD01D61B-0FAC-41D1-8EB0-7822EEE12D12}" destId="{57F84E35-4092-46D2-9D17-3E7312D7CCD7}" srcOrd="0" destOrd="0" parTransId="{72080C67-6A6E-42F3-816D-F7AAAC87CB8A}" sibTransId="{A6E91AF4-2F69-49B9-ACA5-1851EC942ABF}"/>
    <dgm:cxn modelId="{24F16614-5CA4-452B-A5F7-CB918DC104D8}" srcId="{289146C6-D2E4-47F1-94D2-37A0E83D1796}" destId="{7A68AB12-DC37-4964-A6CE-1DEE246125A0}" srcOrd="0" destOrd="0" parTransId="{F87C5727-E504-4F7A-9C86-396FB72150C7}" sibTransId="{C4F18C1D-8C27-4677-BC51-C34646D32E2B}"/>
    <dgm:cxn modelId="{64DBF67C-9A31-463F-A693-BF00D727BE93}" srcId="{635FB014-B4D4-45FD-8D11-3E9ADD2C403E}" destId="{AD01D61B-0FAC-41D1-8EB0-7822EEE12D12}" srcOrd="5" destOrd="0" parTransId="{1FDBEF1D-2EB4-4459-9C7B-798B25B3901F}" sibTransId="{57DDDDD4-FF71-4EF5-BF82-CF966B089598}"/>
    <dgm:cxn modelId="{766A8206-AE1D-4302-A7AD-645D6A58609A}" type="presOf" srcId="{FDAB3FF8-7EDC-4C37-B7F3-57709FD90DB7}" destId="{34D46768-A8FD-415E-AA1B-66351EAE92A4}" srcOrd="0" destOrd="0" presId="urn:microsoft.com/office/officeart/2005/8/layout/chevron2"/>
    <dgm:cxn modelId="{F210ED80-6F30-4897-8BA6-99E6CF715FEB}" type="presOf" srcId="{AD01D61B-0FAC-41D1-8EB0-7822EEE12D12}" destId="{568D4435-9161-4B50-8E2B-07C04D512965}" srcOrd="0" destOrd="0" presId="urn:microsoft.com/office/officeart/2005/8/layout/chevron2"/>
    <dgm:cxn modelId="{22DD7F79-01A5-439D-8816-F0BDB2CEA592}" type="presOf" srcId="{8604BC43-FF67-4C3D-A3E7-A469AF354FB2}" destId="{FF473D06-0307-48B7-A663-7176ED0F3A4D}" srcOrd="0" destOrd="0" presId="urn:microsoft.com/office/officeart/2005/8/layout/chevron2"/>
    <dgm:cxn modelId="{A5FF4FA7-CE37-4809-9A13-B65A0A6C2300}" type="presOf" srcId="{F07B3253-19FD-4C9B-B7E5-68932C36A931}" destId="{099983EE-32AA-4E5E-8FED-07B5F1ED98B6}" srcOrd="0" destOrd="0" presId="urn:microsoft.com/office/officeart/2005/8/layout/chevron2"/>
    <dgm:cxn modelId="{A6BFD814-2CA9-4B9B-81D8-0317AC7096AC}" srcId="{635FB014-B4D4-45FD-8D11-3E9ADD2C403E}" destId="{90622878-9B29-4A9F-B3B5-3EE7DAB13580}" srcOrd="4" destOrd="0" parTransId="{C0BBF6C6-D607-407B-84DC-2362D546C204}" sibTransId="{6238BEC5-65A5-4950-98FB-B59E285C83D4}"/>
    <dgm:cxn modelId="{4AD286A3-AC2F-4E2A-8F32-A11C9424ECEC}" srcId="{F07B3253-19FD-4C9B-B7E5-68932C36A931}" destId="{848DF921-DF49-4F96-B104-4D83A1880E56}" srcOrd="0" destOrd="0" parTransId="{BDA439B9-786E-43F0-85B8-227324EFDCF6}" sibTransId="{5B344EA0-BB78-40F9-AF5E-615C20063107}"/>
    <dgm:cxn modelId="{A4A55FA7-6E0D-44A1-8262-C6362300F1CC}" type="presOf" srcId="{47F449E8-9E5D-4BA2-A500-E795B846AAA1}" destId="{71A20E97-270F-47EC-957F-868AD7C5FED6}" srcOrd="0" destOrd="0" presId="urn:microsoft.com/office/officeart/2005/8/layout/chevron2"/>
    <dgm:cxn modelId="{2B831FF4-321E-4F0D-A0CF-871FED3DF700}" type="presOf" srcId="{2A9A1433-182D-4216-929B-FF3DFB261EE1}" destId="{9CF1848E-23C4-4B7C-87B8-2B7AD43CB454}" srcOrd="0" destOrd="1" presId="urn:microsoft.com/office/officeart/2005/8/layout/chevron2"/>
    <dgm:cxn modelId="{A2F2CEFE-721D-4BFE-B94F-AC91D56B45EA}" type="presOf" srcId="{7A68AB12-DC37-4964-A6CE-1DEE246125A0}" destId="{F63231A8-B466-4684-91BC-C88F0657E933}" srcOrd="0" destOrd="0" presId="urn:microsoft.com/office/officeart/2005/8/layout/chevron2"/>
    <dgm:cxn modelId="{D50A8BA6-FCCD-4CF1-B576-AC1E96B5A534}" srcId="{4EF93739-F652-438D-B9DA-EB4D498716AE}" destId="{8604BC43-FF67-4C3D-A3E7-A469AF354FB2}" srcOrd="0" destOrd="0" parTransId="{DA935CE4-0525-49B9-A4BB-6E10B0BA5FDD}" sibTransId="{615A56F5-18C8-44E7-B44F-E3C28EF69218}"/>
    <dgm:cxn modelId="{E9E59109-65A4-4C6A-9E45-0C9CB391DDFC}" srcId="{C6058DBB-6C58-4764-B388-E3F464BD5B00}" destId="{2A9A1433-182D-4216-929B-FF3DFB261EE1}" srcOrd="1" destOrd="0" parTransId="{26F47B62-49CA-4F76-8866-E4C0D56CB166}" sibTransId="{F64D40AE-8C07-466F-BF11-B6C8C0B79559}"/>
    <dgm:cxn modelId="{8CD60833-0A01-49B3-AD02-C536DD6DD335}" type="presOf" srcId="{848DF921-DF49-4F96-B104-4D83A1880E56}" destId="{E3A0524B-1D87-478C-850E-E507FB7869AD}" srcOrd="0" destOrd="0" presId="urn:microsoft.com/office/officeart/2005/8/layout/chevron2"/>
    <dgm:cxn modelId="{A90A7D10-B781-427B-8B92-D2B39E717F69}" type="presParOf" srcId="{74381E0E-8E67-4DB8-A832-DD8C04C03995}" destId="{88B13D2E-6363-4BE1-A056-5A4A0D501F7D}" srcOrd="0" destOrd="0" presId="urn:microsoft.com/office/officeart/2005/8/layout/chevron2"/>
    <dgm:cxn modelId="{531020C1-5B22-435C-AFEB-BAC35342F9EC}" type="presParOf" srcId="{88B13D2E-6363-4BE1-A056-5A4A0D501F7D}" destId="{099983EE-32AA-4E5E-8FED-07B5F1ED98B6}" srcOrd="0" destOrd="0" presId="urn:microsoft.com/office/officeart/2005/8/layout/chevron2"/>
    <dgm:cxn modelId="{C0918143-0E10-4ADC-8BF6-80D77F3B16D3}" type="presParOf" srcId="{88B13D2E-6363-4BE1-A056-5A4A0D501F7D}" destId="{E3A0524B-1D87-478C-850E-E507FB7869AD}" srcOrd="1" destOrd="0" presId="urn:microsoft.com/office/officeart/2005/8/layout/chevron2"/>
    <dgm:cxn modelId="{3815E958-820C-409D-BE12-A4B3EF0B7BC8}" type="presParOf" srcId="{74381E0E-8E67-4DB8-A832-DD8C04C03995}" destId="{89749AED-538A-4C4F-9BD7-C3533D312D2C}" srcOrd="1" destOrd="0" presId="urn:microsoft.com/office/officeart/2005/8/layout/chevron2"/>
    <dgm:cxn modelId="{71712B5D-10A0-4437-BB56-8659EAB2223E}" type="presParOf" srcId="{74381E0E-8E67-4DB8-A832-DD8C04C03995}" destId="{433F02B5-3384-414A-B3C5-629955A4306C}" srcOrd="2" destOrd="0" presId="urn:microsoft.com/office/officeart/2005/8/layout/chevron2"/>
    <dgm:cxn modelId="{24B70AC2-FA6A-4758-8728-CE215B950451}" type="presParOf" srcId="{433F02B5-3384-414A-B3C5-629955A4306C}" destId="{3F5EE96B-ABCF-40A9-8CB7-E4E6ED71834A}" srcOrd="0" destOrd="0" presId="urn:microsoft.com/office/officeart/2005/8/layout/chevron2"/>
    <dgm:cxn modelId="{38E835AF-1FBF-432E-BE9D-6DFAB3B75D2C}" type="presParOf" srcId="{433F02B5-3384-414A-B3C5-629955A4306C}" destId="{9CF1848E-23C4-4B7C-87B8-2B7AD43CB454}" srcOrd="1" destOrd="0" presId="urn:microsoft.com/office/officeart/2005/8/layout/chevron2"/>
    <dgm:cxn modelId="{B726C25B-F499-4F15-974C-725432DD76B3}" type="presParOf" srcId="{74381E0E-8E67-4DB8-A832-DD8C04C03995}" destId="{148A5884-4F80-4DB9-8075-13AC219B9224}" srcOrd="3" destOrd="0" presId="urn:microsoft.com/office/officeart/2005/8/layout/chevron2"/>
    <dgm:cxn modelId="{682C4926-61CE-46D2-B5DE-36763EBC531D}" type="presParOf" srcId="{74381E0E-8E67-4DB8-A832-DD8C04C03995}" destId="{EADAFBCC-A5C4-4B0C-9EDD-35B2E7F92407}" srcOrd="4" destOrd="0" presId="urn:microsoft.com/office/officeart/2005/8/layout/chevron2"/>
    <dgm:cxn modelId="{F9875D94-6B52-410C-A805-4C2B1ED47EE6}" type="presParOf" srcId="{EADAFBCC-A5C4-4B0C-9EDD-35B2E7F92407}" destId="{86D32942-7E9E-4E5C-8C89-C0B6B074432E}" srcOrd="0" destOrd="0" presId="urn:microsoft.com/office/officeart/2005/8/layout/chevron2"/>
    <dgm:cxn modelId="{E8DC1B4C-0089-4406-A5F0-AD2279DD9114}" type="presParOf" srcId="{EADAFBCC-A5C4-4B0C-9EDD-35B2E7F92407}" destId="{FF473D06-0307-48B7-A663-7176ED0F3A4D}" srcOrd="1" destOrd="0" presId="urn:microsoft.com/office/officeart/2005/8/layout/chevron2"/>
    <dgm:cxn modelId="{0185CF49-C6C1-42BE-9F1E-397EE19F29F7}" type="presParOf" srcId="{74381E0E-8E67-4DB8-A832-DD8C04C03995}" destId="{DF26A4A2-2ED4-46CC-939F-E3FC2C22EE6A}" srcOrd="5" destOrd="0" presId="urn:microsoft.com/office/officeart/2005/8/layout/chevron2"/>
    <dgm:cxn modelId="{50630874-D5B8-4334-A76C-6BC43D9005F0}" type="presParOf" srcId="{74381E0E-8E67-4DB8-A832-DD8C04C03995}" destId="{5D28747E-8CB3-401C-8D36-686AC59E8852}" srcOrd="6" destOrd="0" presId="urn:microsoft.com/office/officeart/2005/8/layout/chevron2"/>
    <dgm:cxn modelId="{6AD7B6EF-E2B5-4470-8199-605CE58A0D00}" type="presParOf" srcId="{5D28747E-8CB3-401C-8D36-686AC59E8852}" destId="{4DC3F580-92C9-4421-9CF6-054D79BD7CAA}" srcOrd="0" destOrd="0" presId="urn:microsoft.com/office/officeart/2005/8/layout/chevron2"/>
    <dgm:cxn modelId="{CD27B07C-8AF8-4AD3-8E63-64A740EEDD4D}" type="presParOf" srcId="{5D28747E-8CB3-401C-8D36-686AC59E8852}" destId="{F63231A8-B466-4684-91BC-C88F0657E933}" srcOrd="1" destOrd="0" presId="urn:microsoft.com/office/officeart/2005/8/layout/chevron2"/>
    <dgm:cxn modelId="{E17565E0-606A-4676-B557-1664B4A3C953}" type="presParOf" srcId="{74381E0E-8E67-4DB8-A832-DD8C04C03995}" destId="{ED228F1C-482B-43B9-8787-0D1B753CFAF1}" srcOrd="7" destOrd="0" presId="urn:microsoft.com/office/officeart/2005/8/layout/chevron2"/>
    <dgm:cxn modelId="{1AC47AB1-F5C6-49FC-B8FA-3C44397FF75F}" type="presParOf" srcId="{74381E0E-8E67-4DB8-A832-DD8C04C03995}" destId="{4BA22698-4A41-482B-BA96-746AB08199E3}" srcOrd="8" destOrd="0" presId="urn:microsoft.com/office/officeart/2005/8/layout/chevron2"/>
    <dgm:cxn modelId="{D28E0502-1682-4F14-BB7A-77DB81293830}" type="presParOf" srcId="{4BA22698-4A41-482B-BA96-746AB08199E3}" destId="{103A4434-3D11-4EA7-B229-53F5B47ECBEF}" srcOrd="0" destOrd="0" presId="urn:microsoft.com/office/officeart/2005/8/layout/chevron2"/>
    <dgm:cxn modelId="{C0055361-7765-438C-97A0-B7541BFFD0DA}" type="presParOf" srcId="{4BA22698-4A41-482B-BA96-746AB08199E3}" destId="{34D46768-A8FD-415E-AA1B-66351EAE92A4}" srcOrd="1" destOrd="0" presId="urn:microsoft.com/office/officeart/2005/8/layout/chevron2"/>
    <dgm:cxn modelId="{D5041332-604C-4BDE-8150-4D9FAF8EDC65}" type="presParOf" srcId="{74381E0E-8E67-4DB8-A832-DD8C04C03995}" destId="{33DDB257-A462-4365-A919-5A94D81D9582}" srcOrd="9" destOrd="0" presId="urn:microsoft.com/office/officeart/2005/8/layout/chevron2"/>
    <dgm:cxn modelId="{238AC65B-DB88-4F46-B66E-37E2765861C4}" type="presParOf" srcId="{74381E0E-8E67-4DB8-A832-DD8C04C03995}" destId="{DAA54A9D-C52B-4EB9-A6D0-8510FFFCAB14}" srcOrd="10" destOrd="0" presId="urn:microsoft.com/office/officeart/2005/8/layout/chevron2"/>
    <dgm:cxn modelId="{19619E04-0586-40AE-8812-A6A476329EAA}" type="presParOf" srcId="{DAA54A9D-C52B-4EB9-A6D0-8510FFFCAB14}" destId="{568D4435-9161-4B50-8E2B-07C04D512965}" srcOrd="0" destOrd="0" presId="urn:microsoft.com/office/officeart/2005/8/layout/chevron2"/>
    <dgm:cxn modelId="{521434BA-C2FB-4EC4-9DEE-7B78A0396B3D}" type="presParOf" srcId="{DAA54A9D-C52B-4EB9-A6D0-8510FFFCAB14}" destId="{39B2189D-1798-42E6-9173-94D32743902E}" srcOrd="1" destOrd="0" presId="urn:microsoft.com/office/officeart/2005/8/layout/chevron2"/>
    <dgm:cxn modelId="{8E5D0D9C-5027-4AD5-A497-D05164A54A89}" type="presParOf" srcId="{74381E0E-8E67-4DB8-A832-DD8C04C03995}" destId="{D3E08450-8C43-4DD6-9C50-C504CC196CBE}" srcOrd="11" destOrd="0" presId="urn:microsoft.com/office/officeart/2005/8/layout/chevron2"/>
    <dgm:cxn modelId="{02555A20-CC7A-42FB-89F7-AF737CFF334B}" type="presParOf" srcId="{74381E0E-8E67-4DB8-A832-DD8C04C03995}" destId="{D021E7A5-FBB6-4474-B6E3-E8F9397FBD79}" srcOrd="12" destOrd="0" presId="urn:microsoft.com/office/officeart/2005/8/layout/chevron2"/>
    <dgm:cxn modelId="{BC9EDA70-3D3D-43AC-B97E-7DBBD9D70459}" type="presParOf" srcId="{D021E7A5-FBB6-4474-B6E3-E8F9397FBD79}" destId="{991141EB-579A-47C8-B810-526EF0429B4A}" srcOrd="0" destOrd="0" presId="urn:microsoft.com/office/officeart/2005/8/layout/chevron2"/>
    <dgm:cxn modelId="{72E8C68A-DBD0-4295-B71E-D6F0D8653F58}" type="presParOf" srcId="{D021E7A5-FBB6-4474-B6E3-E8F9397FBD79}" destId="{71A20E97-270F-47EC-957F-868AD7C5FE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2867-60DF-4116-9106-9736C74DCCDB}">
      <dsp:nvSpPr>
        <dsp:cNvPr id="0" name=""/>
        <dsp:cNvSpPr/>
      </dsp:nvSpPr>
      <dsp:spPr>
        <a:xfrm>
          <a:off x="2978" y="233103"/>
          <a:ext cx="1790706" cy="657417"/>
        </a:xfrm>
        <a:prstGeom prst="rect">
          <a:avLst/>
        </a:prstGeom>
        <a:solidFill>
          <a:srgbClr val="00B0F0"/>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Reading Informational CCR4</a:t>
          </a:r>
          <a:endParaRPr lang="en-US" sz="1300" b="1" kern="1200" dirty="0">
            <a:solidFill>
              <a:schemeClr val="tx1"/>
            </a:solidFill>
          </a:endParaRPr>
        </a:p>
      </dsp:txBody>
      <dsp:txXfrm>
        <a:off x="2978" y="233103"/>
        <a:ext cx="1790706" cy="657417"/>
      </dsp:txXfrm>
    </dsp:sp>
    <dsp:sp modelId="{8F2EFE7C-9C72-4E20-B6A5-0E59E84F473B}">
      <dsp:nvSpPr>
        <dsp:cNvPr id="0" name=""/>
        <dsp:cNvSpPr/>
      </dsp:nvSpPr>
      <dsp:spPr>
        <a:xfrm>
          <a:off x="2978" y="854175"/>
          <a:ext cx="1790706" cy="4673361"/>
        </a:xfrm>
        <a:prstGeom prst="rect">
          <a:avLst/>
        </a:prstGeom>
        <a:solidFill>
          <a:srgbClr val="92D05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Interpret words and phrases as they are used in a text, including determining technical, connotative, and figurative meanings, and analyze how specific word choices shape meaning or tone.</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978" y="854175"/>
        <a:ext cx="1790706" cy="4673361"/>
      </dsp:txXfrm>
    </dsp:sp>
    <dsp:sp modelId="{110257E7-3671-48A9-A786-A22267B71F7A}">
      <dsp:nvSpPr>
        <dsp:cNvPr id="0" name=""/>
        <dsp:cNvSpPr/>
      </dsp:nvSpPr>
      <dsp:spPr>
        <a:xfrm>
          <a:off x="2044383" y="251276"/>
          <a:ext cx="1790706" cy="657417"/>
        </a:xfrm>
        <a:prstGeom prst="rect">
          <a:avLst/>
        </a:prstGeom>
        <a:solidFill>
          <a:srgbClr val="00B0F0"/>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Language</a:t>
          </a:r>
        </a:p>
        <a:p>
          <a:pPr lvl="0" algn="ctr" defTabSz="577850">
            <a:lnSpc>
              <a:spcPct val="90000"/>
            </a:lnSpc>
            <a:spcBef>
              <a:spcPct val="0"/>
            </a:spcBef>
            <a:spcAft>
              <a:spcPct val="35000"/>
            </a:spcAft>
          </a:pPr>
          <a:r>
            <a:rPr lang="en-US" sz="1300" b="1" kern="1200" dirty="0" smtClean="0">
              <a:solidFill>
                <a:schemeClr val="tx1"/>
              </a:solidFill>
            </a:rPr>
            <a:t>CCR4</a:t>
          </a:r>
          <a:endParaRPr lang="en-US" sz="1300" b="1" kern="1200" dirty="0">
            <a:solidFill>
              <a:schemeClr val="tx1"/>
            </a:solidFill>
          </a:endParaRPr>
        </a:p>
      </dsp:txBody>
      <dsp:txXfrm>
        <a:off x="2044383" y="251276"/>
        <a:ext cx="1790706" cy="657417"/>
      </dsp:txXfrm>
    </dsp:sp>
    <dsp:sp modelId="{CA100689-9212-4E9B-B7D3-3C4D2C6E2FB1}">
      <dsp:nvSpPr>
        <dsp:cNvPr id="0" name=""/>
        <dsp:cNvSpPr/>
      </dsp:nvSpPr>
      <dsp:spPr>
        <a:xfrm>
          <a:off x="2044383" y="908693"/>
          <a:ext cx="1790706" cy="4600670"/>
        </a:xfrm>
        <a:prstGeom prst="rect">
          <a:avLst/>
        </a:prstGeom>
        <a:solidFill>
          <a:srgbClr val="92D05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Determine or clarify the meaning of unknown and multiple-meaning words and phrases by using context clues, analyzing meaningful word parts, and consulting general and reference materials, as appropriate.</a:t>
          </a:r>
          <a:endParaRPr lang="en-US" sz="1300" kern="1200" dirty="0"/>
        </a:p>
      </dsp:txBody>
      <dsp:txXfrm>
        <a:off x="2044383" y="908693"/>
        <a:ext cx="1790706" cy="4600670"/>
      </dsp:txXfrm>
    </dsp:sp>
    <dsp:sp modelId="{D01F91F4-8E09-46D2-934E-B138D0F0A221}">
      <dsp:nvSpPr>
        <dsp:cNvPr id="0" name=""/>
        <dsp:cNvSpPr/>
      </dsp:nvSpPr>
      <dsp:spPr>
        <a:xfrm>
          <a:off x="4085789" y="251276"/>
          <a:ext cx="1790706" cy="657417"/>
        </a:xfrm>
        <a:prstGeom prst="rect">
          <a:avLst/>
        </a:prstGeom>
        <a:solidFill>
          <a:srgbClr val="00B0F0"/>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Language</a:t>
          </a:r>
        </a:p>
        <a:p>
          <a:pPr lvl="0" algn="ctr" defTabSz="577850">
            <a:lnSpc>
              <a:spcPct val="90000"/>
            </a:lnSpc>
            <a:spcBef>
              <a:spcPct val="0"/>
            </a:spcBef>
            <a:spcAft>
              <a:spcPct val="35000"/>
            </a:spcAft>
          </a:pPr>
          <a:r>
            <a:rPr lang="en-US" sz="1300" b="1" kern="1200" dirty="0" smtClean="0">
              <a:solidFill>
                <a:schemeClr val="tx1"/>
              </a:solidFill>
            </a:rPr>
            <a:t>CCR5</a:t>
          </a:r>
          <a:endParaRPr lang="en-US" sz="1300" b="1" kern="1200" dirty="0">
            <a:solidFill>
              <a:schemeClr val="tx1"/>
            </a:solidFill>
          </a:endParaRPr>
        </a:p>
      </dsp:txBody>
      <dsp:txXfrm>
        <a:off x="4085789" y="251276"/>
        <a:ext cx="1790706" cy="657417"/>
      </dsp:txXfrm>
    </dsp:sp>
    <dsp:sp modelId="{B771E136-297B-441C-91B5-B1CC63ED7A39}">
      <dsp:nvSpPr>
        <dsp:cNvPr id="0" name=""/>
        <dsp:cNvSpPr/>
      </dsp:nvSpPr>
      <dsp:spPr>
        <a:xfrm>
          <a:off x="4085789" y="908693"/>
          <a:ext cx="1790706" cy="4600670"/>
        </a:xfrm>
        <a:prstGeom prst="rect">
          <a:avLst/>
        </a:prstGeom>
        <a:solidFill>
          <a:srgbClr val="92D05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Demonstrate understanding of word relationships and nuances in word meanings.</a:t>
          </a:r>
          <a:endParaRPr lang="en-US" sz="1300" kern="1200" dirty="0"/>
        </a:p>
      </dsp:txBody>
      <dsp:txXfrm>
        <a:off x="4085789" y="908693"/>
        <a:ext cx="1790706" cy="4600670"/>
      </dsp:txXfrm>
    </dsp:sp>
    <dsp:sp modelId="{26EA080F-53BC-4EDB-89F0-1215ED3702E6}">
      <dsp:nvSpPr>
        <dsp:cNvPr id="0" name=""/>
        <dsp:cNvSpPr/>
      </dsp:nvSpPr>
      <dsp:spPr>
        <a:xfrm>
          <a:off x="6127195" y="251276"/>
          <a:ext cx="1790706" cy="657417"/>
        </a:xfrm>
        <a:prstGeom prst="rect">
          <a:avLst/>
        </a:prstGeom>
        <a:solidFill>
          <a:srgbClr val="00B0F0"/>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Language</a:t>
          </a:r>
        </a:p>
        <a:p>
          <a:pPr lvl="0" algn="ctr" defTabSz="577850">
            <a:lnSpc>
              <a:spcPct val="90000"/>
            </a:lnSpc>
            <a:spcBef>
              <a:spcPct val="0"/>
            </a:spcBef>
            <a:spcAft>
              <a:spcPct val="35000"/>
            </a:spcAft>
          </a:pPr>
          <a:r>
            <a:rPr lang="en-US" sz="1300" b="1" kern="1200" dirty="0" smtClean="0">
              <a:solidFill>
                <a:schemeClr val="tx1"/>
              </a:solidFill>
            </a:rPr>
            <a:t>CCR6</a:t>
          </a:r>
        </a:p>
      </dsp:txBody>
      <dsp:txXfrm>
        <a:off x="6127195" y="251276"/>
        <a:ext cx="1790706" cy="657417"/>
      </dsp:txXfrm>
    </dsp:sp>
    <dsp:sp modelId="{2B64B893-4989-4C67-9052-65020D13F87B}">
      <dsp:nvSpPr>
        <dsp:cNvPr id="0" name=""/>
        <dsp:cNvSpPr/>
      </dsp:nvSpPr>
      <dsp:spPr>
        <a:xfrm>
          <a:off x="6127195" y="908693"/>
          <a:ext cx="1790706" cy="4600670"/>
        </a:xfrm>
        <a:prstGeom prst="rect">
          <a:avLst/>
        </a:prstGeom>
        <a:solidFill>
          <a:srgbClr val="92D05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Acquire and use accurately grade-appropriate and domain-specific words and phrases, including those that signal precise actions, emotions, or states of being and that are basic to a particular topic.</a:t>
          </a:r>
          <a:endParaRPr lang="en-US" sz="1300" kern="1200" dirty="0"/>
        </a:p>
      </dsp:txBody>
      <dsp:txXfrm>
        <a:off x="6127195" y="908693"/>
        <a:ext cx="1790706" cy="4600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983EE-32AA-4E5E-8FED-07B5F1ED98B6}">
      <dsp:nvSpPr>
        <dsp:cNvPr id="0" name=""/>
        <dsp:cNvSpPr/>
      </dsp:nvSpPr>
      <dsp:spPr>
        <a:xfrm rot="5400000">
          <a:off x="-128185" y="130702"/>
          <a:ext cx="854571" cy="598199"/>
        </a:xfrm>
        <a:prstGeom prst="chevron">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t>Anchor</a:t>
          </a:r>
          <a:endParaRPr lang="en-US" sz="1300" kern="1200" dirty="0"/>
        </a:p>
      </dsp:txBody>
      <dsp:txXfrm rot="-5400000">
        <a:off x="2" y="301616"/>
        <a:ext cx="598199" cy="256372"/>
      </dsp:txXfrm>
    </dsp:sp>
    <dsp:sp modelId="{E3A0524B-1D87-478C-850E-E507FB7869AD}">
      <dsp:nvSpPr>
        <dsp:cNvPr id="0" name=""/>
        <dsp:cNvSpPr/>
      </dsp:nvSpPr>
      <dsp:spPr>
        <a:xfrm rot="5400000">
          <a:off x="3640864" y="-3040148"/>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Interpret words and phrases as they are used in a text, including determining technical, connotative, and figurative meanings, and analyze how specific word choices shape comprehension.</a:t>
          </a:r>
          <a:endParaRPr lang="en-US" sz="900" kern="1200" dirty="0"/>
        </a:p>
      </dsp:txBody>
      <dsp:txXfrm rot="-5400000">
        <a:off x="598200" y="29632"/>
        <a:ext cx="6613684" cy="501239"/>
      </dsp:txXfrm>
    </dsp:sp>
    <dsp:sp modelId="{3F5EE96B-ABCF-40A9-8CB7-E4E6ED71834A}">
      <dsp:nvSpPr>
        <dsp:cNvPr id="0" name=""/>
        <dsp:cNvSpPr/>
      </dsp:nvSpPr>
      <dsp:spPr>
        <a:xfrm rot="5400000">
          <a:off x="-128185" y="901834"/>
          <a:ext cx="854571" cy="598199"/>
        </a:xfrm>
        <a:prstGeom prst="chevron">
          <a:avLst/>
        </a:prstGeom>
        <a:solidFill>
          <a:schemeClr val="accent5">
            <a:hueOff val="1119759"/>
            <a:satOff val="1580"/>
            <a:lumOff val="-196"/>
            <a:alphaOff val="0"/>
          </a:schemeClr>
        </a:solidFill>
        <a:ln w="55000" cap="flat" cmpd="thickThin" algn="ctr">
          <a:solidFill>
            <a:schemeClr val="accent5">
              <a:hueOff val="1119759"/>
              <a:satOff val="1580"/>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K</a:t>
          </a:r>
          <a:endParaRPr lang="en-US" sz="1300" kern="1200" dirty="0"/>
        </a:p>
      </dsp:txBody>
      <dsp:txXfrm rot="-5400000">
        <a:off x="2" y="1072748"/>
        <a:ext cx="598199" cy="256372"/>
      </dsp:txXfrm>
    </dsp:sp>
    <dsp:sp modelId="{9CF1848E-23C4-4B7C-87B8-2B7AD43CB454}">
      <dsp:nvSpPr>
        <dsp:cNvPr id="0" name=""/>
        <dsp:cNvSpPr/>
      </dsp:nvSpPr>
      <dsp:spPr>
        <a:xfrm rot="5400000">
          <a:off x="3640864" y="-2269015"/>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1119759"/>
              <a:satOff val="1580"/>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With prompting and support, ask and answer questions about unknown words in a text. </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rot="-5400000">
        <a:off x="598200" y="800765"/>
        <a:ext cx="6613684" cy="501239"/>
      </dsp:txXfrm>
    </dsp:sp>
    <dsp:sp modelId="{86D32942-7E9E-4E5C-8C89-C0B6B074432E}">
      <dsp:nvSpPr>
        <dsp:cNvPr id="0" name=""/>
        <dsp:cNvSpPr/>
      </dsp:nvSpPr>
      <dsp:spPr>
        <a:xfrm rot="5400000">
          <a:off x="-128185" y="1672967"/>
          <a:ext cx="854571" cy="598199"/>
        </a:xfrm>
        <a:prstGeom prst="chevron">
          <a:avLst/>
        </a:prstGeom>
        <a:solidFill>
          <a:schemeClr val="accent5">
            <a:hueOff val="2239519"/>
            <a:satOff val="3160"/>
            <a:lumOff val="-392"/>
            <a:alphaOff val="0"/>
          </a:schemeClr>
        </a:solidFill>
        <a:ln w="55000" cap="flat" cmpd="thickThin" algn="ctr">
          <a:solidFill>
            <a:schemeClr val="accent5">
              <a:hueOff val="2239519"/>
              <a:satOff val="3160"/>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1</a:t>
          </a:r>
          <a:endParaRPr lang="en-US" sz="1300" kern="1200" dirty="0"/>
        </a:p>
      </dsp:txBody>
      <dsp:txXfrm rot="-5400000">
        <a:off x="2" y="1843881"/>
        <a:ext cx="598199" cy="256372"/>
      </dsp:txXfrm>
    </dsp:sp>
    <dsp:sp modelId="{FF473D06-0307-48B7-A663-7176ED0F3A4D}">
      <dsp:nvSpPr>
        <dsp:cNvPr id="0" name=""/>
        <dsp:cNvSpPr/>
      </dsp:nvSpPr>
      <dsp:spPr>
        <a:xfrm rot="5400000">
          <a:off x="3640864" y="-1497882"/>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2239519"/>
              <a:satOff val="3160"/>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Ask and answer questions to help determine or clarify the meaning of words and phrases in a text.</a:t>
          </a:r>
          <a:endParaRPr lang="en-US" sz="1100" kern="1200" dirty="0"/>
        </a:p>
      </dsp:txBody>
      <dsp:txXfrm rot="-5400000">
        <a:off x="598200" y="1571898"/>
        <a:ext cx="6613684" cy="501239"/>
      </dsp:txXfrm>
    </dsp:sp>
    <dsp:sp modelId="{4DC3F580-92C9-4421-9CF6-054D79BD7CAA}">
      <dsp:nvSpPr>
        <dsp:cNvPr id="0" name=""/>
        <dsp:cNvSpPr/>
      </dsp:nvSpPr>
      <dsp:spPr>
        <a:xfrm rot="5400000">
          <a:off x="-128185" y="2444100"/>
          <a:ext cx="854571" cy="598199"/>
        </a:xfrm>
        <a:prstGeom prst="chevron">
          <a:avLst/>
        </a:prstGeom>
        <a:solidFill>
          <a:schemeClr val="accent5">
            <a:hueOff val="3359278"/>
            <a:satOff val="4740"/>
            <a:lumOff val="-588"/>
            <a:alphaOff val="0"/>
          </a:schemeClr>
        </a:solidFill>
        <a:ln w="55000" cap="flat" cmpd="thickThin" algn="ctr">
          <a:solidFill>
            <a:schemeClr val="accent5">
              <a:hueOff val="3359278"/>
              <a:satOff val="474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2</a:t>
          </a:r>
          <a:endParaRPr lang="en-US" sz="1300" kern="1200" dirty="0"/>
        </a:p>
      </dsp:txBody>
      <dsp:txXfrm rot="-5400000">
        <a:off x="2" y="2615014"/>
        <a:ext cx="598199" cy="256372"/>
      </dsp:txXfrm>
    </dsp:sp>
    <dsp:sp modelId="{F63231A8-B466-4684-91BC-C88F0657E933}">
      <dsp:nvSpPr>
        <dsp:cNvPr id="0" name=""/>
        <dsp:cNvSpPr/>
      </dsp:nvSpPr>
      <dsp:spPr>
        <a:xfrm rot="5400000">
          <a:off x="3640864" y="-726750"/>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3359278"/>
              <a:satOff val="474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Determine the meaning of words and phrases in a text relevant to a </a:t>
          </a:r>
          <a:r>
            <a:rPr lang="en-US" sz="1100" i="1" kern="1200" dirty="0" smtClean="0"/>
            <a:t>grade 2 topic or subject area.</a:t>
          </a:r>
          <a:endParaRPr lang="en-US" sz="1100" i="1" kern="1200" dirty="0"/>
        </a:p>
      </dsp:txBody>
      <dsp:txXfrm rot="-5400000">
        <a:off x="598200" y="2343030"/>
        <a:ext cx="6613684" cy="501239"/>
      </dsp:txXfrm>
    </dsp:sp>
    <dsp:sp modelId="{103A4434-3D11-4EA7-B229-53F5B47ECBEF}">
      <dsp:nvSpPr>
        <dsp:cNvPr id="0" name=""/>
        <dsp:cNvSpPr/>
      </dsp:nvSpPr>
      <dsp:spPr>
        <a:xfrm rot="5400000">
          <a:off x="-128185" y="3215232"/>
          <a:ext cx="854571" cy="598199"/>
        </a:xfrm>
        <a:prstGeom prst="chevron">
          <a:avLst/>
        </a:prstGeom>
        <a:solidFill>
          <a:schemeClr val="accent5">
            <a:hueOff val="4479037"/>
            <a:satOff val="6319"/>
            <a:lumOff val="-784"/>
            <a:alphaOff val="0"/>
          </a:schemeClr>
        </a:solidFill>
        <a:ln w="55000" cap="flat" cmpd="thickThin" algn="ctr">
          <a:solidFill>
            <a:schemeClr val="accent5">
              <a:hueOff val="4479037"/>
              <a:satOff val="631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3</a:t>
          </a:r>
          <a:endParaRPr lang="en-US" sz="1300" kern="1200" dirty="0"/>
        </a:p>
      </dsp:txBody>
      <dsp:txXfrm rot="-5400000">
        <a:off x="2" y="3386146"/>
        <a:ext cx="598199" cy="256372"/>
      </dsp:txXfrm>
    </dsp:sp>
    <dsp:sp modelId="{34D46768-A8FD-415E-AA1B-66351EAE92A4}">
      <dsp:nvSpPr>
        <dsp:cNvPr id="0" name=""/>
        <dsp:cNvSpPr/>
      </dsp:nvSpPr>
      <dsp:spPr>
        <a:xfrm rot="5400000">
          <a:off x="3640864" y="44382"/>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4479037"/>
              <a:satOff val="6319"/>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Determine the meaning of general academic and domain-specific words and phrases in a text relevant to a </a:t>
          </a:r>
          <a:r>
            <a:rPr lang="en-US" sz="1100" i="1" kern="1200" dirty="0" smtClean="0"/>
            <a:t>grade 3 topic or subject area.</a:t>
          </a:r>
          <a:endParaRPr lang="en-US" sz="1100" kern="1200" dirty="0"/>
        </a:p>
      </dsp:txBody>
      <dsp:txXfrm rot="-5400000">
        <a:off x="598200" y="3114162"/>
        <a:ext cx="6613684" cy="501239"/>
      </dsp:txXfrm>
    </dsp:sp>
    <dsp:sp modelId="{568D4435-9161-4B50-8E2B-07C04D512965}">
      <dsp:nvSpPr>
        <dsp:cNvPr id="0" name=""/>
        <dsp:cNvSpPr/>
      </dsp:nvSpPr>
      <dsp:spPr>
        <a:xfrm rot="5400000">
          <a:off x="-128185" y="3986365"/>
          <a:ext cx="854571" cy="598199"/>
        </a:xfrm>
        <a:prstGeom prst="chevron">
          <a:avLst/>
        </a:prstGeom>
        <a:solidFill>
          <a:schemeClr val="accent5">
            <a:hueOff val="5598796"/>
            <a:satOff val="7899"/>
            <a:lumOff val="-980"/>
            <a:alphaOff val="0"/>
          </a:schemeClr>
        </a:solidFill>
        <a:ln w="55000" cap="flat" cmpd="thickThin" algn="ctr">
          <a:solidFill>
            <a:schemeClr val="accent5">
              <a:hueOff val="5598796"/>
              <a:satOff val="789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4</a:t>
          </a:r>
          <a:endParaRPr lang="en-US" sz="1300" kern="1200" dirty="0"/>
        </a:p>
      </dsp:txBody>
      <dsp:txXfrm rot="-5400000">
        <a:off x="2" y="4157279"/>
        <a:ext cx="598199" cy="256372"/>
      </dsp:txXfrm>
    </dsp:sp>
    <dsp:sp modelId="{39B2189D-1798-42E6-9173-94D32743902E}">
      <dsp:nvSpPr>
        <dsp:cNvPr id="0" name=""/>
        <dsp:cNvSpPr/>
      </dsp:nvSpPr>
      <dsp:spPr>
        <a:xfrm rot="5400000">
          <a:off x="3640864" y="815515"/>
          <a:ext cx="555471" cy="6640800"/>
        </a:xfrm>
        <a:prstGeom prst="round2SameRect">
          <a:avLst/>
        </a:prstGeom>
        <a:noFill/>
        <a:ln w="55000" cap="flat" cmpd="thickThin" algn="ctr">
          <a:solidFill>
            <a:schemeClr val="accent5">
              <a:hueOff val="5598796"/>
              <a:satOff val="7899"/>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Determine the meaning of general academic and domain-specific words and phrases in a text relevant to a </a:t>
          </a:r>
          <a:r>
            <a:rPr lang="en-US" sz="1100" i="1" kern="1200" dirty="0" smtClean="0"/>
            <a:t>grade 4 topic or subject area.</a:t>
          </a:r>
          <a:endParaRPr lang="en-US" sz="1100" kern="1200" dirty="0"/>
        </a:p>
      </dsp:txBody>
      <dsp:txXfrm rot="-5400000">
        <a:off x="598200" y="3885295"/>
        <a:ext cx="6613684" cy="501239"/>
      </dsp:txXfrm>
    </dsp:sp>
    <dsp:sp modelId="{991141EB-579A-47C8-B810-526EF0429B4A}">
      <dsp:nvSpPr>
        <dsp:cNvPr id="0" name=""/>
        <dsp:cNvSpPr/>
      </dsp:nvSpPr>
      <dsp:spPr>
        <a:xfrm rot="5400000">
          <a:off x="-128185" y="4757498"/>
          <a:ext cx="854571" cy="598199"/>
        </a:xfrm>
        <a:prstGeom prst="chevron">
          <a:avLst/>
        </a:prstGeom>
        <a:solidFill>
          <a:schemeClr val="accent5">
            <a:hueOff val="6718555"/>
            <a:satOff val="9479"/>
            <a:lumOff val="-1176"/>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5</a:t>
          </a:r>
          <a:endParaRPr lang="en-US" sz="1300" kern="1200" dirty="0"/>
        </a:p>
      </dsp:txBody>
      <dsp:txXfrm rot="-5400000">
        <a:off x="2" y="4928412"/>
        <a:ext cx="598199" cy="256372"/>
      </dsp:txXfrm>
    </dsp:sp>
    <dsp:sp modelId="{71A20E97-270F-47EC-957F-868AD7C5FED6}">
      <dsp:nvSpPr>
        <dsp:cNvPr id="0" name=""/>
        <dsp:cNvSpPr/>
      </dsp:nvSpPr>
      <dsp:spPr>
        <a:xfrm rot="5400000">
          <a:off x="3640864" y="1586647"/>
          <a:ext cx="555471" cy="6640800"/>
        </a:xfrm>
        <a:prstGeom prst="round2SameRect">
          <a:avLst/>
        </a:prstGeom>
        <a:solidFill>
          <a:schemeClr val="lt1">
            <a:alpha val="90000"/>
            <a:hueOff val="0"/>
            <a:satOff val="0"/>
            <a:lumOff val="0"/>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Determine the meaning of general academic and domain-specific words and phrases in a text relevant to a </a:t>
          </a:r>
          <a:r>
            <a:rPr lang="en-US" sz="1100" i="1" kern="1200" dirty="0" smtClean="0"/>
            <a:t>grade 5 topic or subject area.</a:t>
          </a:r>
          <a:endParaRPr lang="en-US" sz="1100" kern="1200" dirty="0"/>
        </a:p>
      </dsp:txBody>
      <dsp:txXfrm rot="-5400000">
        <a:off x="598200" y="4656427"/>
        <a:ext cx="6613684" cy="5012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E8136-23CE-4FB6-B474-EF4239DF743A}" type="datetimeFigureOut">
              <a:rPr lang="en-US" smtClean="0"/>
              <a:t>7/17/2014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835F0-937B-4174-83F0-10E8C47FF7BB}" type="slidenum">
              <a:rPr lang="en-US" smtClean="0"/>
              <a:t>‹#›</a:t>
            </a:fld>
            <a:endParaRPr lang="en-US"/>
          </a:p>
        </p:txBody>
      </p:sp>
    </p:spTree>
    <p:extLst>
      <p:ext uri="{BB962C8B-B14F-4D97-AF65-F5344CB8AC3E}">
        <p14:creationId xmlns:p14="http://schemas.microsoft.com/office/powerpoint/2010/main" val="222725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Building Background is an instructional accommodation on the PSP.</a:t>
            </a:r>
          </a:p>
        </p:txBody>
      </p:sp>
      <p:sp>
        <p:nvSpPr>
          <p:cNvPr id="6148" name="Slide Number Placeholder 3"/>
          <p:cNvSpPr>
            <a:spLocks noGrp="1"/>
          </p:cNvSpPr>
          <p:nvPr>
            <p:ph type="sldNum" sz="quarter" idx="5"/>
          </p:nvPr>
        </p:nvSpPr>
        <p:spPr bwMode="auto">
          <a:noFill/>
          <a:ln>
            <a:miter lim="800000"/>
            <a:headEnd/>
            <a:tailEnd/>
          </a:ln>
        </p:spPr>
        <p:txBody>
          <a:bodyPr/>
          <a:lstStyle/>
          <a:p>
            <a:fld id="{39C9473A-412C-476D-8E46-EEFA69C3BAB9}"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79168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It</a:t>
            </a:r>
            <a:r>
              <a:rPr lang="en-US" altLang="en-US" baseline="0" dirty="0" smtClean="0"/>
              <a:t> is especially important to give ELLs the opportunity to talk about domain-specific and general academic vocabulary. (IES Practice Guide from slide 20-recommendation 2).</a:t>
            </a:r>
            <a:endParaRPr lang="en-US" alt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E990057D-851A-4489-AC9B-F74B3C83A2B5}"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17012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Teachers turn and talk to share why they think each of these strategies is difficult for students. While each of them can help students expand their vocabulary understanding, they shouldn’t be used as the main instructional strategy for teaching students vocabulary. (</a:t>
            </a:r>
            <a:r>
              <a:rPr lang="en-US" altLang="en-US" i="1" dirty="0" smtClean="0"/>
              <a:t>Narrowing the Language Gap: The Case for Explicit Vocabulary Instruction</a:t>
            </a:r>
            <a:r>
              <a:rPr lang="en-US" altLang="en-US" i="1" baseline="0" dirty="0" smtClean="0"/>
              <a:t> </a:t>
            </a:r>
            <a:r>
              <a:rPr lang="en-US" altLang="en-US" baseline="0" dirty="0" smtClean="0"/>
              <a:t>by </a:t>
            </a:r>
            <a:r>
              <a:rPr lang="en-US" altLang="en-US" i="0" dirty="0" smtClean="0"/>
              <a:t>Feldman &amp; Kinsella,</a:t>
            </a:r>
            <a:r>
              <a:rPr lang="en-US" altLang="en-US" i="1" dirty="0" smtClean="0"/>
              <a:t> </a:t>
            </a:r>
            <a:r>
              <a:rPr lang="en-US" altLang="en-US" i="0" dirty="0" smtClean="0"/>
              <a:t>2005)</a:t>
            </a:r>
          </a:p>
        </p:txBody>
      </p:sp>
      <p:sp>
        <p:nvSpPr>
          <p:cNvPr id="29700" name="Slide Number Placeholder 3"/>
          <p:cNvSpPr>
            <a:spLocks noGrp="1"/>
          </p:cNvSpPr>
          <p:nvPr>
            <p:ph type="sldNum" sz="quarter" idx="5"/>
          </p:nvPr>
        </p:nvSpPr>
        <p:spPr bwMode="auto">
          <a:noFill/>
          <a:ln>
            <a:miter lim="800000"/>
            <a:headEnd/>
            <a:tailEnd/>
          </a:ln>
        </p:spPr>
        <p:txBody>
          <a:bodyPr/>
          <a:lstStyle/>
          <a:p>
            <a:fld id="{AD3F6771-F6AE-4537-B041-EC5C17028C26}"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85842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Practice Guide</a:t>
            </a:r>
            <a:r>
              <a:rPr lang="en-US" altLang="en-US" baseline="0" dirty="0" smtClean="0"/>
              <a:t> Recommendation 1 is hyperlinked. Participants will need a handout of pages 16-17. Read p. 16 &amp; top of p. 17. Turn to a partner. What did you learn about choosing vocabulary words to teach? Could you make a handout to help teachers with selecting vocabulary based on what you read?</a:t>
            </a:r>
            <a:endParaRPr lang="en-US" altLang="en-US" dirty="0" smtClean="0"/>
          </a:p>
          <a:p>
            <a:endParaRPr lang="en-US" altLang="en-US" dirty="0" smtClean="0"/>
          </a:p>
          <a:p>
            <a:r>
              <a:rPr lang="en-US" altLang="en-US" dirty="0" smtClean="0"/>
              <a:t>Starting with the assessment can also help here.</a:t>
            </a:r>
          </a:p>
        </p:txBody>
      </p:sp>
      <p:sp>
        <p:nvSpPr>
          <p:cNvPr id="31748" name="Slide Number Placeholder 3"/>
          <p:cNvSpPr>
            <a:spLocks noGrp="1"/>
          </p:cNvSpPr>
          <p:nvPr>
            <p:ph type="sldNum" sz="quarter" idx="5"/>
          </p:nvPr>
        </p:nvSpPr>
        <p:spPr bwMode="auto">
          <a:noFill/>
          <a:ln>
            <a:miter lim="800000"/>
            <a:headEnd/>
            <a:tailEnd/>
          </a:ln>
        </p:spPr>
        <p:txBody>
          <a:bodyPr/>
          <a:lstStyle/>
          <a:p>
            <a:fld id="{565E347D-DCD6-4E28-B914-22B4B24F72B8}"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38966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 </a:t>
            </a:r>
            <a:r>
              <a:rPr lang="en-US" dirty="0" err="1" smtClean="0"/>
              <a:t>McKeown</a:t>
            </a:r>
            <a:r>
              <a:rPr lang="en-US" dirty="0" smtClean="0"/>
              <a:t>, </a:t>
            </a:r>
            <a:r>
              <a:rPr lang="en-US" dirty="0" err="1" smtClean="0"/>
              <a:t>Kucan</a:t>
            </a:r>
            <a:r>
              <a:rPr lang="en-US" dirty="0" smtClean="0"/>
              <a:t> (2002)</a:t>
            </a:r>
          </a:p>
          <a:p>
            <a:endParaRPr lang="en-US" dirty="0" smtClean="0"/>
          </a:p>
          <a:p>
            <a:r>
              <a:rPr lang="en-US" dirty="0" smtClean="0"/>
              <a:t>Tiers have different terminology depending</a:t>
            </a:r>
            <a:r>
              <a:rPr lang="en-US" baseline="0" dirty="0" smtClean="0"/>
              <a:t> on the reference.</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5101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Cloze-HO Print cloze slides</a:t>
            </a:r>
            <a:r>
              <a:rPr lang="en-US" baseline="0" dirty="0" smtClean="0"/>
              <a:t> as handouts for participants to try to complete. Do this with a partner.</a:t>
            </a:r>
            <a:endParaRPr lang="en-US" dirty="0" smtClean="0"/>
          </a:p>
          <a:p>
            <a:endParaRPr lang="en-US" dirty="0" smtClean="0"/>
          </a:p>
          <a:p>
            <a:r>
              <a:rPr lang="en-US" dirty="0" smtClean="0"/>
              <a:t>Answers: everyday, vocabulary, conversation, family, speaking, important, familiar</a:t>
            </a:r>
          </a:p>
          <a:p>
            <a:endParaRPr lang="en-US" dirty="0" smtClean="0"/>
          </a:p>
          <a:p>
            <a:r>
              <a:rPr lang="en-US" dirty="0" smtClean="0"/>
              <a:t>Examples: big, small, house, table, family</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819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word bank can</a:t>
            </a:r>
            <a:r>
              <a:rPr lang="en-US" baseline="0" dirty="0" smtClean="0"/>
              <a:t> provide an important scaffold for ELLs!</a:t>
            </a:r>
          </a:p>
          <a:p>
            <a:endParaRPr lang="en-US" baseline="0" dirty="0" smtClean="0"/>
          </a:p>
          <a:p>
            <a:r>
              <a:rPr lang="en-US" dirty="0" smtClean="0"/>
              <a:t>Answers: everyday, vocabulary, conversation, family, speaking, important, familiar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3096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Answers-Frequency, limited, domains,</a:t>
            </a:r>
            <a:r>
              <a:rPr lang="en-US" baseline="0" dirty="0" smtClean="0"/>
              <a:t> broad</a:t>
            </a:r>
          </a:p>
          <a:p>
            <a:endParaRPr lang="en-US" baseline="0" dirty="0" smtClean="0"/>
          </a:p>
          <a:p>
            <a:r>
              <a:rPr lang="en-US" baseline="0" dirty="0" smtClean="0"/>
              <a:t>Isotope, tectonic plates, mitosis </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9783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Answers-Frequency, limited, domains,</a:t>
            </a:r>
            <a:r>
              <a:rPr lang="en-US" baseline="0" dirty="0" smtClean="0"/>
              <a:t> broad</a:t>
            </a:r>
          </a:p>
          <a:p>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7401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Answers-Frequently, topics, role, reading, content,</a:t>
            </a:r>
            <a:r>
              <a:rPr lang="en-US" baseline="0" dirty="0" smtClean="0"/>
              <a:t> academic, high</a:t>
            </a:r>
          </a:p>
          <a:p>
            <a:endParaRPr lang="en-US" baseline="0" dirty="0" smtClean="0"/>
          </a:p>
          <a:p>
            <a:r>
              <a:rPr lang="en-US" baseline="0" dirty="0" smtClean="0"/>
              <a:t>Examples: Justify, explain, maintain, coincidence, absurd, fortunate</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6374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Answers-Frequently, topics, role, reading, content,</a:t>
            </a:r>
            <a:r>
              <a:rPr lang="en-US" baseline="0" dirty="0" smtClean="0"/>
              <a:t> academic, high</a:t>
            </a:r>
          </a:p>
          <a:p>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9087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recent practice</a:t>
            </a:r>
            <a:r>
              <a:rPr lang="en-US" baseline="0" dirty="0" smtClean="0"/>
              <a:t> guide recommends that teachers of ELLs:</a:t>
            </a:r>
          </a:p>
          <a:p>
            <a:endParaRPr lang="en-US" baseline="0" dirty="0" smtClean="0"/>
          </a:p>
          <a:p>
            <a:r>
              <a:rPr lang="en-US" baseline="0" dirty="0" smtClean="0"/>
              <a:t>Teach a set of academic vocabulary words intensively across several days using a variety of instructional activities.</a:t>
            </a:r>
          </a:p>
          <a:p>
            <a:r>
              <a:rPr lang="en-US" baseline="0" dirty="0" smtClean="0"/>
              <a:t>-Choose from a small set of academic vocabulary for in-depth instruction.</a:t>
            </a:r>
          </a:p>
          <a:p>
            <a:r>
              <a:rPr lang="en-US" baseline="0" dirty="0" smtClean="0"/>
              <a:t>-Use multiple modalities (writing, speaking, listening).</a:t>
            </a:r>
          </a:p>
          <a:p>
            <a:r>
              <a:rPr lang="en-US" baseline="0" dirty="0" smtClean="0"/>
              <a:t>-Teach word-learning strategies.</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1499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a:p>
            <a:r>
              <a:rPr lang="en-US" altLang="en-US" dirty="0" smtClean="0"/>
              <a:t>HO pp. 113-115 from appendix A KCAS E/LA binder. Teachers read and share with an elbow partner. One partner shares with the whole group.</a:t>
            </a:r>
          </a:p>
          <a:p>
            <a:endParaRPr lang="en-US" altLang="en-US" dirty="0" smtClean="0"/>
          </a:p>
          <a:p>
            <a:r>
              <a:rPr lang="en-US" altLang="en-US" dirty="0" smtClean="0"/>
              <a:t>You must PREVIEW the text to be taught and identify vocabulary or sentence structures that are new for the students.</a:t>
            </a:r>
          </a:p>
          <a:p>
            <a:r>
              <a:rPr lang="en-US" altLang="en-US" dirty="0" smtClean="0"/>
              <a:t>You must KNOW your students! 6-10 words is recommended for ELs (Cloud, </a:t>
            </a:r>
            <a:r>
              <a:rPr lang="en-US" altLang="en-US" dirty="0" err="1" smtClean="0"/>
              <a:t>Gennessee</a:t>
            </a:r>
            <a:r>
              <a:rPr lang="en-US" altLang="en-US" dirty="0" smtClean="0"/>
              <a:t>, and </a:t>
            </a:r>
            <a:r>
              <a:rPr lang="en-US" altLang="en-US" dirty="0" err="1" smtClean="0"/>
              <a:t>Hamayan</a:t>
            </a:r>
            <a:r>
              <a:rPr lang="en-US" altLang="en-US" dirty="0" smtClean="0"/>
              <a:t> p. 136)</a:t>
            </a:r>
          </a:p>
          <a:p>
            <a:r>
              <a:rPr lang="en-US" altLang="en-US" dirty="0" smtClean="0"/>
              <a:t>You have to know what type of ASSESSMENT students will be taking to demonstrate their learning. </a:t>
            </a:r>
          </a:p>
          <a:p>
            <a:endParaRPr lang="en-US" alt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F19A641F-3B9E-4651-ABB5-12B414974D2B}" type="slidenum">
              <a:rPr lang="en-US" altLang="en-US">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420394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false cognates. A cognate</a:t>
            </a:r>
            <a:r>
              <a:rPr lang="en-US" baseline="0" dirty="0" smtClean="0"/>
              <a:t> that isn’t already known by the student in the L1 will not be helpful in learning the word in English.</a:t>
            </a:r>
            <a:endParaRPr lang="en-US" dirty="0" smtClean="0"/>
          </a:p>
          <a:p>
            <a:endParaRPr lang="en-US" dirty="0" smtClean="0"/>
          </a:p>
          <a:p>
            <a:r>
              <a:rPr lang="en-US" dirty="0" smtClean="0"/>
              <a:t>http://www.colorincolorado.org/educators/background/cognates/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190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HO-The VKS</a:t>
            </a:r>
          </a:p>
          <a:p>
            <a:endParaRPr lang="en-US" dirty="0" smtClean="0"/>
          </a:p>
          <a:p>
            <a:r>
              <a:rPr lang="en-US" dirty="0" smtClean="0"/>
              <a:t>Try this with some Tier 2 words from</a:t>
            </a:r>
            <a:r>
              <a:rPr lang="en-US" baseline="0" dirty="0" smtClean="0"/>
              <a:t> </a:t>
            </a:r>
            <a:r>
              <a:rPr lang="en-US" baseline="0" dirty="0" err="1" smtClean="0"/>
              <a:t>Intellivocab</a:t>
            </a:r>
            <a:r>
              <a:rPr lang="en-US" baseline="0" dirty="0" smtClean="0"/>
              <a:t> SAT practice app</a:t>
            </a:r>
            <a:r>
              <a:rPr lang="en-US" dirty="0" smtClean="0"/>
              <a:t> words:</a:t>
            </a:r>
          </a:p>
          <a:p>
            <a:r>
              <a:rPr lang="en-US" dirty="0" smtClean="0"/>
              <a:t>Abdicate-</a:t>
            </a:r>
            <a:r>
              <a:rPr lang="en-US" baseline="0" dirty="0" smtClean="0"/>
              <a:t> to give up (royal power or the like)</a:t>
            </a:r>
            <a:endParaRPr lang="en-US" dirty="0" smtClean="0"/>
          </a:p>
          <a:p>
            <a:r>
              <a:rPr lang="en-US" dirty="0" smtClean="0"/>
              <a:t>Daring-brave</a:t>
            </a:r>
          </a:p>
          <a:p>
            <a:r>
              <a:rPr lang="en-US" dirty="0" smtClean="0"/>
              <a:t>Edify-to build up, or strengthen, especially in morals</a:t>
            </a:r>
            <a:r>
              <a:rPr lang="en-US" baseline="0" dirty="0" smtClean="0"/>
              <a:t> or religion</a:t>
            </a:r>
            <a:endParaRPr lang="en-US" dirty="0" smtClean="0"/>
          </a:p>
          <a:p>
            <a:r>
              <a:rPr lang="en-US" dirty="0" smtClean="0"/>
              <a:t>Jocose-done or made</a:t>
            </a:r>
            <a:r>
              <a:rPr lang="en-US" baseline="0" dirty="0" smtClean="0"/>
              <a:t> in jest (THIS IS THE WORD THAT WILL BE USED AS AN EXAMPLE LATER.)</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6189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VKS by an ELL. </a:t>
            </a:r>
          </a:p>
          <a:p>
            <a:r>
              <a:rPr lang="en-US" baseline="0" dirty="0" smtClean="0"/>
              <a:t>Prove-to show the real thing</a:t>
            </a:r>
          </a:p>
          <a:p>
            <a:r>
              <a:rPr lang="en-US" baseline="0" dirty="0" smtClean="0"/>
              <a:t>Cozy-to stay warm and feel good</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2853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Marzano’s</a:t>
            </a:r>
            <a:r>
              <a:rPr lang="en-US" dirty="0" smtClean="0"/>
              <a:t> 6-step process is well-known.</a:t>
            </a:r>
            <a:r>
              <a:rPr lang="en-US" baseline="0" dirty="0" smtClean="0"/>
              <a:t> What makes it effective? </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51325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that the teacher use an</a:t>
            </a:r>
            <a:r>
              <a:rPr lang="en-US" baseline="0" dirty="0" smtClean="0"/>
              <a:t> explanation that students understand.</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80710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visuals, share example of America and lollipop!</a:t>
            </a:r>
          </a:p>
          <a:p>
            <a:endParaRPr lang="en-US" dirty="0" smtClean="0"/>
          </a:p>
          <a:p>
            <a:r>
              <a:rPr lang="en-US" dirty="0" smtClean="0"/>
              <a:t>Examples</a:t>
            </a:r>
            <a:r>
              <a:rPr lang="en-US" baseline="0" dirty="0" smtClean="0"/>
              <a:t> of simple activities that can be considered games will be shared in a moment.</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66399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CAC5613D-8797-4CAC-B94E-90CB661CA718}" type="slidenum">
              <a:rPr lang="en-US" altLang="en-US">
                <a:solidFill>
                  <a:prstClr val="black"/>
                </a:solidFill>
              </a:rPr>
              <a:pPr/>
              <a:t>31</a:t>
            </a:fld>
            <a:endParaRPr lang="en-US" altLang="en-US">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918097" y="4416108"/>
            <a:ext cx="5045620" cy="4182427"/>
          </a:xfrm>
          <a:noFill/>
        </p:spPr>
        <p:txBody>
          <a:bodyPr wrap="square" numCol="1" anchor="t" anchorCtr="0" compatLnSpc="1">
            <a:prstTxWarp prst="textNoShape">
              <a:avLst/>
            </a:prstTxWarp>
          </a:bodyPr>
          <a:lstStyle/>
          <a:p>
            <a:r>
              <a:rPr lang="en-US" altLang="en-US" smtClean="0"/>
              <a:t>It is a good idea to define and explain vocabulary words using student friendly explanations. I find it very helpful to associate the word with a term they already know. </a:t>
            </a:r>
          </a:p>
        </p:txBody>
      </p:sp>
    </p:spTree>
    <p:extLst>
      <p:ext uri="{BB962C8B-B14F-4D97-AF65-F5344CB8AC3E}">
        <p14:creationId xmlns:p14="http://schemas.microsoft.com/office/powerpoint/2010/main" val="424799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5655A689-F927-49D0-B2FE-75BDFFE01B83}" type="slidenum">
              <a:rPr lang="en-US" altLang="en-US">
                <a:solidFill>
                  <a:prstClr val="black"/>
                </a:solidFill>
              </a:rPr>
              <a:pPr/>
              <a:t>32</a:t>
            </a:fld>
            <a:endParaRPr lang="en-US" altLang="en-US">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18097" y="4416108"/>
            <a:ext cx="5045620" cy="4182427"/>
          </a:xfrm>
          <a:noFill/>
        </p:spPr>
        <p:txBody>
          <a:bodyPr wrap="square" numCol="1" anchor="t" anchorCtr="0" compatLnSpc="1">
            <a:prstTxWarp prst="textNoShape">
              <a:avLst/>
            </a:prstTxWarp>
          </a:bodyPr>
          <a:lstStyle/>
          <a:p>
            <a:r>
              <a:rPr lang="en-US" altLang="en-US" smtClean="0"/>
              <a:t>This slide shows us how to change a dictionary definition into a student-friendly definition.</a:t>
            </a:r>
          </a:p>
          <a:p>
            <a:r>
              <a:rPr lang="en-US" altLang="en-US" smtClean="0"/>
              <a:t>Quite often we ask students to look up words in dictionaries but research says not all definitions are the same.</a:t>
            </a:r>
          </a:p>
          <a:p>
            <a:r>
              <a:rPr lang="en-US" altLang="en-US" smtClean="0"/>
              <a:t>This is one example of the difference between a traditional definition and a student-friendly definition.</a:t>
            </a:r>
          </a:p>
        </p:txBody>
      </p:sp>
    </p:spTree>
    <p:extLst>
      <p:ext uri="{BB962C8B-B14F-4D97-AF65-F5344CB8AC3E}">
        <p14:creationId xmlns:p14="http://schemas.microsoft.com/office/powerpoint/2010/main" val="59531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HO -Simplified organizer for K and grade 1 (?) and ESL newcomers</a:t>
            </a:r>
          </a:p>
          <a:p>
            <a:r>
              <a:rPr lang="en-US" altLang="en-US" dirty="0" smtClean="0"/>
              <a:t>For younger students. How can you use this to support vocabulary learning?</a:t>
            </a:r>
          </a:p>
          <a:p>
            <a:r>
              <a:rPr lang="en-US" altLang="en-US" dirty="0" smtClean="0"/>
              <a:t>- Shrink and glue in notebook.  </a:t>
            </a:r>
          </a:p>
          <a:p>
            <a:r>
              <a:rPr lang="en-US" altLang="en-US" dirty="0" smtClean="0"/>
              <a:t>-Make copies and staple with a cover that shows the content and topic.</a:t>
            </a:r>
          </a:p>
          <a:p>
            <a:r>
              <a:rPr lang="en-US" altLang="en-US" dirty="0" smtClean="0"/>
              <a:t>-Could your students reproduce this in their notebook? How would that work?</a:t>
            </a:r>
          </a:p>
          <a:p>
            <a:endParaRPr lang="en-US" altLang="en-US" dirty="0" smtClean="0"/>
          </a:p>
          <a:p>
            <a:r>
              <a:rPr lang="en-US" altLang="en-US" dirty="0" smtClean="0"/>
              <a:t>Teachers should have a large organizer all students can see and refer to.</a:t>
            </a:r>
          </a:p>
        </p:txBody>
      </p:sp>
      <p:sp>
        <p:nvSpPr>
          <p:cNvPr id="51204" name="Slide Number Placeholder 3"/>
          <p:cNvSpPr>
            <a:spLocks noGrp="1"/>
          </p:cNvSpPr>
          <p:nvPr>
            <p:ph type="sldNum" sz="quarter" idx="5"/>
          </p:nvPr>
        </p:nvSpPr>
        <p:spPr bwMode="auto">
          <a:noFill/>
          <a:ln>
            <a:miter lim="800000"/>
            <a:headEnd/>
            <a:tailEnd/>
          </a:ln>
        </p:spPr>
        <p:txBody>
          <a:bodyPr/>
          <a:lstStyle/>
          <a:p>
            <a:fld id="{2A430B1E-5A95-4DF8-B08E-09B6580CD8B1}" type="slidenum">
              <a:rPr lang="en-US" altLang="en-US">
                <a:solidFill>
                  <a:prstClr val="black"/>
                </a:solidFill>
              </a:rPr>
              <a:pPr/>
              <a:t>34</a:t>
            </a:fld>
            <a:endParaRPr lang="en-US" altLang="en-US">
              <a:solidFill>
                <a:prstClr val="black"/>
              </a:solidFill>
            </a:endParaRPr>
          </a:p>
        </p:txBody>
      </p:sp>
    </p:spTree>
    <p:extLst>
      <p:ext uri="{BB962C8B-B14F-4D97-AF65-F5344CB8AC3E}">
        <p14:creationId xmlns:p14="http://schemas.microsoft.com/office/powerpoint/2010/main" val="42577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a:lstStyle/>
          <a:p>
            <a:fld id="{4040B7E9-55CD-4AA4-BD8C-51ED140D7FB5}" type="slidenum">
              <a:rPr lang="en-US" altLang="en-US">
                <a:solidFill>
                  <a:prstClr val="black"/>
                </a:solidFill>
              </a:rPr>
              <a:pPr/>
              <a:t>5</a:t>
            </a:fld>
            <a:endParaRPr lang="en-US" altLang="en-US">
              <a:solidFill>
                <a:prstClr val="black"/>
              </a:solidFill>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(First 4 points are also taken from KY Reading First Summer Institute 2005.) Notice that vocabulary instruction is part of the KCAS standards. It is state law that we teach vocabulary. (Reading Informational CCR4, Language CCR4, 5, 6)</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477515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organizer</a:t>
            </a:r>
            <a:r>
              <a:rPr lang="en-US" baseline="0" dirty="0" smtClean="0"/>
              <a:t> that an ESL teacher from Roosevelt Perry created for her newcomers and kinder students.</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00616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For older students. This organizer supports word learning strategies that help students learn more words independently. Which</a:t>
            </a:r>
            <a:r>
              <a:rPr lang="en-US" altLang="en-US" baseline="0" dirty="0" smtClean="0"/>
              <a:t> KCAS standard does this support? </a:t>
            </a:r>
            <a:r>
              <a:rPr lang="en-US" altLang="en-US" dirty="0" smtClean="0"/>
              <a:t>(Language CCR 4)</a:t>
            </a:r>
          </a:p>
          <a:p>
            <a:endParaRPr lang="en-US" altLang="en-US" dirty="0" smtClean="0"/>
          </a:p>
          <a:p>
            <a:r>
              <a:rPr lang="en-US" altLang="en-US" dirty="0" smtClean="0"/>
              <a:t>Synonym</a:t>
            </a:r>
            <a:r>
              <a:rPr lang="en-US" altLang="en-US" baseline="0" dirty="0" smtClean="0"/>
              <a:t> and sentence can be used to expand understanding in step 4 of </a:t>
            </a:r>
            <a:r>
              <a:rPr lang="en-US" altLang="en-US" baseline="0" dirty="0" err="1" smtClean="0"/>
              <a:t>Marzano</a:t>
            </a:r>
            <a:r>
              <a:rPr lang="en-US" altLang="en-US" baseline="0" dirty="0" smtClean="0"/>
              <a:t>.</a:t>
            </a:r>
            <a:endParaRPr lang="en-US" altLang="en-US" dirty="0" smtClean="0"/>
          </a:p>
          <a:p>
            <a:endParaRPr lang="en-US" altLang="en-US" dirty="0" smtClean="0"/>
          </a:p>
          <a:p>
            <a:endParaRPr lang="en-US" alt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840D323B-82FD-4337-B27D-7C6B1459BC37}" type="slidenum">
              <a:rPr lang="en-US" altLang="en-US">
                <a:solidFill>
                  <a:prstClr val="black"/>
                </a:solidFill>
              </a:rPr>
              <a:pPr/>
              <a:t>37</a:t>
            </a:fld>
            <a:endParaRPr lang="en-US" altLang="en-US">
              <a:solidFill>
                <a:prstClr val="black"/>
              </a:solidFill>
            </a:endParaRPr>
          </a:p>
        </p:txBody>
      </p:sp>
    </p:spTree>
    <p:extLst>
      <p:ext uri="{BB962C8B-B14F-4D97-AF65-F5344CB8AC3E}">
        <p14:creationId xmlns:p14="http://schemas.microsoft.com/office/powerpoint/2010/main" val="1259848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Haiku Deck link (Jocose) won’t open in Explorer!</a:t>
            </a: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92226-6343-43DA-AAA2-3C2A021850EA}" type="slidenum">
              <a:rPr lang="en-US">
                <a:solidFill>
                  <a:prstClr val="black"/>
                </a:solidFill>
                <a:latin typeface="Arial" panose="020B0604020202020204" pitchFamily="34" charset="0"/>
              </a:rPr>
              <a:pPr>
                <a:spcBef>
                  <a:spcPct val="0"/>
                </a:spcBef>
              </a:pPr>
              <a:t>38</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4192041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When</a:t>
            </a:r>
            <a:r>
              <a:rPr lang="en-US" baseline="0" dirty="0" smtClean="0"/>
              <a:t> Holly Terry’s students used previously taught vocabulary (special) to describe a new vocabulary word (ordinary) when she said it means </a:t>
            </a:r>
            <a:r>
              <a:rPr lang="en-US" i="1" baseline="0" dirty="0" smtClean="0"/>
              <a:t>not special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2C859A4-0233-400A-BB98-D7AAEBF8FB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37247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a:t>
            </a:r>
            <a:r>
              <a:rPr lang="en-US" i="1" dirty="0" smtClean="0"/>
              <a:t>special</a:t>
            </a:r>
            <a:r>
              <a:rPr lang="en-US" dirty="0" smtClean="0"/>
              <a:t> had been previously</a:t>
            </a:r>
            <a:r>
              <a:rPr lang="en-US" baseline="0" dirty="0" smtClean="0"/>
              <a:t> taught using this process. Obviously, the student understands that word as well as her new word, </a:t>
            </a:r>
            <a:r>
              <a:rPr lang="en-US" i="1" baseline="0" dirty="0" smtClean="0"/>
              <a:t>plain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3487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Building Background</a:t>
            </a:r>
            <a:r>
              <a:rPr lang="en-US" altLang="en-US" baseline="0" dirty="0" smtClean="0"/>
              <a:t> is an instructional accommodation on the Program Services Plan for ELLs. Effective vocabulary instruction is one way of building background.</a:t>
            </a:r>
            <a:endParaRPr lang="en-US" altLang="en-US" dirty="0" smtClean="0"/>
          </a:p>
        </p:txBody>
      </p:sp>
      <p:sp>
        <p:nvSpPr>
          <p:cNvPr id="13316" name="Slide Number Placeholder 3"/>
          <p:cNvSpPr>
            <a:spLocks noGrp="1"/>
          </p:cNvSpPr>
          <p:nvPr>
            <p:ph type="sldNum" sz="quarter" idx="5"/>
          </p:nvPr>
        </p:nvSpPr>
        <p:spPr bwMode="auto">
          <a:noFill/>
          <a:ln>
            <a:miter lim="800000"/>
            <a:headEnd/>
            <a:tailEnd/>
          </a:ln>
        </p:spPr>
        <p:txBody>
          <a:bodyPr/>
          <a:lstStyle/>
          <a:p>
            <a:fld id="{2C840F1E-5F90-4FD9-8115-B96EE0D4DADE}" type="slidenum">
              <a:rPr lang="en-US" altLang="en-US">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217402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These are the standards students need to master by the end of grade 12. What do they look like at your grade level? (Share KCAS progressions for these two anchor standards.) What do you notice about the language vocabulary standard? (Students need to learn how to use roots and affixes to further their vocabulary understanding. This is best practice for ELLs.)</a:t>
            </a:r>
          </a:p>
          <a:p>
            <a:pPr eaLnBrk="1" hangingPunct="1">
              <a:spcBef>
                <a:spcPct val="0"/>
              </a:spcBef>
            </a:pPr>
            <a:endParaRPr lang="en-US" altLang="en-US" dirty="0" smtClean="0"/>
          </a:p>
          <a:p>
            <a:pPr eaLnBrk="1" hangingPunct="1">
              <a:spcBef>
                <a:spcPct val="0"/>
              </a:spcBef>
            </a:pPr>
            <a:r>
              <a:rPr lang="en-US" altLang="en-US" dirty="0" smtClean="0"/>
              <a:t>Word Learning Strategies (students independently learn new word meanings when they learn to use word learning strategies such as exploring context and </a:t>
            </a:r>
            <a:r>
              <a:rPr lang="en-US" altLang="en-US" dirty="0" err="1" smtClean="0"/>
              <a:t>anaylzing</a:t>
            </a:r>
            <a:r>
              <a:rPr lang="en-US" altLang="en-US" dirty="0" smtClean="0"/>
              <a:t> prefixes: (Edwards, Font, Baumann, &amp; Boland, 2004; Graves, 2000)-part of a comprehensive vocabulary program that also includes Direct Teaching of Important Individual Words (Beck, </a:t>
            </a:r>
            <a:r>
              <a:rPr lang="en-US" altLang="en-US" dirty="0" err="1" smtClean="0"/>
              <a:t>McKeown</a:t>
            </a:r>
            <a:r>
              <a:rPr lang="en-US" altLang="en-US" dirty="0" smtClean="0"/>
              <a:t>, &amp; </a:t>
            </a:r>
            <a:r>
              <a:rPr lang="en-US" altLang="en-US" dirty="0" err="1" smtClean="0"/>
              <a:t>Kucan</a:t>
            </a:r>
            <a:r>
              <a:rPr lang="en-US" altLang="en-US" dirty="0" smtClean="0"/>
              <a:t>, 2002). </a:t>
            </a:r>
            <a:r>
              <a:rPr lang="en-US" altLang="en-US" i="1" dirty="0" smtClean="0">
                <a:solidFill>
                  <a:srgbClr val="FF0000"/>
                </a:solidFill>
              </a:rPr>
              <a:t>Feldman and Kinsella</a:t>
            </a:r>
            <a:endParaRPr lang="en-US" alt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D75247A0-7BE6-49AB-A1D0-6C17DFE4BA8E}"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67209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 one KCAS</a:t>
            </a:r>
            <a:r>
              <a:rPr lang="en-US" baseline="0" dirty="0" smtClean="0"/>
              <a:t> standard that addresses vocabulary, RI.CCR.4, looks like in a progression from K-5. What do you notice about how the language changes across the progressions? How could you use this for an ELL?</a:t>
            </a:r>
            <a:endParaRPr lang="en-US" dirty="0"/>
          </a:p>
        </p:txBody>
      </p:sp>
      <p:sp>
        <p:nvSpPr>
          <p:cNvPr id="4" name="Slide Number Placeholder 3"/>
          <p:cNvSpPr>
            <a:spLocks noGrp="1"/>
          </p:cNvSpPr>
          <p:nvPr>
            <p:ph type="sldNum" sz="quarter" idx="10"/>
          </p:nvPr>
        </p:nvSpPr>
        <p:spPr/>
        <p:txBody>
          <a:bodyPr/>
          <a:lstStyle/>
          <a:p>
            <a:fld id="{5BE2A631-D548-4F3F-9861-DC0A9ED39D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9026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DB3CC811-7B01-4353-9EEB-A7E4EE38DDBA}" type="slidenum">
              <a:rPr lang="en-US" altLang="en-US">
                <a:solidFill>
                  <a:prstClr val="black"/>
                </a:solidFill>
              </a:rPr>
              <a:pPr/>
              <a:t>9</a:t>
            </a:fld>
            <a:endParaRPr lang="en-US" altLang="en-US">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Let’s see what other researchers says about vocabulary.</a:t>
            </a:r>
          </a:p>
          <a:p>
            <a:pPr eaLnBrk="1" hangingPunct="1">
              <a:spcBef>
                <a:spcPct val="0"/>
              </a:spcBef>
            </a:pPr>
            <a:endParaRPr lang="en-US" altLang="en-US" dirty="0" smtClean="0"/>
          </a:p>
          <a:p>
            <a:pPr eaLnBrk="1" hangingPunct="1">
              <a:spcBef>
                <a:spcPct val="0"/>
              </a:spcBef>
            </a:pPr>
            <a:r>
              <a:rPr lang="en-US" altLang="en-US" b="0" dirty="0" smtClean="0"/>
              <a:t>If</a:t>
            </a:r>
            <a:r>
              <a:rPr lang="en-US" altLang="en-US" b="0" baseline="0" dirty="0" smtClean="0"/>
              <a:t> time allows, participants can turn and talk to complete these statements.</a:t>
            </a:r>
            <a:endParaRPr lang="en-US" altLang="en-US" b="0" dirty="0" smtClean="0"/>
          </a:p>
          <a:p>
            <a:pPr eaLnBrk="1" hangingPunct="1">
              <a:spcBef>
                <a:spcPct val="0"/>
              </a:spcBef>
            </a:pPr>
            <a:endParaRPr lang="en-US" altLang="en-US" b="1" dirty="0" smtClean="0"/>
          </a:p>
        </p:txBody>
      </p:sp>
    </p:spTree>
    <p:extLst>
      <p:ext uri="{BB962C8B-B14F-4D97-AF65-F5344CB8AC3E}">
        <p14:creationId xmlns:p14="http://schemas.microsoft.com/office/powerpoint/2010/main" val="167734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C19D9E5D-C2D9-4B7F-8E20-66776813034A}" type="slidenum">
              <a:rPr lang="en-US" altLang="en-US">
                <a:solidFill>
                  <a:prstClr val="black"/>
                </a:solidFill>
              </a:rPr>
              <a:pPr/>
              <a:t>10</a:t>
            </a:fld>
            <a:endParaRPr lang="en-US" altLang="en-US">
              <a:solidFill>
                <a:prstClr val="black"/>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xfrm>
            <a:off x="667849" y="4190375"/>
            <a:ext cx="5505450" cy="4807167"/>
          </a:xfrm>
          <a:noFill/>
        </p:spPr>
        <p:txBody>
          <a:bodyPr wrap="square" numCol="1" anchor="t" anchorCtr="0" compatLnSpc="1">
            <a:prstTxWarp prst="textNoShape">
              <a:avLst/>
            </a:prstTxWarp>
          </a:bodyPr>
          <a:lstStyle/>
          <a:p>
            <a:pPr eaLnBrk="1" hangingPunct="1">
              <a:spcBef>
                <a:spcPct val="0"/>
              </a:spcBef>
            </a:pPr>
            <a:r>
              <a:rPr lang="en-US" altLang="en-US" sz="1000" b="1" dirty="0" smtClean="0"/>
              <a:t>This slide and the next one represent</a:t>
            </a:r>
            <a:r>
              <a:rPr lang="en-US" altLang="en-US" sz="1000" b="1" baseline="0" dirty="0" smtClean="0"/>
              <a:t> well-known research. They can be skipped if not enough time.</a:t>
            </a:r>
            <a:endParaRPr lang="en-US" altLang="en-US" sz="1000" b="1" dirty="0" smtClean="0"/>
          </a:p>
          <a:p>
            <a:pPr eaLnBrk="1" hangingPunct="1">
              <a:spcBef>
                <a:spcPct val="0"/>
              </a:spcBef>
            </a:pPr>
            <a:endParaRPr lang="en-US" altLang="en-US" sz="1000" dirty="0" smtClean="0"/>
          </a:p>
          <a:p>
            <a:pPr eaLnBrk="1" hangingPunct="1">
              <a:spcBef>
                <a:spcPct val="0"/>
              </a:spcBef>
            </a:pPr>
            <a:r>
              <a:rPr lang="en-US" altLang="en-US" sz="1000" dirty="0" smtClean="0"/>
              <a:t>Here is some research on vocabulary acquisition.</a:t>
            </a:r>
          </a:p>
          <a:p>
            <a:pPr eaLnBrk="1" hangingPunct="1">
              <a:spcBef>
                <a:spcPct val="0"/>
              </a:spcBef>
            </a:pPr>
            <a:r>
              <a:rPr lang="en-US" altLang="en-US" sz="1000" dirty="0" smtClean="0"/>
              <a:t>Consider the bullets on the slide.</a:t>
            </a:r>
          </a:p>
          <a:p>
            <a:pPr eaLnBrk="1" hangingPunct="1">
              <a:spcBef>
                <a:spcPct val="0"/>
              </a:spcBef>
            </a:pPr>
            <a:r>
              <a:rPr lang="en-US" altLang="en-US" sz="1000" dirty="0" smtClean="0"/>
              <a:t>(</a:t>
            </a:r>
            <a:r>
              <a:rPr lang="en-US" altLang="en-US" sz="1000" b="1" dirty="0" smtClean="0"/>
              <a:t>Cue Bullet 1</a:t>
            </a:r>
            <a:r>
              <a:rPr lang="en-US" altLang="en-US" sz="1000" dirty="0" smtClean="0"/>
              <a:t>)</a:t>
            </a:r>
          </a:p>
          <a:p>
            <a:pPr eaLnBrk="1" hangingPunct="1">
              <a:spcBef>
                <a:spcPct val="0"/>
              </a:spcBef>
            </a:pPr>
            <a:r>
              <a:rPr lang="en-US" altLang="en-US" sz="1000" dirty="0" smtClean="0"/>
              <a:t>The first bullet has the word </a:t>
            </a:r>
            <a:r>
              <a:rPr lang="en-US" altLang="en-US" sz="1000" b="1" i="1" dirty="0" smtClean="0"/>
              <a:t>typically.</a:t>
            </a:r>
            <a:r>
              <a:rPr lang="en-US" altLang="en-US" sz="1000" dirty="0" smtClean="0"/>
              <a:t> Think about your classroom...are your students typical?</a:t>
            </a:r>
          </a:p>
          <a:p>
            <a:pPr eaLnBrk="1" hangingPunct="1">
              <a:spcBef>
                <a:spcPct val="0"/>
              </a:spcBef>
            </a:pPr>
            <a:endParaRPr lang="en-US" altLang="en-US" sz="1000" dirty="0" smtClean="0"/>
          </a:p>
          <a:p>
            <a:pPr eaLnBrk="1" hangingPunct="1">
              <a:spcBef>
                <a:spcPct val="0"/>
              </a:spcBef>
            </a:pPr>
            <a:r>
              <a:rPr lang="en-US" altLang="en-US" sz="1000" dirty="0" smtClean="0"/>
              <a:t>(</a:t>
            </a:r>
            <a:r>
              <a:rPr lang="en-US" altLang="en-US" sz="1000" b="1" dirty="0" smtClean="0"/>
              <a:t>Cue Bullet 2)</a:t>
            </a:r>
          </a:p>
          <a:p>
            <a:pPr eaLnBrk="1" hangingPunct="1">
              <a:spcBef>
                <a:spcPct val="0"/>
              </a:spcBef>
            </a:pPr>
            <a:r>
              <a:rPr lang="en-US" altLang="en-US" sz="1000" dirty="0" smtClean="0"/>
              <a:t>What do you think the next bullet implies?  (that we must expose kids to vocabulary and teach vocabulary)</a:t>
            </a:r>
          </a:p>
          <a:p>
            <a:pPr eaLnBrk="1" hangingPunct="1">
              <a:spcBef>
                <a:spcPct val="0"/>
              </a:spcBef>
            </a:pPr>
            <a:r>
              <a:rPr lang="en-US" altLang="en-US" sz="1000" dirty="0" smtClean="0"/>
              <a:t>(</a:t>
            </a:r>
            <a:r>
              <a:rPr lang="en-US" altLang="en-US" sz="1000" b="1" dirty="0" smtClean="0"/>
              <a:t>Cue Bullet 3</a:t>
            </a:r>
            <a:r>
              <a:rPr lang="en-US" altLang="en-US" sz="1000" dirty="0" smtClean="0"/>
              <a:t>)</a:t>
            </a:r>
          </a:p>
          <a:p>
            <a:pPr eaLnBrk="1" hangingPunct="1">
              <a:spcBef>
                <a:spcPct val="0"/>
              </a:spcBef>
            </a:pPr>
            <a:r>
              <a:rPr lang="en-US" altLang="en-US" sz="1000" dirty="0" smtClean="0"/>
              <a:t>What about bullet three, if a large amount  is incidental, how is the rest acquired?  (through directly teaching vocabulary)</a:t>
            </a:r>
          </a:p>
          <a:p>
            <a:pPr eaLnBrk="1" hangingPunct="1">
              <a:spcBef>
                <a:spcPct val="0"/>
              </a:spcBef>
            </a:pPr>
            <a:r>
              <a:rPr lang="en-US" altLang="en-US" sz="1000" dirty="0" smtClean="0"/>
              <a:t>(</a:t>
            </a:r>
            <a:r>
              <a:rPr lang="en-US" altLang="en-US" sz="1000" b="1" dirty="0" smtClean="0"/>
              <a:t>Cue Bullet 4</a:t>
            </a:r>
            <a:r>
              <a:rPr lang="en-US" altLang="en-US" sz="1000" dirty="0" smtClean="0"/>
              <a:t>)</a:t>
            </a:r>
          </a:p>
          <a:p>
            <a:pPr eaLnBrk="1" hangingPunct="1">
              <a:spcBef>
                <a:spcPct val="0"/>
              </a:spcBef>
            </a:pPr>
            <a:r>
              <a:rPr lang="en-US" altLang="en-US" sz="1000" dirty="0" smtClean="0"/>
              <a:t>Here again we have the word </a:t>
            </a:r>
            <a:r>
              <a:rPr lang="en-US" altLang="en-US" sz="1000" b="1" i="1" dirty="0" smtClean="0"/>
              <a:t>typical</a:t>
            </a:r>
            <a:r>
              <a:rPr lang="en-US" altLang="en-US" sz="1000" dirty="0" smtClean="0"/>
              <a:t>. Is this indicative of your classroom?  </a:t>
            </a:r>
          </a:p>
          <a:p>
            <a:pPr eaLnBrk="1" hangingPunct="1">
              <a:spcBef>
                <a:spcPct val="0"/>
              </a:spcBef>
            </a:pPr>
            <a:r>
              <a:rPr lang="en-US" altLang="en-US" sz="1000" dirty="0" smtClean="0"/>
              <a:t>(Many teachers think vocabulary instruction involves targeting 10-20 words per week. This method alone will not maximize vocabulary acquisition. Students also need extensive experiences with language and strategies they can use independently to learn word meanings.) </a:t>
            </a:r>
          </a:p>
          <a:p>
            <a:pPr eaLnBrk="1" hangingPunct="1">
              <a:spcBef>
                <a:spcPct val="0"/>
              </a:spcBef>
              <a:buFontTx/>
              <a:buChar char="•"/>
            </a:pPr>
            <a:r>
              <a:rPr lang="en-US" altLang="en-US" sz="1000" dirty="0" smtClean="0"/>
              <a:t>Children develop the vast majority of their speaking vocabulary through listening to and speaking with others not by being taught words one at a time.</a:t>
            </a:r>
          </a:p>
          <a:p>
            <a:pPr eaLnBrk="1" hangingPunct="1">
              <a:spcBef>
                <a:spcPct val="0"/>
              </a:spcBef>
            </a:pPr>
            <a:r>
              <a:rPr lang="en-US" altLang="en-US" sz="1000" dirty="0" smtClean="0"/>
              <a:t>(</a:t>
            </a:r>
            <a:r>
              <a:rPr lang="en-US" altLang="en-US" sz="1000" b="1" dirty="0" smtClean="0"/>
              <a:t>Cue Bullet 5</a:t>
            </a:r>
            <a:r>
              <a:rPr lang="en-US" altLang="en-US" sz="1000" dirty="0" smtClean="0"/>
              <a:t>)</a:t>
            </a:r>
          </a:p>
          <a:p>
            <a:pPr eaLnBrk="1" hangingPunct="1">
              <a:spcBef>
                <a:spcPct val="0"/>
              </a:spcBef>
            </a:pPr>
            <a:r>
              <a:rPr lang="en-US" altLang="en-US" sz="1000" dirty="0" smtClean="0"/>
              <a:t>How is vocabulary instruction for ELL students addressed in your classroom?</a:t>
            </a:r>
          </a:p>
          <a:p>
            <a:pPr eaLnBrk="1" hangingPunct="1">
              <a:spcBef>
                <a:spcPct val="0"/>
              </a:spcBef>
              <a:buFontTx/>
              <a:buChar char="•"/>
            </a:pPr>
            <a:r>
              <a:rPr lang="en-US" altLang="en-US" sz="1000" dirty="0" smtClean="0"/>
              <a:t>Limited vocabulary is a major contributor to low standardized English test scores. (August &amp; Shanahan, 2006)</a:t>
            </a:r>
          </a:p>
          <a:p>
            <a:pPr eaLnBrk="1" hangingPunct="1">
              <a:spcBef>
                <a:spcPct val="0"/>
              </a:spcBef>
              <a:buFontTx/>
              <a:buChar char="•"/>
            </a:pPr>
            <a:r>
              <a:rPr lang="en-US" altLang="en-US" sz="1000" dirty="0" smtClean="0"/>
              <a:t>The opportunity to use oral language is especially critical for vocabulary development of ELL students.</a:t>
            </a:r>
          </a:p>
          <a:p>
            <a:pPr eaLnBrk="1" hangingPunct="1">
              <a:spcBef>
                <a:spcPct val="0"/>
              </a:spcBef>
              <a:buFontTx/>
              <a:buChar char="•"/>
            </a:pPr>
            <a:r>
              <a:rPr lang="en-US" altLang="en-US" sz="1000" dirty="0" smtClean="0"/>
              <a:t>Between the ages of two and six, children learn an average of 6-10 new words per day. ELL children are learning those words in their native language, not English.</a:t>
            </a:r>
          </a:p>
          <a:p>
            <a:pPr eaLnBrk="1" hangingPunct="1">
              <a:spcBef>
                <a:spcPct val="0"/>
              </a:spcBef>
              <a:buFontTx/>
              <a:buChar char="•"/>
            </a:pPr>
            <a:endParaRPr lang="en-US" altLang="en-US" sz="1000"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b="1" dirty="0" smtClean="0"/>
          </a:p>
        </p:txBody>
      </p:sp>
    </p:spTree>
    <p:extLst>
      <p:ext uri="{BB962C8B-B14F-4D97-AF65-F5344CB8AC3E}">
        <p14:creationId xmlns:p14="http://schemas.microsoft.com/office/powerpoint/2010/main" val="327657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7487CB66-EA67-4B13-BE2C-DB46E97F9B43}" type="slidenum">
              <a:rPr lang="en-US" altLang="en-US">
                <a:solidFill>
                  <a:prstClr val="black"/>
                </a:solidFill>
              </a:rPr>
              <a:pPr/>
              <a:t>11</a:t>
            </a:fld>
            <a:endParaRPr lang="en-US" alt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Take a moment to reflect upon your understanding of this slide. Make connections to your school population. What can you conclude based upon this research? (Group A-Welfare, Group B-Working Class, Group C-Professionals)</a:t>
            </a:r>
          </a:p>
          <a:p>
            <a:pPr eaLnBrk="1" hangingPunct="1">
              <a:spcBef>
                <a:spcPct val="0"/>
              </a:spcBef>
            </a:pPr>
            <a:endParaRPr lang="en-US" altLang="en-US" dirty="0" smtClean="0"/>
          </a:p>
          <a:p>
            <a:pPr eaLnBrk="1" hangingPunct="1">
              <a:spcBef>
                <a:spcPct val="0"/>
              </a:spcBef>
            </a:pPr>
            <a:r>
              <a:rPr lang="en-US" altLang="en-US" dirty="0" smtClean="0"/>
              <a:t>ELLs are most likely in groups A and B. This is an even larger challenge!</a:t>
            </a:r>
          </a:p>
          <a:p>
            <a:pPr eaLnBrk="1" hangingPunct="1">
              <a:spcBef>
                <a:spcPct val="0"/>
              </a:spcBef>
              <a:buFont typeface="Wingdings" pitchFamily="2" charset="2"/>
              <a:buNone/>
            </a:pPr>
            <a:r>
              <a:rPr lang="en-US" altLang="en-US" dirty="0" smtClean="0"/>
              <a:t>THIS IS NOT A SOCIO-ECONOMIC ISSUE ALONE! There are other circumstances in addition to this information that influence vocabulary acquisition for ELL students.</a:t>
            </a:r>
          </a:p>
          <a:p>
            <a:pPr eaLnBrk="1" hangingPunct="1">
              <a:spcBef>
                <a:spcPct val="0"/>
              </a:spcBef>
              <a:buFont typeface="Wingdings" pitchFamily="2" charset="2"/>
              <a:buNone/>
            </a:pPr>
            <a:r>
              <a:rPr lang="en-US" altLang="en-US" dirty="0" smtClean="0"/>
              <a:t>These students especially need frequent opportunities to use oral language in the classroom. Research shows that  they have little opportunity to converse. </a:t>
            </a:r>
            <a:r>
              <a:rPr lang="en-US" altLang="en-US" sz="700" dirty="0" smtClean="0"/>
              <a:t>(Au, 2000; </a:t>
            </a:r>
            <a:r>
              <a:rPr lang="en-US" altLang="en-US" sz="700" dirty="0" err="1" smtClean="0"/>
              <a:t>Toohey</a:t>
            </a:r>
            <a:r>
              <a:rPr lang="en-US" altLang="en-US" sz="700" dirty="0" smtClean="0"/>
              <a:t>, 1998)</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r>
              <a:rPr lang="en-US" altLang="en-US" b="1" dirty="0" smtClean="0"/>
              <a:t>Reflect/discuss with whole group.</a:t>
            </a:r>
            <a:r>
              <a:rPr lang="en-US" altLang="en-US" dirty="0" smtClean="0"/>
              <a:t>  Vocabulary development is important for all of our students!</a:t>
            </a:r>
          </a:p>
          <a:p>
            <a:pPr eaLnBrk="1" hangingPunct="1">
              <a:spcBef>
                <a:spcPct val="0"/>
              </a:spcBef>
            </a:pPr>
            <a:endParaRPr lang="en-US" altLang="en-US" b="1" dirty="0" smtClean="0"/>
          </a:p>
          <a:p>
            <a:pPr eaLnBrk="1" hangingPunct="1">
              <a:spcBef>
                <a:spcPct val="0"/>
              </a:spcBef>
              <a:buFont typeface="Wingdings" pitchFamily="2" charset="2"/>
              <a:buNone/>
            </a:pPr>
            <a:r>
              <a:rPr lang="en-US" altLang="en-US" dirty="0" smtClean="0"/>
              <a:t>By age 4, the gap in words heard increases to 32 million.</a:t>
            </a:r>
          </a:p>
          <a:p>
            <a:pPr eaLnBrk="1" hangingPunct="1">
              <a:spcBef>
                <a:spcPct val="0"/>
              </a:spcBef>
              <a:buFont typeface="Wingdings" pitchFamily="2" charset="2"/>
              <a:buNone/>
            </a:pPr>
            <a:endParaRPr lang="en-US" altLang="en-US" dirty="0" smtClean="0"/>
          </a:p>
          <a:p>
            <a:pPr eaLnBrk="1" hangingPunct="1">
              <a:spcBef>
                <a:spcPct val="0"/>
              </a:spcBef>
            </a:pPr>
            <a:endParaRPr lang="en-US" altLang="en-US" sz="700" dirty="0" smtClean="0"/>
          </a:p>
          <a:p>
            <a:pPr eaLnBrk="1" hangingPunct="1">
              <a:spcBef>
                <a:spcPct val="0"/>
              </a:spcBef>
            </a:pPr>
            <a:endParaRPr lang="en-US" altLang="en-US" sz="700" dirty="0" smtClean="0"/>
          </a:p>
          <a:p>
            <a:pPr eaLnBrk="1" hangingPunct="1">
              <a:spcBef>
                <a:spcPct val="0"/>
              </a:spcBef>
            </a:pPr>
            <a:endParaRPr lang="en-US" altLang="en-US" b="1" dirty="0" smtClean="0"/>
          </a:p>
        </p:txBody>
      </p:sp>
    </p:spTree>
    <p:extLst>
      <p:ext uri="{BB962C8B-B14F-4D97-AF65-F5344CB8AC3E}">
        <p14:creationId xmlns:p14="http://schemas.microsoft.com/office/powerpoint/2010/main" val="4189050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735BF5-10BD-4CBD-9E7B-BA404D6EB1E3}" type="datetimeFigureOut">
              <a:rPr lang="en-US" smtClean="0"/>
              <a:pPr/>
              <a:t>7/17/2014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B4E09A-CE4F-42D9-B9CD-B78F303CB77B}" type="slidenum">
              <a:rPr lang="en-US" smtClean="0"/>
              <a:pPr/>
              <a:t>‹#›</a:t>
            </a:fld>
            <a:endParaRPr lang="en-US" dirty="0"/>
          </a:p>
        </p:txBody>
      </p:sp>
    </p:spTree>
    <p:extLst>
      <p:ext uri="{BB962C8B-B14F-4D97-AF65-F5344CB8AC3E}">
        <p14:creationId xmlns:p14="http://schemas.microsoft.com/office/powerpoint/2010/main" val="189316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004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604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3A8E798-1B1B-45F0-BC6F-767F9558FB2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650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735BF5-10BD-4CBD-9E7B-BA404D6EB1E3}" type="datetimeFigureOut">
              <a:rPr lang="en-US" smtClean="0"/>
              <a:pPr/>
              <a:t>7/17/2014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B4E09A-CE4F-42D9-B9CD-B78F303CB77B}" type="slidenum">
              <a:rPr lang="en-US" smtClean="0"/>
              <a:pPr/>
              <a:t>‹#›</a:t>
            </a:fld>
            <a:endParaRPr lang="en-US" dirty="0"/>
          </a:p>
        </p:txBody>
      </p:sp>
    </p:spTree>
    <p:extLst>
      <p:ext uri="{BB962C8B-B14F-4D97-AF65-F5344CB8AC3E}">
        <p14:creationId xmlns:p14="http://schemas.microsoft.com/office/powerpoint/2010/main" val="427300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028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1363690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4937316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175074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19703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223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5516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721603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B4E09A-CE4F-42D9-B9CD-B78F303CB77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36053682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230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626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3A8E798-1B1B-45F0-BC6F-767F9558FB2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4207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735BF5-10BD-4CBD-9E7B-BA404D6EB1E3}" type="datetimeFigureOut">
              <a:rPr lang="en-US" smtClean="0"/>
              <a:pPr/>
              <a:t>7/17/2014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B4E09A-CE4F-42D9-B9CD-B78F303CB77B}" type="slidenum">
              <a:rPr lang="en-US" smtClean="0"/>
              <a:pPr/>
              <a:t>‹#›</a:t>
            </a:fld>
            <a:endParaRPr lang="en-US" dirty="0"/>
          </a:p>
        </p:txBody>
      </p:sp>
    </p:spTree>
    <p:extLst>
      <p:ext uri="{BB962C8B-B14F-4D97-AF65-F5344CB8AC3E}">
        <p14:creationId xmlns:p14="http://schemas.microsoft.com/office/powerpoint/2010/main" val="175225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17171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407580053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3293718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87023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52902203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0100773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5106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053777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B4E09A-CE4F-42D9-B9CD-B78F303CB77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87310807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4126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665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3A8E798-1B1B-45F0-BC6F-767F9558FB2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6340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2" y="5037663"/>
            <a:ext cx="551167" cy="279400"/>
          </a:xfrm>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927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7160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38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8046626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8193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3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55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0698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762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3778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8981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684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68580" tIns="34290" rIns="68580" bIns="34290" rtlCol="0" anchor="ctr">
            <a:noAutofit/>
          </a:bodyPr>
          <a:lstStyle/>
          <a:p>
            <a:r>
              <a:rPr lang="en-US" sz="6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68580" tIns="34290" rIns="68580" bIns="34290" rtlCol="0" anchor="ctr">
            <a:noAutofit/>
          </a:bodyPr>
          <a:lstStyle/>
          <a:p>
            <a:pPr algn="r"/>
            <a:r>
              <a:rPr lang="en-US" sz="6000" dirty="0">
                <a:solidFill>
                  <a:prstClr val="black"/>
                </a:solidFill>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243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254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302639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68580" tIns="34290" rIns="68580" bIns="34290" rtlCol="0" anchor="ctr">
            <a:noAutofit/>
          </a:bodyPr>
          <a:lstStyle/>
          <a:p>
            <a:r>
              <a:rPr lang="en-US" sz="6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68580" tIns="34290" rIns="68580" bIns="34290" rtlCol="0" anchor="ctr">
            <a:noAutofit/>
          </a:bodyPr>
          <a:lstStyle/>
          <a:p>
            <a:pPr algn="r"/>
            <a:r>
              <a:rPr lang="en-US" sz="6000" dirty="0">
                <a:solidFill>
                  <a:prstClr val="black"/>
                </a:solidFill>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936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034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929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6BD1DB-56C8-4EB7-A6F9-1AF23F7E8AE7}"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22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735BF5-10BD-4CBD-9E7B-BA404D6EB1E3}" type="datetimeFigureOut">
              <a:rPr lang="en-US" smtClean="0"/>
              <a:pPr/>
              <a:t>7/17/2014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B4E09A-CE4F-42D9-B9CD-B78F303CB77B}" type="slidenum">
              <a:rPr lang="en-US" smtClean="0"/>
              <a:pPr/>
              <a:t>‹#›</a:t>
            </a:fld>
            <a:endParaRPr lang="en-US" dirty="0"/>
          </a:p>
        </p:txBody>
      </p:sp>
    </p:spTree>
    <p:extLst>
      <p:ext uri="{BB962C8B-B14F-4D97-AF65-F5344CB8AC3E}">
        <p14:creationId xmlns:p14="http://schemas.microsoft.com/office/powerpoint/2010/main" val="1632253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19865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13372916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6136951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28330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3598930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D0B4E09A-CE4F-42D9-B9CD-B78F303CB77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9928593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2782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921065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B4E09A-CE4F-42D9-B9CD-B78F303CB77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89553503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430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6307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3A8E798-1B1B-45F0-BC6F-767F9558FB2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5292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934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29849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735BF5-10BD-4CBD-9E7B-BA404D6EB1E3}" type="datetimeFigureOut">
              <a:rPr lang="en-US" smtClean="0">
                <a:solidFill>
                  <a:prstClr val="white"/>
                </a:solidFill>
              </a:rPr>
              <a:pPr/>
              <a:t>7/17/2014</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B4E09A-CE4F-42D9-B9CD-B78F303CB77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197833166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520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50588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28079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7C8A4A7-E8D0-4B2B-9D1E-037EF786AF33}" type="datetimeFigureOut">
              <a:rPr lang="en-US" smtClean="0">
                <a:solidFill>
                  <a:prstClr val="black"/>
                </a:solidFill>
              </a:rPr>
              <a:pPr/>
              <a:t>7/17/2014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B6BD1DB-56C8-4EB7-A6F9-1AF23F7E8AE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50790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1735BF5-10BD-4CBD-9E7B-BA404D6EB1E3}" type="datetimeFigureOut">
              <a:rPr lang="en-US" smtClean="0">
                <a:solidFill>
                  <a:prstClr val="black"/>
                </a:solidFill>
              </a:rPr>
              <a:pPr/>
              <a:t>7/17/2014</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0B4E09A-CE4F-42D9-B9CD-B78F303CB7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144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ies.ed.gov/ncee/wwc/pdf/practice_guides/english_learners_pg_040114.pdf#page=20"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m.spanishcognates.org/cognate-list/j"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hyperlink" Target="https://onedrive.live.com/redir?resid=EB39083E2E790D61!868&amp;authkey=!AEu0wnnWRrUJCkM&amp;ithint=file,.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Word_97_-_2003_Document1.doc"/></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Word_Document1.docx"/></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1.xml"/><Relationship Id="rId7" Type="http://schemas.openxmlformats.org/officeDocument/2006/relationships/image" Target="../media/image20.emf"/><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19.emf"/><Relationship Id="rId4" Type="http://schemas.openxmlformats.org/officeDocument/2006/relationships/oleObject" Target="../embeddings/Microsoft_Word_97_-_2003_Document2.doc"/></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55.xml"/><Relationship Id="rId5" Type="http://schemas.openxmlformats.org/officeDocument/2006/relationships/hyperlink" Target="http://www.haikudeck.com/p/pFnnBar24T/marzanos-six-step-vocabulary-process-jocose"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hyperlink" Target="https://onedrive.live.com/redir?resid=EB39083E2E790D61!558&amp;authkey=!AGXShvioUKyU7KA&amp;ithint=file,.pdf" TargetMode="External"/><Relationship Id="rId2" Type="http://schemas.openxmlformats.org/officeDocument/2006/relationships/hyperlink" Target="https://onedrive.live.com/redir?resid=EB39083E2E790D61!866&amp;authkey=!APeI-5dvuedIGjE&amp;ithint=file,.pdf" TargetMode="External"/><Relationship Id="rId1" Type="http://schemas.openxmlformats.org/officeDocument/2006/relationships/slideLayout" Target="../slideLayouts/slideLayout55.xml"/><Relationship Id="rId4" Type="http://schemas.openxmlformats.org/officeDocument/2006/relationships/hyperlink" Target="https://onedrive.live.com/redir?resid=EB39083E2E790D61!557&amp;authkey=!AFNaFCE3-kbvmFs&amp;ithint=fil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0"/>
          <p:cNvSpPr>
            <a:spLocks noGrp="1" noChangeArrowheads="1"/>
          </p:cNvSpPr>
          <p:nvPr>
            <p:ph type="ctrTitle"/>
          </p:nvPr>
        </p:nvSpPr>
        <p:spPr/>
        <p:txBody>
          <a:bodyPr>
            <a:normAutofit fontScale="90000"/>
          </a:bodyPr>
          <a:lstStyle/>
          <a:p>
            <a:pPr algn="ctr"/>
            <a:r>
              <a:rPr lang="es-UY" altLang="en-US" sz="3600" dirty="0">
                <a:solidFill>
                  <a:srgbClr val="003366"/>
                </a:solidFill>
              </a:rPr>
              <a:t> </a:t>
            </a:r>
            <a:br>
              <a:rPr lang="es-UY" altLang="en-US" sz="3600" dirty="0">
                <a:solidFill>
                  <a:srgbClr val="003366"/>
                </a:solidFill>
              </a:rPr>
            </a:br>
            <a:r>
              <a:rPr lang="es-UY" altLang="en-US" sz="3600" dirty="0">
                <a:solidFill>
                  <a:srgbClr val="003366"/>
                </a:solidFill>
              </a:rPr>
              <a:t/>
            </a:r>
            <a:br>
              <a:rPr lang="es-UY" altLang="en-US" sz="3600" dirty="0">
                <a:solidFill>
                  <a:srgbClr val="003366"/>
                </a:solidFill>
              </a:rPr>
            </a:br>
            <a:r>
              <a:rPr lang="es-UY" altLang="en-US" sz="3600" dirty="0">
                <a:solidFill>
                  <a:srgbClr val="003366"/>
                </a:solidFill>
              </a:rPr>
              <a:t/>
            </a:r>
            <a:br>
              <a:rPr lang="es-UY" altLang="en-US" sz="3600" dirty="0">
                <a:solidFill>
                  <a:srgbClr val="003366"/>
                </a:solidFill>
              </a:rPr>
            </a:br>
            <a:r>
              <a:rPr lang="es-UY" altLang="en-US" sz="3600" dirty="0">
                <a:solidFill>
                  <a:srgbClr val="003366"/>
                </a:solidFill>
              </a:rPr>
              <a:t/>
            </a:r>
            <a:br>
              <a:rPr lang="es-UY" altLang="en-US" sz="3600" dirty="0">
                <a:solidFill>
                  <a:srgbClr val="003366"/>
                </a:solidFill>
              </a:rPr>
            </a:br>
            <a:r>
              <a:rPr lang="es-UY" altLang="en-US" sz="3600" dirty="0" err="1">
                <a:solidFill>
                  <a:srgbClr val="003366"/>
                </a:solidFill>
              </a:rPr>
              <a:t>Building</a:t>
            </a:r>
            <a:r>
              <a:rPr lang="es-UY" altLang="en-US" sz="3600" dirty="0">
                <a:solidFill>
                  <a:srgbClr val="003366"/>
                </a:solidFill>
              </a:rPr>
              <a:t> </a:t>
            </a:r>
            <a:r>
              <a:rPr lang="es-UY" altLang="en-US" sz="3600" dirty="0" err="1">
                <a:solidFill>
                  <a:srgbClr val="003366"/>
                </a:solidFill>
              </a:rPr>
              <a:t>Background</a:t>
            </a:r>
            <a:r>
              <a:rPr lang="es-UY" altLang="en-US" sz="3600" dirty="0">
                <a:solidFill>
                  <a:srgbClr val="003366"/>
                </a:solidFill>
              </a:rPr>
              <a:t> </a:t>
            </a:r>
            <a:r>
              <a:rPr lang="es-UY" altLang="en-US" sz="3600" dirty="0" err="1">
                <a:solidFill>
                  <a:srgbClr val="003366"/>
                </a:solidFill>
              </a:rPr>
              <a:t>through</a:t>
            </a:r>
            <a:r>
              <a:rPr lang="es-UY" altLang="en-US" sz="3600" dirty="0">
                <a:solidFill>
                  <a:srgbClr val="003366"/>
                </a:solidFill>
              </a:rPr>
              <a:t> </a:t>
            </a:r>
            <a:r>
              <a:rPr lang="es-UY" altLang="en-US" sz="3600" dirty="0" err="1">
                <a:solidFill>
                  <a:srgbClr val="003366"/>
                </a:solidFill>
              </a:rPr>
              <a:t>Effective</a:t>
            </a:r>
            <a:r>
              <a:rPr lang="es-UY" altLang="en-US" sz="3600" dirty="0">
                <a:solidFill>
                  <a:srgbClr val="003366"/>
                </a:solidFill>
              </a:rPr>
              <a:t> </a:t>
            </a:r>
            <a:r>
              <a:rPr lang="es-UY" altLang="en-US" sz="3600" dirty="0" err="1">
                <a:solidFill>
                  <a:srgbClr val="003366"/>
                </a:solidFill>
              </a:rPr>
              <a:t>Vocabulary</a:t>
            </a:r>
            <a:r>
              <a:rPr lang="es-UY" altLang="en-US" sz="3600" dirty="0">
                <a:solidFill>
                  <a:srgbClr val="003366"/>
                </a:solidFill>
              </a:rPr>
              <a:t> </a:t>
            </a:r>
            <a:r>
              <a:rPr lang="es-UY" altLang="en-US" sz="3600" dirty="0" err="1">
                <a:solidFill>
                  <a:srgbClr val="003366"/>
                </a:solidFill>
              </a:rPr>
              <a:t>Instruction</a:t>
            </a:r>
            <a:r>
              <a:rPr lang="es-UY" altLang="en-US" sz="3600" dirty="0">
                <a:solidFill>
                  <a:srgbClr val="003366"/>
                </a:solidFill>
              </a:rPr>
              <a:t/>
            </a:r>
            <a:br>
              <a:rPr lang="es-UY" altLang="en-US" sz="3600" dirty="0">
                <a:solidFill>
                  <a:srgbClr val="003366"/>
                </a:solidFill>
              </a:rPr>
            </a:br>
            <a:endParaRPr lang="es-ES" altLang="en-US" sz="3600" dirty="0">
              <a:solidFill>
                <a:srgbClr val="003366"/>
              </a:solidFill>
            </a:endParaRPr>
          </a:p>
        </p:txBody>
      </p:sp>
      <p:sp>
        <p:nvSpPr>
          <p:cNvPr id="2" name="Subtitle 1"/>
          <p:cNvSpPr>
            <a:spLocks noGrp="1"/>
          </p:cNvSpPr>
          <p:nvPr>
            <p:ph type="subTitle" idx="1"/>
          </p:nvPr>
        </p:nvSpPr>
        <p:spPr/>
        <p:txBody>
          <a:bodyPr/>
          <a:lstStyle/>
          <a:p>
            <a:pPr algn="ctr"/>
            <a:r>
              <a:rPr lang="en-US" dirty="0" smtClean="0"/>
              <a:t>Mary Morgan</a:t>
            </a:r>
          </a:p>
          <a:p>
            <a:pPr algn="ctr"/>
            <a:r>
              <a:rPr lang="en-US" dirty="0" smtClean="0"/>
              <a:t>JCPS ESL Elementary Resource Teacher</a:t>
            </a:r>
            <a:endParaRPr lang="en-US" dirty="0"/>
          </a:p>
        </p:txBody>
      </p:sp>
      <p:sp>
        <p:nvSpPr>
          <p:cNvPr id="5123" name="Rectangle 169"/>
          <p:cNvSpPr>
            <a:spLocks noChangeArrowheads="1"/>
          </p:cNvSpPr>
          <p:nvPr/>
        </p:nvSpPr>
        <p:spPr bwMode="auto">
          <a:xfrm>
            <a:off x="3432175" y="3933825"/>
            <a:ext cx="5111750" cy="647700"/>
          </a:xfrm>
          <a:prstGeom prst="rect">
            <a:avLst/>
          </a:prstGeom>
          <a:noFill/>
          <a:ln w="9525">
            <a:noFill/>
            <a:miter lim="800000"/>
            <a:headEnd/>
            <a:tailEnd/>
          </a:ln>
        </p:spPr>
        <p:txBody>
          <a:bodyPr anchor="ctr"/>
          <a:lstStyle/>
          <a:p>
            <a:pPr algn="ctr"/>
            <a:endParaRPr lang="en-US" altLang="en-US" sz="2000">
              <a:solidFill>
                <a:srgbClr val="003366"/>
              </a:solidFill>
            </a:endParaRPr>
          </a:p>
        </p:txBody>
      </p:sp>
    </p:spTree>
    <p:extLst>
      <p:ext uri="{BB962C8B-B14F-4D97-AF65-F5344CB8AC3E}">
        <p14:creationId xmlns:p14="http://schemas.microsoft.com/office/powerpoint/2010/main" val="420322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idx="1"/>
          </p:nvPr>
        </p:nvSpPr>
        <p:spPr>
          <a:xfrm>
            <a:off x="2135188" y="1628776"/>
            <a:ext cx="8291512" cy="4525963"/>
          </a:xfrm>
        </p:spPr>
        <p:txBody>
          <a:bodyPr/>
          <a:lstStyle/>
          <a:p>
            <a:pPr>
              <a:lnSpc>
                <a:spcPct val="80000"/>
              </a:lnSpc>
            </a:pPr>
            <a:r>
              <a:rPr lang="en-US" altLang="en-US" sz="2800"/>
              <a:t>At age 5-6 children typically have 2,500-5,000 words in their oral vocabulary.</a:t>
            </a:r>
          </a:p>
          <a:p>
            <a:pPr>
              <a:lnSpc>
                <a:spcPct val="80000"/>
              </a:lnSpc>
            </a:pPr>
            <a:endParaRPr lang="en-US" altLang="en-US" sz="2800"/>
          </a:p>
          <a:p>
            <a:pPr>
              <a:lnSpc>
                <a:spcPct val="80000"/>
              </a:lnSpc>
            </a:pPr>
            <a:r>
              <a:rPr lang="en-US" altLang="en-US" sz="2800"/>
              <a:t>3,000 words per year are added during their early school years.</a:t>
            </a:r>
          </a:p>
          <a:p>
            <a:pPr>
              <a:lnSpc>
                <a:spcPct val="80000"/>
              </a:lnSpc>
            </a:pPr>
            <a:endParaRPr lang="en-US" altLang="en-US" sz="2800"/>
          </a:p>
          <a:p>
            <a:pPr>
              <a:lnSpc>
                <a:spcPct val="80000"/>
              </a:lnSpc>
            </a:pPr>
            <a:r>
              <a:rPr lang="en-US" altLang="en-US" sz="2800"/>
              <a:t>A large amount of vocabulary growth is incidental.</a:t>
            </a:r>
          </a:p>
          <a:p>
            <a:pPr>
              <a:lnSpc>
                <a:spcPct val="80000"/>
              </a:lnSpc>
            </a:pPr>
            <a:endParaRPr lang="en-US" altLang="en-US" sz="2800"/>
          </a:p>
          <a:p>
            <a:pPr>
              <a:lnSpc>
                <a:spcPct val="80000"/>
              </a:lnSpc>
            </a:pPr>
            <a:r>
              <a:rPr lang="en-US" altLang="en-US" sz="2800"/>
              <a:t>Vocabulary development is a primary factor in second language acquisition and the academic success of ELL students.</a:t>
            </a:r>
          </a:p>
          <a:p>
            <a:pPr>
              <a:lnSpc>
                <a:spcPct val="80000"/>
              </a:lnSpc>
            </a:pPr>
            <a:endParaRPr lang="en-US" altLang="en-US" sz="2800"/>
          </a:p>
        </p:txBody>
      </p:sp>
      <p:sp>
        <p:nvSpPr>
          <p:cNvPr id="18434" name="Rectangle 2"/>
          <p:cNvSpPr>
            <a:spLocks noGrp="1" noChangeArrowheads="1"/>
          </p:cNvSpPr>
          <p:nvPr>
            <p:ph type="title"/>
          </p:nvPr>
        </p:nvSpPr>
        <p:spPr>
          <a:xfrm>
            <a:off x="1992313" y="333375"/>
            <a:ext cx="8229600" cy="1143000"/>
          </a:xfrm>
        </p:spPr>
        <p:txBody>
          <a:bodyPr/>
          <a:lstStyle/>
          <a:p>
            <a:r>
              <a:rPr lang="en-US" altLang="en-US" smtClean="0"/>
              <a:t>Vocabulary Acquisition</a:t>
            </a:r>
          </a:p>
        </p:txBody>
      </p:sp>
    </p:spTree>
    <p:extLst>
      <p:ext uri="{BB962C8B-B14F-4D97-AF65-F5344CB8AC3E}">
        <p14:creationId xmlns:p14="http://schemas.microsoft.com/office/powerpoint/2010/main" val="409750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81400" y="508000"/>
            <a:ext cx="8229600" cy="939800"/>
          </a:xfrm>
        </p:spPr>
        <p:txBody>
          <a:bodyPr>
            <a:normAutofit fontScale="90000"/>
          </a:bodyPr>
          <a:lstStyle/>
          <a:p>
            <a:r>
              <a:rPr lang="en-US" altLang="en-US" sz="2800" dirty="0"/>
              <a:t>Why Students Struggle With Vocabulary</a:t>
            </a:r>
            <a:r>
              <a:rPr lang="en-US" altLang="en-US" sz="4000" dirty="0"/>
              <a:t/>
            </a:r>
            <a:br>
              <a:rPr lang="en-US" altLang="en-US" sz="4000" dirty="0"/>
            </a:br>
            <a:endParaRPr lang="en-US" altLang="en-US" sz="4000" dirty="0"/>
          </a:p>
        </p:txBody>
      </p:sp>
      <p:graphicFrame>
        <p:nvGraphicFramePr>
          <p:cNvPr id="293891" name="Group 3"/>
          <p:cNvGraphicFramePr>
            <a:graphicFrameLocks noGrp="1"/>
          </p:cNvGraphicFramePr>
          <p:nvPr>
            <p:ph type="tbl" idx="1"/>
          </p:nvPr>
        </p:nvGraphicFramePr>
        <p:xfrm>
          <a:off x="2279651" y="1628776"/>
          <a:ext cx="7704139" cy="4802189"/>
        </p:xfrm>
        <a:graphic>
          <a:graphicData uri="http://schemas.openxmlformats.org/drawingml/2006/table">
            <a:tbl>
              <a:tblPr/>
              <a:tblGrid>
                <a:gridCol w="1536433"/>
                <a:gridCol w="1539732"/>
                <a:gridCol w="1644497"/>
                <a:gridCol w="1646085"/>
                <a:gridCol w="1337392"/>
              </a:tblGrid>
              <a:tr h="167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(Hart &amp; </a:t>
                      </a:r>
                      <a:r>
                        <a:rPr kumimoji="0" lang="en-US" sz="1400" b="0" i="0" u="none" strike="noStrike" cap="none" normalizeH="0" baseline="0" dirty="0" err="1" smtClean="0">
                          <a:ln>
                            <a:noFill/>
                          </a:ln>
                          <a:solidFill>
                            <a:schemeClr val="tx1"/>
                          </a:solidFill>
                          <a:effectLst/>
                          <a:latin typeface="Arial" pitchFamily="34" charset="0"/>
                        </a:rPr>
                        <a:t>Risley</a:t>
                      </a:r>
                      <a:r>
                        <a:rPr kumimoji="0" lang="en-US" sz="1400" b="0" i="0" u="none" strike="noStrike" cap="none" normalizeH="0" baseline="0" dirty="0" smtClean="0">
                          <a:ln>
                            <a:noFill/>
                          </a:ln>
                          <a:solidFill>
                            <a:schemeClr val="tx1"/>
                          </a:solidFill>
                          <a:effectLst/>
                          <a:latin typeface="Arial" pitchFamily="34" charset="0"/>
                        </a:rPr>
                        <a:t>, 1995)</a:t>
                      </a:r>
                    </a:p>
                  </a:txBody>
                  <a:tcPr marL="91431" marR="91431"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Words Heard per Hour</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Words Heard in a 100-Hour Week</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Words Heard in a 5200-Hour Year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Words Heard in 4 Years</a:t>
                      </a:r>
                    </a:p>
                  </a:txBody>
                  <a:tcPr marL="91431" marR="91431"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8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Group A</a:t>
                      </a:r>
                    </a:p>
                  </a:txBody>
                  <a:tcPr marL="91431" marR="91431"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616</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62,000</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 million</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13 million</a:t>
                      </a:r>
                    </a:p>
                  </a:txBody>
                  <a:tcPr marL="91431" marR="91431"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1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Group B</a:t>
                      </a:r>
                    </a:p>
                  </a:txBody>
                  <a:tcPr marL="91431" marR="91431"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1,251</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125,000</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 million</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26 million</a:t>
                      </a:r>
                    </a:p>
                  </a:txBody>
                  <a:tcPr marL="91431" marR="91431"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Group C</a:t>
                      </a:r>
                    </a:p>
                  </a:txBody>
                  <a:tcPr marL="91431" marR="91431"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2,153</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215,000</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11 million</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45 million</a:t>
                      </a:r>
                    </a:p>
                  </a:txBody>
                  <a:tcPr marL="91431" marR="91431"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5" name="AutoShape 35"/>
          <p:cNvSpPr>
            <a:spLocks noChangeArrowheads="1"/>
          </p:cNvSpPr>
          <p:nvPr/>
        </p:nvSpPr>
        <p:spPr bwMode="auto">
          <a:xfrm>
            <a:off x="1524000" y="457200"/>
            <a:ext cx="2286000" cy="1981200"/>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en-US" altLang="en-US">
                <a:solidFill>
                  <a:prstClr val="black"/>
                </a:solidFill>
              </a:rPr>
              <a:t>For ELL </a:t>
            </a:r>
          </a:p>
          <a:p>
            <a:pPr algn="ctr"/>
            <a:r>
              <a:rPr lang="en-US" altLang="en-US">
                <a:solidFill>
                  <a:prstClr val="black"/>
                </a:solidFill>
              </a:rPr>
              <a:t>students this</a:t>
            </a:r>
          </a:p>
          <a:p>
            <a:pPr algn="ctr"/>
            <a:r>
              <a:rPr lang="en-US" altLang="en-US">
                <a:solidFill>
                  <a:prstClr val="black"/>
                </a:solidFill>
              </a:rPr>
              <a:t> exposure</a:t>
            </a:r>
          </a:p>
          <a:p>
            <a:pPr algn="ctr"/>
            <a:r>
              <a:rPr lang="en-US" altLang="en-US">
                <a:solidFill>
                  <a:prstClr val="black"/>
                </a:solidFill>
              </a:rPr>
              <a:t> is usually </a:t>
            </a:r>
          </a:p>
          <a:p>
            <a:pPr algn="ctr"/>
            <a:r>
              <a:rPr lang="en-US" altLang="en-US">
                <a:solidFill>
                  <a:prstClr val="black"/>
                </a:solidFill>
              </a:rPr>
              <a:t>NOT in English.</a:t>
            </a:r>
          </a:p>
        </p:txBody>
      </p:sp>
    </p:spTree>
    <p:extLst>
      <p:ext uri="{BB962C8B-B14F-4D97-AF65-F5344CB8AC3E}">
        <p14:creationId xmlns:p14="http://schemas.microsoft.com/office/powerpoint/2010/main" val="143189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063750" y="1412876"/>
            <a:ext cx="8229600" cy="4784725"/>
          </a:xfrm>
        </p:spPr>
        <p:txBody>
          <a:bodyPr/>
          <a:lstStyle/>
          <a:p>
            <a:r>
              <a:rPr lang="en-US" altLang="en-US" smtClean="0"/>
              <a:t>Vocabulary instruction is effective when…</a:t>
            </a:r>
          </a:p>
          <a:p>
            <a:pPr lvl="1">
              <a:buFontTx/>
              <a:buNone/>
            </a:pPr>
            <a:endParaRPr lang="en-US" altLang="en-US" smtClean="0"/>
          </a:p>
          <a:p>
            <a:pPr lvl="1"/>
            <a:r>
              <a:rPr lang="en-US" altLang="en-US" sz="2400"/>
              <a:t>key words are directly taught using strategies to make them clear.</a:t>
            </a:r>
          </a:p>
          <a:p>
            <a:pPr lvl="1"/>
            <a:endParaRPr lang="en-US" altLang="en-US" sz="2400"/>
          </a:p>
          <a:p>
            <a:pPr lvl="1"/>
            <a:r>
              <a:rPr lang="en-US" altLang="en-US" sz="2400"/>
              <a:t>students are repeatedly exposed to and given opportunities to use vocabulary words they are taught.</a:t>
            </a:r>
          </a:p>
          <a:p>
            <a:pPr lvl="1"/>
            <a:endParaRPr lang="en-US" altLang="en-US" sz="2400"/>
          </a:p>
          <a:p>
            <a:pPr lvl="1"/>
            <a:r>
              <a:rPr lang="en-US" altLang="en-US" sz="2400"/>
              <a:t>words to be taught are carefully and intentionally selected to help with comprehension.</a:t>
            </a:r>
          </a:p>
        </p:txBody>
      </p:sp>
      <p:sp>
        <p:nvSpPr>
          <p:cNvPr id="26626" name="Title 1"/>
          <p:cNvSpPr>
            <a:spLocks noGrp="1"/>
          </p:cNvSpPr>
          <p:nvPr>
            <p:ph type="title"/>
          </p:nvPr>
        </p:nvSpPr>
        <p:spPr>
          <a:xfrm>
            <a:off x="1992313" y="404813"/>
            <a:ext cx="8229600" cy="1143000"/>
          </a:xfrm>
        </p:spPr>
        <p:txBody>
          <a:bodyPr/>
          <a:lstStyle/>
          <a:p>
            <a:r>
              <a:rPr lang="en-US" altLang="en-US" smtClean="0"/>
              <a:t>What We Know</a:t>
            </a:r>
          </a:p>
        </p:txBody>
      </p:sp>
    </p:spTree>
    <p:extLst>
      <p:ext uri="{BB962C8B-B14F-4D97-AF65-F5344CB8AC3E}">
        <p14:creationId xmlns:p14="http://schemas.microsoft.com/office/powerpoint/2010/main" val="91502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20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2000"/>
                                        <p:tgtEl>
                                          <p:spTgt spid="143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135188" y="1628776"/>
            <a:ext cx="7993062" cy="4525963"/>
          </a:xfrm>
        </p:spPr>
        <p:txBody>
          <a:bodyPr/>
          <a:lstStyle/>
          <a:p>
            <a:r>
              <a:rPr lang="en-US" altLang="en-US" dirty="0" smtClean="0"/>
              <a:t>Assigning words for students to look up in a dictionary.</a:t>
            </a:r>
          </a:p>
          <a:p>
            <a:pPr lvl="1">
              <a:buFontTx/>
              <a:buNone/>
            </a:pPr>
            <a:endParaRPr lang="en-US" altLang="en-US" dirty="0" smtClean="0">
              <a:solidFill>
                <a:srgbClr val="006666"/>
              </a:solidFill>
            </a:endParaRPr>
          </a:p>
          <a:p>
            <a:pPr lvl="1">
              <a:buFontTx/>
              <a:buNone/>
            </a:pPr>
            <a:endParaRPr lang="en-US" altLang="en-US" dirty="0" smtClean="0">
              <a:solidFill>
                <a:srgbClr val="006666"/>
              </a:solidFill>
            </a:endParaRPr>
          </a:p>
          <a:p>
            <a:r>
              <a:rPr lang="en-US" altLang="en-US" dirty="0" smtClean="0"/>
              <a:t>Expecting students to figure out the meaning of a new word using context.</a:t>
            </a:r>
          </a:p>
          <a:p>
            <a:endParaRPr lang="en-US" altLang="en-US" dirty="0" smtClean="0">
              <a:solidFill>
                <a:srgbClr val="006666"/>
              </a:solidFill>
            </a:endParaRPr>
          </a:p>
          <a:p>
            <a:endParaRPr lang="en-US" altLang="en-US" dirty="0" smtClean="0">
              <a:solidFill>
                <a:srgbClr val="006666"/>
              </a:solidFill>
            </a:endParaRPr>
          </a:p>
          <a:p>
            <a:r>
              <a:rPr lang="en-US" altLang="en-US" dirty="0" smtClean="0"/>
              <a:t>Depending on spontaneous explanations.</a:t>
            </a:r>
          </a:p>
          <a:p>
            <a:pPr lvl="1">
              <a:buFontTx/>
              <a:buNone/>
            </a:pPr>
            <a:endParaRPr lang="en-US" altLang="en-US" dirty="0" smtClean="0">
              <a:solidFill>
                <a:srgbClr val="006666"/>
              </a:solidFill>
            </a:endParaRPr>
          </a:p>
          <a:p>
            <a:endParaRPr lang="en-US" altLang="en-US" dirty="0" smtClean="0"/>
          </a:p>
        </p:txBody>
      </p:sp>
      <p:sp>
        <p:nvSpPr>
          <p:cNvPr id="28674" name="Title 1"/>
          <p:cNvSpPr>
            <a:spLocks noGrp="1"/>
          </p:cNvSpPr>
          <p:nvPr>
            <p:ph type="title"/>
          </p:nvPr>
        </p:nvSpPr>
        <p:spPr>
          <a:xfrm>
            <a:off x="1992313" y="404813"/>
            <a:ext cx="8229600" cy="1143000"/>
          </a:xfrm>
        </p:spPr>
        <p:txBody>
          <a:bodyPr/>
          <a:lstStyle/>
          <a:p>
            <a:r>
              <a:rPr lang="en-US" altLang="en-US" smtClean="0"/>
              <a:t>What Doesn’t Work</a:t>
            </a:r>
          </a:p>
        </p:txBody>
      </p:sp>
      <p:sp>
        <p:nvSpPr>
          <p:cNvPr id="4" name="Rounded Rectangle 3"/>
          <p:cNvSpPr/>
          <p:nvPr/>
        </p:nvSpPr>
        <p:spPr>
          <a:xfrm>
            <a:off x="5087081" y="2445074"/>
            <a:ext cx="1439862" cy="5762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42"/>
                </a:solidFill>
              </a:rPr>
              <a:t>Why?</a:t>
            </a:r>
          </a:p>
        </p:txBody>
      </p:sp>
      <p:sp>
        <p:nvSpPr>
          <p:cNvPr id="5" name="Rounded Rectangle 4"/>
          <p:cNvSpPr/>
          <p:nvPr/>
        </p:nvSpPr>
        <p:spPr>
          <a:xfrm>
            <a:off x="5087938" y="5569048"/>
            <a:ext cx="1439862" cy="5762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42"/>
                </a:solidFill>
              </a:rPr>
              <a:t>Why?</a:t>
            </a:r>
          </a:p>
        </p:txBody>
      </p:sp>
      <p:sp>
        <p:nvSpPr>
          <p:cNvPr id="6" name="Rounded Rectangle 5"/>
          <p:cNvSpPr/>
          <p:nvPr/>
        </p:nvSpPr>
        <p:spPr>
          <a:xfrm>
            <a:off x="5087081" y="4272062"/>
            <a:ext cx="1439862" cy="5762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42"/>
                </a:solidFill>
              </a:rPr>
              <a:t>Why?</a:t>
            </a:r>
          </a:p>
        </p:txBody>
      </p:sp>
    </p:spTree>
    <p:extLst>
      <p:ext uri="{BB962C8B-B14F-4D97-AF65-F5344CB8AC3E}">
        <p14:creationId xmlns:p14="http://schemas.microsoft.com/office/powerpoint/2010/main" val="768778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anim calcmode="lin" valueType="num">
                                      <p:cBhvr additive="base">
                                        <p:cTn id="19"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r>
              <a:rPr lang="en-US" altLang="en-US" dirty="0" smtClean="0">
                <a:solidFill>
                  <a:srgbClr val="660066"/>
                </a:solidFill>
              </a:rPr>
              <a:t>What words should I teach?</a:t>
            </a:r>
          </a:p>
          <a:p>
            <a:endParaRPr lang="en-US" altLang="en-US" dirty="0">
              <a:solidFill>
                <a:srgbClr val="660066"/>
              </a:solidFill>
            </a:endParaRPr>
          </a:p>
          <a:p>
            <a:endParaRPr lang="en-US" altLang="en-US" dirty="0" smtClean="0">
              <a:solidFill>
                <a:srgbClr val="660066"/>
              </a:solidFill>
            </a:endParaRPr>
          </a:p>
          <a:p>
            <a:endParaRPr lang="en-US" altLang="en-US" dirty="0">
              <a:solidFill>
                <a:srgbClr val="660066"/>
              </a:solidFill>
            </a:endParaRPr>
          </a:p>
          <a:p>
            <a:endParaRPr lang="en-US" altLang="en-US" dirty="0" smtClean="0">
              <a:solidFill>
                <a:srgbClr val="660066"/>
              </a:solidFill>
            </a:endParaRPr>
          </a:p>
        </p:txBody>
      </p:sp>
      <p:sp>
        <p:nvSpPr>
          <p:cNvPr id="30722" name="Title 1"/>
          <p:cNvSpPr>
            <a:spLocks noGrp="1"/>
          </p:cNvSpPr>
          <p:nvPr>
            <p:ph type="title"/>
          </p:nvPr>
        </p:nvSpPr>
        <p:spPr>
          <a:xfrm>
            <a:off x="1992313" y="404813"/>
            <a:ext cx="8229600" cy="1143000"/>
          </a:xfrm>
        </p:spPr>
        <p:txBody>
          <a:bodyPr/>
          <a:lstStyle/>
          <a:p>
            <a:r>
              <a:rPr lang="en-US" altLang="en-US" smtClean="0"/>
              <a:t>Selecting Vocabulary Words</a:t>
            </a:r>
          </a:p>
        </p:txBody>
      </p:sp>
      <p:pic>
        <p:nvPicPr>
          <p:cNvPr id="2" name="Picture 1">
            <a:hlinkClick r:id="rId3"/>
          </p:cNvPr>
          <p:cNvPicPr>
            <a:picLocks noChangeAspect="1"/>
          </p:cNvPicPr>
          <p:nvPr/>
        </p:nvPicPr>
        <p:blipFill>
          <a:blip r:embed="rId4"/>
          <a:stretch>
            <a:fillRect/>
          </a:stretch>
        </p:blipFill>
        <p:spPr>
          <a:xfrm>
            <a:off x="4375699" y="2057400"/>
            <a:ext cx="3462828" cy="4523624"/>
          </a:xfrm>
          <a:prstGeom prst="rect">
            <a:avLst/>
          </a:prstGeom>
        </p:spPr>
      </p:pic>
    </p:spTree>
    <p:extLst>
      <p:ext uri="{BB962C8B-B14F-4D97-AF65-F5344CB8AC3E}">
        <p14:creationId xmlns:p14="http://schemas.microsoft.com/office/powerpoint/2010/main" val="1064099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learningunlimitedllc.com/wp-content/uploads/2013/05/tiered-3.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24201" y="1213844"/>
            <a:ext cx="6181559" cy="52631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Selecting Vocabulary Words</a:t>
            </a:r>
            <a:endParaRPr lang="en-US" dirty="0"/>
          </a:p>
        </p:txBody>
      </p:sp>
    </p:spTree>
    <p:extLst>
      <p:ext uri="{BB962C8B-B14F-4D97-AF65-F5344CB8AC3E}">
        <p14:creationId xmlns:p14="http://schemas.microsoft.com/office/powerpoint/2010/main" val="2059765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Tier 1 words are basic ______________ words that are part of most children’s ______________. These words are used every day in __________, and most of them are learned by hearing __________, peers, and teachers use them when ______________. These words are especially _____________ for English learners who may not be _______________ with them.</a:t>
            </a:r>
          </a:p>
          <a:p>
            <a:endParaRPr lang="en-US" dirty="0"/>
          </a:p>
          <a:p>
            <a:r>
              <a:rPr lang="en-US" dirty="0" smtClean="0"/>
              <a:t>Examples: big, small, house, table, family</a:t>
            </a:r>
          </a:p>
        </p:txBody>
      </p:sp>
      <p:sp>
        <p:nvSpPr>
          <p:cNvPr id="2" name="Title 1"/>
          <p:cNvSpPr>
            <a:spLocks noGrp="1"/>
          </p:cNvSpPr>
          <p:nvPr>
            <p:ph type="title"/>
          </p:nvPr>
        </p:nvSpPr>
        <p:spPr/>
        <p:txBody>
          <a:bodyPr/>
          <a:lstStyle/>
          <a:p>
            <a:r>
              <a:rPr lang="en-US" dirty="0" smtClean="0"/>
              <a:t>Tier 1: </a:t>
            </a:r>
            <a:r>
              <a:rPr lang="en-US" dirty="0"/>
              <a:t>Common, Known Words</a:t>
            </a:r>
          </a:p>
        </p:txBody>
      </p:sp>
    </p:spTree>
    <p:extLst>
      <p:ext uri="{BB962C8B-B14F-4D97-AF65-F5344CB8AC3E}">
        <p14:creationId xmlns:p14="http://schemas.microsoft.com/office/powerpoint/2010/main" val="20400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smtClean="0">
                <a:solidFill>
                  <a:schemeClr val="bg1"/>
                </a:solidFill>
              </a:rPr>
              <a:t>familiar</a:t>
            </a:r>
            <a:r>
              <a:rPr lang="en-US" dirty="0">
                <a:solidFill>
                  <a:schemeClr val="bg1"/>
                </a:solidFill>
              </a:rPr>
              <a:t>, conversation, everyday, family, vocabulary, important, speaking</a:t>
            </a:r>
          </a:p>
          <a:p>
            <a:endParaRPr lang="en-US" dirty="0">
              <a:solidFill>
                <a:schemeClr val="bg1"/>
              </a:solidFill>
            </a:endParaRPr>
          </a:p>
        </p:txBody>
      </p:sp>
      <p:sp>
        <p:nvSpPr>
          <p:cNvPr id="5" name="Content Placeholder 4"/>
          <p:cNvSpPr>
            <a:spLocks noGrp="1"/>
          </p:cNvSpPr>
          <p:nvPr>
            <p:ph sz="half" idx="2"/>
          </p:nvPr>
        </p:nvSpPr>
        <p:spPr/>
        <p:txBody>
          <a:bodyPr>
            <a:normAutofit/>
          </a:bodyPr>
          <a:lstStyle/>
          <a:p>
            <a:pPr marL="109728" indent="0">
              <a:buNone/>
            </a:pPr>
            <a:endParaRPr lang="en-US" dirty="0">
              <a:solidFill>
                <a:schemeClr val="bg1"/>
              </a:solidFill>
            </a:endParaRPr>
          </a:p>
          <a:p>
            <a:pPr>
              <a:buFont typeface="Courier New" panose="02070309020205020404" pitchFamily="49" charset="0"/>
              <a:buChar char="o"/>
            </a:pPr>
            <a:r>
              <a:rPr lang="en-US" dirty="0" smtClean="0">
                <a:solidFill>
                  <a:schemeClr val="bg1"/>
                </a:solidFill>
              </a:rPr>
              <a:t>Does </a:t>
            </a:r>
            <a:r>
              <a:rPr lang="en-US" dirty="0">
                <a:solidFill>
                  <a:schemeClr val="bg1"/>
                </a:solidFill>
              </a:rPr>
              <a:t>the addition of a word bank help you complete this task?</a:t>
            </a:r>
          </a:p>
          <a:p>
            <a:endParaRPr lang="en-US" dirty="0" smtClean="0">
              <a:solidFill>
                <a:schemeClr val="bg1"/>
              </a:solidFill>
            </a:endParaRPr>
          </a:p>
        </p:txBody>
      </p:sp>
      <p:sp>
        <p:nvSpPr>
          <p:cNvPr id="2" name="Title 1"/>
          <p:cNvSpPr>
            <a:spLocks noGrp="1"/>
          </p:cNvSpPr>
          <p:nvPr>
            <p:ph type="title"/>
          </p:nvPr>
        </p:nvSpPr>
        <p:spPr/>
        <p:txBody>
          <a:bodyPr>
            <a:normAutofit/>
          </a:bodyPr>
          <a:lstStyle/>
          <a:p>
            <a:r>
              <a:rPr lang="en-US" sz="2700" dirty="0"/>
              <a:t>Word Bank</a:t>
            </a:r>
          </a:p>
        </p:txBody>
      </p:sp>
    </p:spTree>
    <p:extLst>
      <p:ext uri="{BB962C8B-B14F-4D97-AF65-F5344CB8AC3E}">
        <p14:creationId xmlns:p14="http://schemas.microsoft.com/office/powerpoint/2010/main" val="3811850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57401"/>
            <a:ext cx="8229600" cy="4525963"/>
          </a:xfrm>
        </p:spPr>
        <p:txBody>
          <a:bodyPr/>
          <a:lstStyle/>
          <a:p>
            <a:r>
              <a:rPr lang="en-US" dirty="0" smtClean="0"/>
              <a:t>Tier 3 words are low-____________ words that that may be __________to specific _____________ of instruction and do not have _____________ application for students.</a:t>
            </a:r>
          </a:p>
          <a:p>
            <a:endParaRPr lang="en-US" dirty="0"/>
          </a:p>
          <a:p>
            <a:r>
              <a:rPr lang="en-US" dirty="0" smtClean="0"/>
              <a:t>Examples: isotope, tectonic plates, mitosis</a:t>
            </a:r>
            <a:endParaRPr lang="en-US" dirty="0"/>
          </a:p>
        </p:txBody>
      </p:sp>
      <p:sp>
        <p:nvSpPr>
          <p:cNvPr id="2" name="Title 1"/>
          <p:cNvSpPr>
            <a:spLocks noGrp="1"/>
          </p:cNvSpPr>
          <p:nvPr>
            <p:ph type="title"/>
          </p:nvPr>
        </p:nvSpPr>
        <p:spPr/>
        <p:txBody>
          <a:bodyPr>
            <a:normAutofit fontScale="90000"/>
          </a:bodyPr>
          <a:lstStyle/>
          <a:p>
            <a:r>
              <a:rPr lang="en-US" dirty="0" smtClean="0"/>
              <a:t>Tier 3: Low-Frequency, Domain-Specific Words</a:t>
            </a:r>
            <a:endParaRPr lang="en-US" dirty="0"/>
          </a:p>
        </p:txBody>
      </p:sp>
    </p:spTree>
    <p:extLst>
      <p:ext uri="{BB962C8B-B14F-4D97-AF65-F5344CB8AC3E}">
        <p14:creationId xmlns:p14="http://schemas.microsoft.com/office/powerpoint/2010/main" val="10706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marL="109728" indent="0">
              <a:buNone/>
            </a:pPr>
            <a:endParaRPr lang="en-US" dirty="0" smtClean="0">
              <a:solidFill>
                <a:schemeClr val="bg1"/>
              </a:solidFill>
            </a:endParaRPr>
          </a:p>
          <a:p>
            <a:pPr marL="109728" indent="0">
              <a:buNone/>
            </a:pPr>
            <a:r>
              <a:rPr lang="en-US" dirty="0" smtClean="0">
                <a:solidFill>
                  <a:schemeClr val="bg1"/>
                </a:solidFill>
              </a:rPr>
              <a:t>limited, broad, frequency, </a:t>
            </a:r>
            <a:r>
              <a:rPr lang="en-US" dirty="0" err="1" smtClean="0">
                <a:solidFill>
                  <a:schemeClr val="bg1"/>
                </a:solidFill>
              </a:rPr>
              <a:t>domains</a:t>
            </a:r>
            <a:r>
              <a:rPr lang="en-US" dirty="0" err="1" smtClean="0"/>
              <a:t>imited</a:t>
            </a:r>
            <a:r>
              <a:rPr lang="en-US" dirty="0"/>
              <a:t>, broad, frequency</a:t>
            </a:r>
            <a:r>
              <a:rPr lang="en-US" dirty="0" smtClean="0"/>
              <a:t>,, </a:t>
            </a:r>
            <a:r>
              <a:rPr lang="en-US" dirty="0"/>
              <a:t>domains</a:t>
            </a:r>
          </a:p>
          <a:p>
            <a:endParaRPr lang="en-US" dirty="0">
              <a:solidFill>
                <a:schemeClr val="bg1"/>
              </a:solidFill>
            </a:endParaRPr>
          </a:p>
        </p:txBody>
      </p:sp>
      <p:sp>
        <p:nvSpPr>
          <p:cNvPr id="5" name="Content Placeholder 4"/>
          <p:cNvSpPr>
            <a:spLocks noGrp="1"/>
          </p:cNvSpPr>
          <p:nvPr>
            <p:ph sz="half" idx="2"/>
          </p:nvPr>
        </p:nvSpPr>
        <p:spPr>
          <a:xfrm>
            <a:off x="6134100" y="1166019"/>
            <a:ext cx="4038600" cy="4525963"/>
          </a:xfrm>
        </p:spPr>
        <p:txBody>
          <a:bodyPr>
            <a:normAutofit/>
          </a:bodyPr>
          <a:lstStyle/>
          <a:p>
            <a:pPr marL="109728" indent="0">
              <a:buNone/>
            </a:pPr>
            <a:endParaRPr lang="en-US" dirty="0">
              <a:solidFill>
                <a:schemeClr val="bg1"/>
              </a:solidFill>
            </a:endParaRPr>
          </a:p>
          <a:p>
            <a:r>
              <a:rPr lang="en-US" dirty="0" smtClean="0">
                <a:solidFill>
                  <a:schemeClr val="bg1"/>
                </a:solidFill>
              </a:rPr>
              <a:t>Does the addition of a word bank help you complete the task?</a:t>
            </a:r>
          </a:p>
        </p:txBody>
      </p:sp>
      <p:sp>
        <p:nvSpPr>
          <p:cNvPr id="2" name="Title 1"/>
          <p:cNvSpPr>
            <a:spLocks noGrp="1"/>
          </p:cNvSpPr>
          <p:nvPr>
            <p:ph type="title"/>
          </p:nvPr>
        </p:nvSpPr>
        <p:spPr/>
        <p:txBody>
          <a:bodyPr>
            <a:normAutofit/>
          </a:bodyPr>
          <a:lstStyle/>
          <a:p>
            <a:r>
              <a:rPr lang="en-US" sz="2700" dirty="0"/>
              <a:t>Word Bank</a:t>
            </a:r>
          </a:p>
        </p:txBody>
      </p:sp>
    </p:spTree>
    <p:extLst>
      <p:ext uri="{BB962C8B-B14F-4D97-AF65-F5344CB8AC3E}">
        <p14:creationId xmlns:p14="http://schemas.microsoft.com/office/powerpoint/2010/main" val="253890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135188" y="1196976"/>
            <a:ext cx="8229600" cy="4525963"/>
          </a:xfrm>
        </p:spPr>
        <p:txBody>
          <a:bodyPr>
            <a:normAutofit/>
          </a:bodyPr>
          <a:lstStyle/>
          <a:p>
            <a:r>
              <a:rPr lang="en-US" altLang="en-US" smtClean="0"/>
              <a:t>I can explain why vocabulary learning is important for my students.</a:t>
            </a:r>
          </a:p>
          <a:p>
            <a:r>
              <a:rPr lang="en-US" altLang="en-US" smtClean="0"/>
              <a:t>I can identify grade-level KCAS standards that address vocabulary.</a:t>
            </a:r>
          </a:p>
          <a:p>
            <a:r>
              <a:rPr lang="en-US" altLang="en-US" smtClean="0"/>
              <a:t>I can identify vocabulary words my students need to know in the content areas.</a:t>
            </a:r>
          </a:p>
          <a:p>
            <a:r>
              <a:rPr lang="en-US" altLang="en-US" smtClean="0"/>
              <a:t>I can use an effective process for teaching vocabulary, including a note-taking scaffold and a vocabulary notebook.</a:t>
            </a:r>
          </a:p>
        </p:txBody>
      </p:sp>
      <p:sp>
        <p:nvSpPr>
          <p:cNvPr id="7170" name="Title 1"/>
          <p:cNvSpPr>
            <a:spLocks noGrp="1"/>
          </p:cNvSpPr>
          <p:nvPr>
            <p:ph type="title"/>
          </p:nvPr>
        </p:nvSpPr>
        <p:spPr>
          <a:xfrm>
            <a:off x="1992313" y="333375"/>
            <a:ext cx="8229600" cy="935038"/>
          </a:xfrm>
        </p:spPr>
        <p:txBody>
          <a:bodyPr/>
          <a:lstStyle/>
          <a:p>
            <a:r>
              <a:rPr lang="en-US" altLang="en-US" smtClean="0"/>
              <a:t>Learning Targets</a:t>
            </a:r>
          </a:p>
        </p:txBody>
      </p:sp>
    </p:spTree>
    <p:extLst>
      <p:ext uri="{BB962C8B-B14F-4D97-AF65-F5344CB8AC3E}">
        <p14:creationId xmlns:p14="http://schemas.microsoft.com/office/powerpoint/2010/main" val="28828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Tier 2 words include ______________ occurring words that appear in various contexts and ____________ and play an important ________ in listening and _____________ comprehension across a variety of ____________ areas. These are general ____________ words and they have ____________ utility.</a:t>
            </a:r>
          </a:p>
          <a:p>
            <a:endParaRPr lang="en-US" dirty="0"/>
          </a:p>
          <a:p>
            <a:r>
              <a:rPr lang="en-US" dirty="0" smtClean="0"/>
              <a:t>Examples: justify, explain, maintain, coincidence, absurd, fortunate</a:t>
            </a:r>
            <a:endParaRPr lang="en-US" dirty="0"/>
          </a:p>
        </p:txBody>
      </p:sp>
      <p:sp>
        <p:nvSpPr>
          <p:cNvPr id="2" name="Title 1"/>
          <p:cNvSpPr>
            <a:spLocks noGrp="1"/>
          </p:cNvSpPr>
          <p:nvPr>
            <p:ph type="title"/>
          </p:nvPr>
        </p:nvSpPr>
        <p:spPr/>
        <p:txBody>
          <a:bodyPr>
            <a:normAutofit fontScale="90000"/>
          </a:bodyPr>
          <a:lstStyle/>
          <a:p>
            <a:r>
              <a:rPr lang="en-US" dirty="0" smtClean="0"/>
              <a:t>Tier 2: High-Frequency Words (aka Cross-Curricular Vocabulary)</a:t>
            </a:r>
            <a:endParaRPr lang="en-US" dirty="0"/>
          </a:p>
        </p:txBody>
      </p:sp>
    </p:spTree>
    <p:extLst>
      <p:ext uri="{BB962C8B-B14F-4D97-AF65-F5344CB8AC3E}">
        <p14:creationId xmlns:p14="http://schemas.microsoft.com/office/powerpoint/2010/main" val="1357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981700" y="1545018"/>
            <a:ext cx="4038600" cy="4525963"/>
          </a:xfrm>
        </p:spPr>
        <p:txBody>
          <a:bodyPr>
            <a:normAutofit/>
          </a:bodyPr>
          <a:lstStyle/>
          <a:p>
            <a:r>
              <a:rPr lang="en-US" dirty="0" smtClean="0">
                <a:solidFill>
                  <a:schemeClr val="bg1"/>
                </a:solidFill>
              </a:rPr>
              <a:t>Does the addition of a word bank help you complete this task?</a:t>
            </a:r>
            <a:endParaRPr lang="en-US" dirty="0">
              <a:solidFill>
                <a:schemeClr val="bg1"/>
              </a:solidFill>
            </a:endParaRPr>
          </a:p>
        </p:txBody>
      </p:sp>
      <p:sp>
        <p:nvSpPr>
          <p:cNvPr id="5" name="Content Placeholder 4"/>
          <p:cNvSpPr>
            <a:spLocks noGrp="1"/>
          </p:cNvSpPr>
          <p:nvPr>
            <p:ph sz="half" idx="2"/>
          </p:nvPr>
        </p:nvSpPr>
        <p:spPr>
          <a:xfrm>
            <a:off x="1924050" y="1545017"/>
            <a:ext cx="4038600" cy="4525963"/>
          </a:xfrm>
        </p:spPr>
        <p:txBody>
          <a:bodyPr>
            <a:normAutofit/>
          </a:bodyPr>
          <a:lstStyle/>
          <a:p>
            <a:pPr marL="109728" indent="0">
              <a:buNone/>
            </a:pPr>
            <a:r>
              <a:rPr lang="en-US" dirty="0">
                <a:solidFill>
                  <a:schemeClr val="bg1"/>
                </a:solidFill>
              </a:rPr>
              <a:t>high, content, role, frequently, topics, reading, academic</a:t>
            </a:r>
          </a:p>
        </p:txBody>
      </p:sp>
      <p:sp>
        <p:nvSpPr>
          <p:cNvPr id="2" name="Title 1"/>
          <p:cNvSpPr>
            <a:spLocks noGrp="1"/>
          </p:cNvSpPr>
          <p:nvPr>
            <p:ph type="title"/>
          </p:nvPr>
        </p:nvSpPr>
        <p:spPr/>
        <p:txBody>
          <a:bodyPr>
            <a:normAutofit/>
          </a:bodyPr>
          <a:lstStyle/>
          <a:p>
            <a:r>
              <a:rPr lang="en-US" sz="2700" dirty="0"/>
              <a:t>Word Bank</a:t>
            </a:r>
          </a:p>
        </p:txBody>
      </p:sp>
    </p:spTree>
    <p:extLst>
      <p:ext uri="{BB962C8B-B14F-4D97-AF65-F5344CB8AC3E}">
        <p14:creationId xmlns:p14="http://schemas.microsoft.com/office/powerpoint/2010/main" val="258020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063750" y="1700213"/>
            <a:ext cx="8229600" cy="4525962"/>
          </a:xfrm>
        </p:spPr>
        <p:txBody>
          <a:bodyPr/>
          <a:lstStyle/>
          <a:p>
            <a:endParaRPr lang="en-US" altLang="en-US" smtClean="0"/>
          </a:p>
          <a:p>
            <a:r>
              <a:rPr lang="en-US" altLang="en-US" smtClean="0"/>
              <a:t>Read Appendix A, pages 113-115 from your KCAS binder. </a:t>
            </a:r>
          </a:p>
          <a:p>
            <a:r>
              <a:rPr lang="en-US" altLang="en-US" smtClean="0"/>
              <a:t>Turn to a partner and discuss these questions:</a:t>
            </a:r>
          </a:p>
          <a:p>
            <a:pPr lvl="1"/>
            <a:r>
              <a:rPr lang="en-US" altLang="en-US" smtClean="0">
                <a:solidFill>
                  <a:srgbClr val="660066"/>
                </a:solidFill>
              </a:rPr>
              <a:t>What is the difference between tier 2 and tier 3 words?</a:t>
            </a:r>
          </a:p>
          <a:p>
            <a:pPr lvl="1"/>
            <a:r>
              <a:rPr lang="en-US" altLang="en-US" smtClean="0">
                <a:solidFill>
                  <a:srgbClr val="660066"/>
                </a:solidFill>
              </a:rPr>
              <a:t>Which words do you think your students need to focus on?</a:t>
            </a:r>
          </a:p>
        </p:txBody>
      </p:sp>
      <p:sp>
        <p:nvSpPr>
          <p:cNvPr id="34818" name="Title 1"/>
          <p:cNvSpPr>
            <a:spLocks noGrp="1"/>
          </p:cNvSpPr>
          <p:nvPr>
            <p:ph type="title"/>
          </p:nvPr>
        </p:nvSpPr>
        <p:spPr>
          <a:xfrm>
            <a:off x="1992313" y="549275"/>
            <a:ext cx="8229600" cy="1143000"/>
          </a:xfrm>
        </p:spPr>
        <p:txBody>
          <a:bodyPr>
            <a:normAutofit fontScale="90000"/>
          </a:bodyPr>
          <a:lstStyle/>
          <a:p>
            <a:r>
              <a:rPr lang="en-US" altLang="en-US" sz="4000"/>
              <a:t>Examples of Tier 2 and Tier 3 Words in Context</a:t>
            </a:r>
          </a:p>
        </p:txBody>
      </p:sp>
    </p:spTree>
    <p:extLst>
      <p:ext uri="{BB962C8B-B14F-4D97-AF65-F5344CB8AC3E}">
        <p14:creationId xmlns:p14="http://schemas.microsoft.com/office/powerpoint/2010/main" val="208121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Before reading check for:</a:t>
            </a:r>
          </a:p>
          <a:p>
            <a:pPr lvl="1"/>
            <a:r>
              <a:rPr lang="en-US" dirty="0" smtClean="0"/>
              <a:t>Tier 2 words</a:t>
            </a:r>
          </a:p>
          <a:p>
            <a:pPr lvl="1"/>
            <a:endParaRPr lang="en-US" dirty="0"/>
          </a:p>
          <a:p>
            <a:r>
              <a:rPr lang="en-US" dirty="0" smtClean="0"/>
              <a:t>Your English learners also might need help with</a:t>
            </a:r>
          </a:p>
          <a:p>
            <a:pPr lvl="1"/>
            <a:r>
              <a:rPr lang="en-US" dirty="0" smtClean="0"/>
              <a:t>Multiple meaning words (e.g., table, set, odd)</a:t>
            </a:r>
          </a:p>
          <a:p>
            <a:pPr lvl="1"/>
            <a:r>
              <a:rPr lang="en-US" dirty="0" smtClean="0"/>
              <a:t>Cognates</a:t>
            </a:r>
          </a:p>
          <a:p>
            <a:pPr lvl="1"/>
            <a:r>
              <a:rPr lang="en-US" dirty="0" smtClean="0"/>
              <a:t>Idioms</a:t>
            </a:r>
            <a:endParaRPr lang="en-US" dirty="0"/>
          </a:p>
        </p:txBody>
      </p:sp>
      <p:sp>
        <p:nvSpPr>
          <p:cNvPr id="2" name="Title 1"/>
          <p:cNvSpPr>
            <a:spLocks noGrp="1"/>
          </p:cNvSpPr>
          <p:nvPr>
            <p:ph type="title"/>
          </p:nvPr>
        </p:nvSpPr>
        <p:spPr/>
        <p:txBody>
          <a:bodyPr/>
          <a:lstStyle/>
          <a:p>
            <a:r>
              <a:rPr lang="en-US" dirty="0" smtClean="0"/>
              <a:t>Examining Words from Texts</a:t>
            </a:r>
            <a:endParaRPr lang="en-US" dirty="0"/>
          </a:p>
        </p:txBody>
      </p:sp>
    </p:spTree>
    <p:extLst>
      <p:ext uri="{BB962C8B-B14F-4D97-AF65-F5344CB8AC3E}">
        <p14:creationId xmlns:p14="http://schemas.microsoft.com/office/powerpoint/2010/main" val="172684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200898" cy="3276600"/>
          </a:xfrm>
        </p:spPr>
        <p:txBody>
          <a:bodyPr>
            <a:normAutofit fontScale="92500" lnSpcReduction="10000"/>
          </a:bodyPr>
          <a:lstStyle/>
          <a:p>
            <a:r>
              <a:rPr lang="en-US" dirty="0"/>
              <a:t>Cognates are words in two language that share similar meaning, spelling, and pronunciation.</a:t>
            </a:r>
          </a:p>
          <a:p>
            <a:r>
              <a:rPr lang="en-US" dirty="0" smtClean="0">
                <a:hlinkClick r:id="rId3"/>
              </a:rPr>
              <a:t>http</a:t>
            </a:r>
            <a:r>
              <a:rPr lang="en-US" dirty="0">
                <a:hlinkClick r:id="rId3"/>
              </a:rPr>
              <a:t>://</a:t>
            </a:r>
            <a:r>
              <a:rPr lang="en-US" dirty="0" smtClean="0">
                <a:hlinkClick r:id="rId3"/>
              </a:rPr>
              <a:t>m.spanishcognates.org/cognate-list/j</a:t>
            </a:r>
            <a:endParaRPr lang="en-US" dirty="0" smtClean="0"/>
          </a:p>
          <a:p>
            <a:endParaRPr lang="en-US" dirty="0" smtClean="0"/>
          </a:p>
          <a:p>
            <a:r>
              <a:rPr lang="en-US" dirty="0" smtClean="0"/>
              <a:t>Can </a:t>
            </a:r>
            <a:r>
              <a:rPr lang="en-US" dirty="0"/>
              <a:t>you name the English cognates for these words?</a:t>
            </a:r>
          </a:p>
          <a:p>
            <a:endParaRPr lang="en-US" dirty="0"/>
          </a:p>
          <a:p>
            <a:endParaRPr lang="en-US" dirty="0"/>
          </a:p>
        </p:txBody>
      </p:sp>
      <p:sp>
        <p:nvSpPr>
          <p:cNvPr id="2" name="Title 1"/>
          <p:cNvSpPr>
            <a:spLocks noGrp="1"/>
          </p:cNvSpPr>
          <p:nvPr>
            <p:ph type="title"/>
          </p:nvPr>
        </p:nvSpPr>
        <p:spPr>
          <a:xfrm>
            <a:off x="2514602" y="990600"/>
            <a:ext cx="7200897" cy="720726"/>
          </a:xfrm>
        </p:spPr>
        <p:txBody>
          <a:bodyPr/>
          <a:lstStyle/>
          <a:p>
            <a:r>
              <a:rPr lang="en-US" dirty="0" smtClean="0"/>
              <a:t>What are cognates?</a:t>
            </a:r>
            <a:endParaRPr lang="en-US" dirty="0"/>
          </a:p>
        </p:txBody>
      </p:sp>
    </p:spTree>
    <p:extLst>
      <p:ext uri="{BB962C8B-B14F-4D97-AF65-F5344CB8AC3E}">
        <p14:creationId xmlns:p14="http://schemas.microsoft.com/office/powerpoint/2010/main" val="333392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639491"/>
            <a:ext cx="5568554" cy="3416320"/>
          </a:xfrm>
          <a:prstGeom prst="rect">
            <a:avLst/>
          </a:prstGeom>
        </p:spPr>
        <p:txBody>
          <a:bodyPr wrap="square">
            <a:spAutoFit/>
          </a:bodyPr>
          <a:lstStyle/>
          <a:p>
            <a:endParaRPr lang="en-US" sz="2400" dirty="0">
              <a:solidFill>
                <a:prstClr val="black"/>
              </a:solidFill>
            </a:endParaRPr>
          </a:p>
          <a:p>
            <a:r>
              <a:rPr lang="en-US" sz="2400" dirty="0" err="1">
                <a:solidFill>
                  <a:prstClr val="black"/>
                </a:solidFill>
              </a:rPr>
              <a:t>Familia</a:t>
            </a:r>
            <a:r>
              <a:rPr lang="en-US" sz="2400" dirty="0">
                <a:solidFill>
                  <a:prstClr val="black"/>
                </a:solidFill>
              </a:rPr>
              <a:t> (Spanish)          </a:t>
            </a:r>
          </a:p>
          <a:p>
            <a:r>
              <a:rPr lang="en-US" sz="2400" i="1" dirty="0">
                <a:solidFill>
                  <a:srgbClr val="CC0099"/>
                </a:solidFill>
              </a:rPr>
              <a:t>Family</a:t>
            </a:r>
          </a:p>
          <a:p>
            <a:r>
              <a:rPr lang="en-US" sz="2400" dirty="0" err="1">
                <a:solidFill>
                  <a:prstClr val="black"/>
                </a:solidFill>
              </a:rPr>
              <a:t>Clase</a:t>
            </a:r>
            <a:r>
              <a:rPr lang="en-US" sz="2400" dirty="0">
                <a:solidFill>
                  <a:prstClr val="black"/>
                </a:solidFill>
              </a:rPr>
              <a:t> (Spanish)             </a:t>
            </a:r>
          </a:p>
          <a:p>
            <a:r>
              <a:rPr lang="en-US" sz="2400" i="1" dirty="0">
                <a:solidFill>
                  <a:srgbClr val="CC0099"/>
                </a:solidFill>
              </a:rPr>
              <a:t>Class</a:t>
            </a:r>
          </a:p>
          <a:p>
            <a:r>
              <a:rPr lang="en-US" sz="2400" dirty="0" err="1">
                <a:solidFill>
                  <a:prstClr val="black"/>
                </a:solidFill>
              </a:rPr>
              <a:t>Splendide</a:t>
            </a:r>
            <a:r>
              <a:rPr lang="en-US" sz="2400" dirty="0">
                <a:solidFill>
                  <a:prstClr val="black"/>
                </a:solidFill>
              </a:rPr>
              <a:t> (French)        </a:t>
            </a:r>
          </a:p>
          <a:p>
            <a:r>
              <a:rPr lang="en-US" sz="2400" i="1" dirty="0">
                <a:solidFill>
                  <a:srgbClr val="CC0099"/>
                </a:solidFill>
              </a:rPr>
              <a:t>Splendid</a:t>
            </a:r>
          </a:p>
          <a:p>
            <a:r>
              <a:rPr lang="en-US" sz="2400" dirty="0" err="1">
                <a:solidFill>
                  <a:prstClr val="black"/>
                </a:solidFill>
              </a:rPr>
              <a:t>Simplificar</a:t>
            </a:r>
            <a:r>
              <a:rPr lang="en-US" sz="2400" dirty="0">
                <a:solidFill>
                  <a:prstClr val="black"/>
                </a:solidFill>
              </a:rPr>
              <a:t> (Portuguese)</a:t>
            </a:r>
          </a:p>
          <a:p>
            <a:r>
              <a:rPr lang="en-US" sz="2400" i="1" dirty="0">
                <a:solidFill>
                  <a:srgbClr val="CC0099"/>
                </a:solidFill>
              </a:rPr>
              <a:t>To simplify</a:t>
            </a:r>
          </a:p>
        </p:txBody>
      </p:sp>
      <p:sp>
        <p:nvSpPr>
          <p:cNvPr id="2" name="Title 1"/>
          <p:cNvSpPr>
            <a:spLocks noGrp="1"/>
          </p:cNvSpPr>
          <p:nvPr>
            <p:ph type="title"/>
          </p:nvPr>
        </p:nvSpPr>
        <p:spPr/>
        <p:txBody>
          <a:bodyPr>
            <a:normAutofit fontScale="90000"/>
          </a:bodyPr>
          <a:lstStyle/>
          <a:p>
            <a:r>
              <a:rPr lang="en-US" dirty="0" smtClean="0"/>
              <a:t>You probably already know some cognates!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261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1" y="2057400"/>
            <a:ext cx="7200897" cy="2489202"/>
          </a:xfrm>
        </p:spPr>
        <p:txBody>
          <a:bodyPr>
            <a:normAutofit/>
          </a:bodyPr>
          <a:lstStyle/>
          <a:p>
            <a:r>
              <a:rPr lang="en-US" sz="2100" dirty="0"/>
              <a:t>Vocabulary Knowledge Scale</a:t>
            </a:r>
          </a:p>
        </p:txBody>
      </p:sp>
      <p:sp>
        <p:nvSpPr>
          <p:cNvPr id="2" name="Title 1"/>
          <p:cNvSpPr>
            <a:spLocks noGrp="1"/>
          </p:cNvSpPr>
          <p:nvPr>
            <p:ph type="title"/>
          </p:nvPr>
        </p:nvSpPr>
        <p:spPr>
          <a:xfrm>
            <a:off x="2495553" y="1079501"/>
            <a:ext cx="7200897" cy="806451"/>
          </a:xfrm>
        </p:spPr>
        <p:txBody>
          <a:bodyPr>
            <a:normAutofit fontScale="90000"/>
          </a:bodyPr>
          <a:lstStyle/>
          <a:p>
            <a:r>
              <a:rPr lang="en-US" dirty="0" smtClean="0"/>
              <a:t>How will you know which words to teach?</a:t>
            </a:r>
            <a:endParaRPr lang="en-US" dirty="0"/>
          </a:p>
        </p:txBody>
      </p:sp>
      <p:graphicFrame>
        <p:nvGraphicFramePr>
          <p:cNvPr id="4" name="Table 3"/>
          <p:cNvGraphicFramePr>
            <a:graphicFrameLocks noGrp="1"/>
          </p:cNvGraphicFramePr>
          <p:nvPr>
            <p:extLst/>
          </p:nvPr>
        </p:nvGraphicFramePr>
        <p:xfrm>
          <a:off x="2895599" y="2396966"/>
          <a:ext cx="6800850" cy="3611880"/>
        </p:xfrm>
        <a:graphic>
          <a:graphicData uri="http://schemas.openxmlformats.org/drawingml/2006/table">
            <a:tbl>
              <a:tblPr firstRow="1" bandRow="1">
                <a:tableStyleId>{5C22544A-7EE6-4342-B048-85BDC9FD1C3A}</a:tableStyleId>
              </a:tblPr>
              <a:tblGrid>
                <a:gridCol w="1133475"/>
                <a:gridCol w="1133475"/>
                <a:gridCol w="1133475"/>
                <a:gridCol w="1133475"/>
                <a:gridCol w="1133475"/>
                <a:gridCol w="1133475"/>
              </a:tblGrid>
              <a:tr h="1920240">
                <a:tc>
                  <a:txBody>
                    <a:bodyPr/>
                    <a:lstStyle/>
                    <a:p>
                      <a:r>
                        <a:rPr lang="en-US" sz="1400" dirty="0" smtClean="0">
                          <a:solidFill>
                            <a:sysClr val="windowText" lastClr="000000"/>
                          </a:solidFill>
                        </a:rPr>
                        <a:t>Word</a:t>
                      </a:r>
                      <a:endParaRPr lang="en-US" sz="1400" dirty="0">
                        <a:solidFill>
                          <a:sysClr val="windowText" lastClr="000000"/>
                        </a:solidFill>
                      </a:endParaRPr>
                    </a:p>
                  </a:txBody>
                  <a:tcPr marL="68580" marR="68580" marT="34290" marB="34290">
                    <a:solidFill>
                      <a:srgbClr val="99F38D"/>
                    </a:solidFill>
                  </a:tcPr>
                </a:tc>
                <a:tc>
                  <a:txBody>
                    <a:bodyPr/>
                    <a:lstStyle/>
                    <a:p>
                      <a:r>
                        <a:rPr lang="en-US" sz="1400" dirty="0" smtClean="0">
                          <a:solidFill>
                            <a:sysClr val="windowText" lastClr="000000"/>
                          </a:solidFill>
                        </a:rPr>
                        <a:t>I don’t remember ever seeing or hearing this word.</a:t>
                      </a:r>
                      <a:endParaRPr lang="en-US" sz="1400" dirty="0">
                        <a:solidFill>
                          <a:sysClr val="windowText" lastClr="000000"/>
                        </a:solidFill>
                      </a:endParaRPr>
                    </a:p>
                  </a:txBody>
                  <a:tcPr marL="68580" marR="68580" marT="34290" marB="34290">
                    <a:solidFill>
                      <a:srgbClr val="99F38D"/>
                    </a:solidFill>
                  </a:tcPr>
                </a:tc>
                <a:tc>
                  <a:txBody>
                    <a:bodyPr/>
                    <a:lstStyle/>
                    <a:p>
                      <a:r>
                        <a:rPr lang="en-US" sz="1400" dirty="0" smtClean="0">
                          <a:solidFill>
                            <a:sysClr val="windowText" lastClr="000000"/>
                          </a:solidFill>
                        </a:rPr>
                        <a:t>I have seen and/or heard this word but don’t know what it means.</a:t>
                      </a:r>
                      <a:endParaRPr lang="en-US" sz="1400" dirty="0">
                        <a:solidFill>
                          <a:sysClr val="windowText" lastClr="000000"/>
                        </a:solidFill>
                      </a:endParaRPr>
                    </a:p>
                  </a:txBody>
                  <a:tcPr marL="68580" marR="68580" marT="34290" marB="34290">
                    <a:solidFill>
                      <a:srgbClr val="99F38D"/>
                    </a:solidFill>
                  </a:tcPr>
                </a:tc>
                <a:tc>
                  <a:txBody>
                    <a:bodyPr/>
                    <a:lstStyle/>
                    <a:p>
                      <a:r>
                        <a:rPr lang="en-US" sz="1400" dirty="0" smtClean="0">
                          <a:solidFill>
                            <a:sysClr val="windowText" lastClr="000000"/>
                          </a:solidFill>
                        </a:rPr>
                        <a:t>I have seen and/or heard this word</a:t>
                      </a:r>
                      <a:r>
                        <a:rPr lang="en-US" sz="1400" baseline="0" dirty="0" smtClean="0">
                          <a:solidFill>
                            <a:sysClr val="windowText" lastClr="000000"/>
                          </a:solidFill>
                        </a:rPr>
                        <a:t> and I think it</a:t>
                      </a:r>
                      <a:r>
                        <a:rPr lang="en-US" sz="1400" dirty="0" smtClean="0">
                          <a:solidFill>
                            <a:sysClr val="windowText" lastClr="000000"/>
                          </a:solidFill>
                        </a:rPr>
                        <a:t> means…</a:t>
                      </a:r>
                      <a:endParaRPr lang="en-US" sz="1400" dirty="0">
                        <a:solidFill>
                          <a:sysClr val="windowText" lastClr="000000"/>
                        </a:solidFill>
                      </a:endParaRPr>
                    </a:p>
                  </a:txBody>
                  <a:tcPr marL="68580" marR="68580" marT="34290" marB="34290">
                    <a:solidFill>
                      <a:srgbClr val="99F38D"/>
                    </a:solidFill>
                  </a:tcPr>
                </a:tc>
                <a:tc>
                  <a:txBody>
                    <a:bodyPr/>
                    <a:lstStyle/>
                    <a:p>
                      <a:r>
                        <a:rPr lang="en-US" sz="1400" dirty="0" smtClean="0">
                          <a:solidFill>
                            <a:sysClr val="windowText" lastClr="000000"/>
                          </a:solidFill>
                        </a:rPr>
                        <a:t>I know this word. It means…</a:t>
                      </a:r>
                      <a:endParaRPr lang="en-US" sz="1400" dirty="0">
                        <a:solidFill>
                          <a:sysClr val="windowText" lastClr="000000"/>
                        </a:solidFill>
                      </a:endParaRPr>
                    </a:p>
                  </a:txBody>
                  <a:tcPr marL="68580" marR="68580" marT="34290" marB="34290">
                    <a:solidFill>
                      <a:srgbClr val="99F38D"/>
                    </a:solidFill>
                  </a:tcPr>
                </a:tc>
                <a:tc>
                  <a:txBody>
                    <a:bodyPr/>
                    <a:lstStyle/>
                    <a:p>
                      <a:r>
                        <a:rPr lang="en-US" sz="1400" dirty="0" smtClean="0">
                          <a:solidFill>
                            <a:sysClr val="windowText" lastClr="000000"/>
                          </a:solidFill>
                        </a:rPr>
                        <a:t>I can use this word in a sentence:</a:t>
                      </a:r>
                      <a:endParaRPr lang="en-US" sz="1400" dirty="0">
                        <a:solidFill>
                          <a:sysClr val="windowText" lastClr="000000"/>
                        </a:solidFill>
                      </a:endParaRPr>
                    </a:p>
                  </a:txBody>
                  <a:tcPr marL="68580" marR="68580" marT="34290" marB="34290">
                    <a:solidFill>
                      <a:srgbClr val="99F38D"/>
                    </a:solidFill>
                  </a:tcPr>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r>
              <a:tr h="278130">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r>
            </a:tbl>
          </a:graphicData>
        </a:graphic>
      </p:graphicFrame>
    </p:spTree>
    <p:extLst>
      <p:ext uri="{BB962C8B-B14F-4D97-AF65-F5344CB8AC3E}">
        <p14:creationId xmlns:p14="http://schemas.microsoft.com/office/powerpoint/2010/main" val="4243514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457201"/>
            <a:ext cx="7734615" cy="5777089"/>
          </a:xfrm>
          <a:prstGeom prst="rect">
            <a:avLst/>
          </a:prstGeom>
        </p:spPr>
      </p:pic>
    </p:spTree>
    <p:extLst>
      <p:ext uri="{BB962C8B-B14F-4D97-AF65-F5344CB8AC3E}">
        <p14:creationId xmlns:p14="http://schemas.microsoft.com/office/powerpoint/2010/main" val="3648527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How do I teach the words so the students will learn them?</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2130" b="2130"/>
          <a:stretch>
            <a:fillRect/>
          </a:stretch>
        </p:blipFill>
        <p:spPr/>
      </p:pic>
      <p:sp>
        <p:nvSpPr>
          <p:cNvPr id="3" name="Content Placeholder 2"/>
          <p:cNvSpPr>
            <a:spLocks noGrp="1"/>
          </p:cNvSpPr>
          <p:nvPr>
            <p:ph type="body" sz="half" idx="2"/>
          </p:nvPr>
        </p:nvSpPr>
        <p:spPr/>
        <p:txBody>
          <a:bodyPr/>
          <a:lstStyle/>
          <a:p>
            <a:endParaRPr lang="en-US" dirty="0" smtClean="0"/>
          </a:p>
          <a:p>
            <a:r>
              <a:rPr lang="en-US" sz="2400" dirty="0" err="1">
                <a:hlinkClick r:id="rId4"/>
              </a:rPr>
              <a:t>Marzano’s</a:t>
            </a:r>
            <a:r>
              <a:rPr lang="en-US" sz="2400" dirty="0">
                <a:hlinkClick r:id="rId4"/>
              </a:rPr>
              <a:t> Six-Step Process for Vocabulary Teaching</a:t>
            </a:r>
            <a:endParaRPr lang="en-US" sz="2400" dirty="0"/>
          </a:p>
          <a:p>
            <a:endParaRPr lang="en-US" dirty="0"/>
          </a:p>
          <a:p>
            <a:endParaRPr lang="en-US" dirty="0" smtClean="0"/>
          </a:p>
          <a:p>
            <a:endParaRPr lang="en-US" dirty="0"/>
          </a:p>
        </p:txBody>
      </p:sp>
    </p:spTree>
    <p:extLst>
      <p:ext uri="{BB962C8B-B14F-4D97-AF65-F5344CB8AC3E}">
        <p14:creationId xmlns:p14="http://schemas.microsoft.com/office/powerpoint/2010/main" val="4226421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on Effectiveness of </a:t>
            </a:r>
            <a:r>
              <a:rPr lang="en-US" dirty="0" err="1" smtClean="0"/>
              <a:t>Marzano’s</a:t>
            </a:r>
            <a:r>
              <a:rPr lang="en-US" dirty="0" smtClean="0"/>
              <a:t> Vocabulary Teaching Strategy (</a:t>
            </a:r>
            <a:r>
              <a:rPr lang="en-US" dirty="0" err="1" smtClean="0"/>
              <a:t>Marzano</a:t>
            </a:r>
            <a:r>
              <a:rPr lang="en-US" dirty="0" smtClean="0"/>
              <a:t>, 2009)</a:t>
            </a:r>
            <a:endParaRPr lang="en-US" dirty="0"/>
          </a:p>
        </p:txBody>
      </p:sp>
      <p:sp>
        <p:nvSpPr>
          <p:cNvPr id="3" name="Content Placeholder 2"/>
          <p:cNvSpPr>
            <a:spLocks noGrp="1"/>
          </p:cNvSpPr>
          <p:nvPr>
            <p:ph idx="1"/>
          </p:nvPr>
        </p:nvSpPr>
        <p:spPr/>
        <p:txBody>
          <a:bodyPr/>
          <a:lstStyle/>
          <a:p>
            <a:r>
              <a:rPr lang="en-US" i="1" dirty="0" smtClean="0"/>
              <a:t>It’s how someone uses the strategy that determines whether it produces great results, mediocre results, or no results at all (p. 83).</a:t>
            </a:r>
          </a:p>
          <a:p>
            <a:r>
              <a:rPr lang="en-US" i="1" dirty="0" smtClean="0"/>
              <a:t>When students copy the teacher’s explanation or description of a term instead of generating their own explanation, the results are not as strong. Student explanations should come from their own lives (p. 84).</a:t>
            </a:r>
          </a:p>
          <a:p>
            <a:pPr lvl="1"/>
            <a:r>
              <a:rPr lang="en-US" dirty="0" smtClean="0"/>
              <a:t>Why would teachers sometimes not have students generate their own explanations? What are some alternate solutions?</a:t>
            </a:r>
            <a:endParaRPr lang="en-US" dirty="0"/>
          </a:p>
        </p:txBody>
      </p:sp>
    </p:spTree>
    <p:extLst>
      <p:ext uri="{BB962C8B-B14F-4D97-AF65-F5344CB8AC3E}">
        <p14:creationId xmlns:p14="http://schemas.microsoft.com/office/powerpoint/2010/main" val="414886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5247" y="1632551"/>
            <a:ext cx="1774103" cy="2225046"/>
          </a:xfrm>
        </p:spPr>
      </p:pic>
      <p:sp>
        <p:nvSpPr>
          <p:cNvPr id="2" name="Title 1"/>
          <p:cNvSpPr>
            <a:spLocks noGrp="1"/>
          </p:cNvSpPr>
          <p:nvPr>
            <p:ph type="title"/>
          </p:nvPr>
        </p:nvSpPr>
        <p:spPr/>
        <p:txBody>
          <a:bodyPr/>
          <a:lstStyle/>
          <a:p>
            <a:r>
              <a:rPr lang="en-US" dirty="0" smtClean="0"/>
              <a:t>Some Helpful Resources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16" y="1715150"/>
            <a:ext cx="1682969" cy="2241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521" y="1860269"/>
            <a:ext cx="1560787" cy="1950984"/>
          </a:xfrm>
          <a:prstGeom prst="rect">
            <a:avLst/>
          </a:prstGeom>
        </p:spPr>
      </p:pic>
      <p:sp>
        <p:nvSpPr>
          <p:cNvPr id="9" name="TextBox 8"/>
          <p:cNvSpPr txBox="1"/>
          <p:nvPr/>
        </p:nvSpPr>
        <p:spPr>
          <a:xfrm>
            <a:off x="1900628" y="3956373"/>
            <a:ext cx="2516570" cy="715581"/>
          </a:xfrm>
          <a:prstGeom prst="rect">
            <a:avLst/>
          </a:prstGeom>
          <a:noFill/>
        </p:spPr>
        <p:txBody>
          <a:bodyPr wrap="square" rtlCol="0">
            <a:spAutoFit/>
          </a:bodyPr>
          <a:lstStyle/>
          <a:p>
            <a:r>
              <a:rPr lang="en-US" sz="1350" i="1" dirty="0">
                <a:solidFill>
                  <a:prstClr val="black"/>
                </a:solidFill>
              </a:rPr>
              <a:t>Vocabulary Instruction for Academic Success </a:t>
            </a:r>
            <a:r>
              <a:rPr lang="en-US" sz="1350" dirty="0">
                <a:solidFill>
                  <a:prstClr val="black"/>
                </a:solidFill>
              </a:rPr>
              <a:t>by </a:t>
            </a:r>
            <a:r>
              <a:rPr lang="en-US" sz="1350" dirty="0" err="1">
                <a:solidFill>
                  <a:prstClr val="black"/>
                </a:solidFill>
              </a:rPr>
              <a:t>Yopp</a:t>
            </a:r>
            <a:r>
              <a:rPr lang="en-US" sz="1350" dirty="0">
                <a:solidFill>
                  <a:prstClr val="black"/>
                </a:solidFill>
              </a:rPr>
              <a:t>, </a:t>
            </a:r>
            <a:r>
              <a:rPr lang="en-US" sz="1350" dirty="0" err="1">
                <a:solidFill>
                  <a:prstClr val="black"/>
                </a:solidFill>
              </a:rPr>
              <a:t>Yopp</a:t>
            </a:r>
            <a:r>
              <a:rPr lang="en-US" sz="1350" dirty="0">
                <a:solidFill>
                  <a:prstClr val="black"/>
                </a:solidFill>
              </a:rPr>
              <a:t>, and Bishop</a:t>
            </a:r>
          </a:p>
        </p:txBody>
      </p:sp>
      <p:sp>
        <p:nvSpPr>
          <p:cNvPr id="10" name="TextBox 9"/>
          <p:cNvSpPr txBox="1"/>
          <p:nvPr/>
        </p:nvSpPr>
        <p:spPr>
          <a:xfrm>
            <a:off x="4935634" y="3974001"/>
            <a:ext cx="2505732" cy="923330"/>
          </a:xfrm>
          <a:prstGeom prst="rect">
            <a:avLst/>
          </a:prstGeom>
          <a:noFill/>
        </p:spPr>
        <p:txBody>
          <a:bodyPr wrap="square" rtlCol="0">
            <a:spAutoFit/>
          </a:bodyPr>
          <a:lstStyle/>
          <a:p>
            <a:r>
              <a:rPr lang="en-US" sz="1350" i="1" dirty="0">
                <a:solidFill>
                  <a:prstClr val="black"/>
                </a:solidFill>
              </a:rPr>
              <a:t>Bringing Words to Life: Robust Vocabulary Instruction </a:t>
            </a:r>
            <a:r>
              <a:rPr lang="en-US" sz="1350" dirty="0">
                <a:solidFill>
                  <a:prstClr val="black"/>
                </a:solidFill>
              </a:rPr>
              <a:t>by Beck, </a:t>
            </a:r>
            <a:r>
              <a:rPr lang="en-US" sz="1350" dirty="0" err="1">
                <a:solidFill>
                  <a:prstClr val="black"/>
                </a:solidFill>
              </a:rPr>
              <a:t>McKeown</a:t>
            </a:r>
            <a:r>
              <a:rPr lang="en-US" sz="1350" dirty="0">
                <a:solidFill>
                  <a:prstClr val="black"/>
                </a:solidFill>
              </a:rPr>
              <a:t>, and </a:t>
            </a:r>
            <a:r>
              <a:rPr lang="en-US" sz="1350" dirty="0" err="1">
                <a:solidFill>
                  <a:prstClr val="black"/>
                </a:solidFill>
              </a:rPr>
              <a:t>Kucan</a:t>
            </a:r>
            <a:endParaRPr lang="en-US" sz="1350" dirty="0">
              <a:solidFill>
                <a:prstClr val="black"/>
              </a:solidFill>
            </a:endParaRPr>
          </a:p>
        </p:txBody>
      </p:sp>
      <p:sp>
        <p:nvSpPr>
          <p:cNvPr id="11" name="TextBox 10"/>
          <p:cNvSpPr txBox="1"/>
          <p:nvPr/>
        </p:nvSpPr>
        <p:spPr>
          <a:xfrm>
            <a:off x="7720830" y="4119300"/>
            <a:ext cx="2222939" cy="923330"/>
          </a:xfrm>
          <a:prstGeom prst="rect">
            <a:avLst/>
          </a:prstGeom>
          <a:noFill/>
        </p:spPr>
        <p:txBody>
          <a:bodyPr wrap="square" rtlCol="0">
            <a:spAutoFit/>
          </a:bodyPr>
          <a:lstStyle/>
          <a:p>
            <a:r>
              <a:rPr lang="en-US" sz="1350" i="1" dirty="0">
                <a:solidFill>
                  <a:prstClr val="black"/>
                </a:solidFill>
              </a:rPr>
              <a:t>Literacy Instruction for English Language Learners </a:t>
            </a:r>
            <a:r>
              <a:rPr lang="en-US" sz="1350" dirty="0">
                <a:solidFill>
                  <a:prstClr val="black"/>
                </a:solidFill>
              </a:rPr>
              <a:t>by Cloud, Genesee, and </a:t>
            </a:r>
            <a:r>
              <a:rPr lang="en-US" sz="1350" dirty="0" err="1">
                <a:solidFill>
                  <a:prstClr val="black"/>
                </a:solidFill>
              </a:rPr>
              <a:t>Hamayan</a:t>
            </a:r>
            <a:endParaRPr lang="en-US" sz="1350" dirty="0">
              <a:solidFill>
                <a:prstClr val="black"/>
              </a:solidFill>
            </a:endParaRPr>
          </a:p>
        </p:txBody>
      </p:sp>
      <p:pic>
        <p:nvPicPr>
          <p:cNvPr id="12" name="Picture 6"/>
          <p:cNvPicPr>
            <a:picLocks noChangeAspect="1" noChangeArrowheads="1"/>
          </p:cNvPicPr>
          <p:nvPr/>
        </p:nvPicPr>
        <p:blipFill>
          <a:blip r:embed="rId5" cstate="print"/>
          <a:srcRect/>
          <a:stretch>
            <a:fillRect/>
          </a:stretch>
        </p:blipFill>
        <p:spPr bwMode="auto">
          <a:xfrm>
            <a:off x="3109747" y="5340678"/>
            <a:ext cx="5972505" cy="1317356"/>
          </a:xfrm>
          <a:prstGeom prst="rect">
            <a:avLst/>
          </a:prstGeom>
          <a:noFill/>
          <a:ln w="9525">
            <a:noFill/>
            <a:miter lim="800000"/>
            <a:headEnd/>
            <a:tailEnd/>
          </a:ln>
        </p:spPr>
      </p:pic>
    </p:spTree>
    <p:extLst>
      <p:ext uri="{BB962C8B-B14F-4D97-AF65-F5344CB8AC3E}">
        <p14:creationId xmlns:p14="http://schemas.microsoft.com/office/powerpoint/2010/main" val="499844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on Effectiveness of </a:t>
            </a:r>
            <a:r>
              <a:rPr lang="en-US" dirty="0" err="1" smtClean="0"/>
              <a:t>Marzano’s</a:t>
            </a:r>
            <a:r>
              <a:rPr lang="en-US" dirty="0" smtClean="0"/>
              <a:t> Vocabulary Teaching Strategy</a:t>
            </a:r>
            <a:endParaRPr lang="en-US" dirty="0"/>
          </a:p>
        </p:txBody>
      </p:sp>
      <p:sp>
        <p:nvSpPr>
          <p:cNvPr id="3" name="Content Placeholder 2"/>
          <p:cNvSpPr>
            <a:spLocks noGrp="1"/>
          </p:cNvSpPr>
          <p:nvPr>
            <p:ph idx="1"/>
          </p:nvPr>
        </p:nvSpPr>
        <p:spPr/>
        <p:txBody>
          <a:bodyPr>
            <a:normAutofit/>
          </a:bodyPr>
          <a:lstStyle/>
          <a:p>
            <a:r>
              <a:rPr lang="en-US" i="1" dirty="0" smtClean="0"/>
              <a:t>The third step in the process is crucial. When students do this step well, achievement soars.</a:t>
            </a:r>
          </a:p>
          <a:p>
            <a:pPr lvl="1"/>
            <a:r>
              <a:rPr lang="en-US" dirty="0" smtClean="0"/>
              <a:t>Why would teachers sometimes skip this step or have students copy a visual representation? What are some alternate solutions?</a:t>
            </a:r>
          </a:p>
          <a:p>
            <a:pPr lvl="1"/>
            <a:endParaRPr lang="en-US" dirty="0"/>
          </a:p>
          <a:p>
            <a:r>
              <a:rPr lang="en-US" i="1" dirty="0" smtClean="0"/>
              <a:t>Games seem to engage students at a high level and have a powerful effect on students’ recall of the terms.</a:t>
            </a:r>
          </a:p>
          <a:p>
            <a:pPr lvl="1"/>
            <a:r>
              <a:rPr lang="en-US" dirty="0" smtClean="0"/>
              <a:t>Why would teachers sometimes skip having students play games with the vocabulary words learned? What are some alternate solutions?</a:t>
            </a:r>
          </a:p>
          <a:p>
            <a:pPr lvl="1"/>
            <a:endParaRPr lang="en-US" dirty="0"/>
          </a:p>
          <a:p>
            <a:endParaRPr lang="en-US" dirty="0"/>
          </a:p>
        </p:txBody>
      </p:sp>
    </p:spTree>
    <p:extLst>
      <p:ext uri="{BB962C8B-B14F-4D97-AF65-F5344CB8AC3E}">
        <p14:creationId xmlns:p14="http://schemas.microsoft.com/office/powerpoint/2010/main" val="917553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Grp="1" noChangeArrowheads="1"/>
          </p:cNvSpPr>
          <p:nvPr>
            <p:ph idx="1"/>
          </p:nvPr>
        </p:nvSpPr>
        <p:spPr/>
        <p:txBody>
          <a:bodyPr/>
          <a:lstStyle/>
          <a:p>
            <a:pPr>
              <a:lnSpc>
                <a:spcPct val="90000"/>
              </a:lnSpc>
              <a:buFont typeface="Wingdings" pitchFamily="2" charset="2"/>
              <a:buChar char="ü"/>
            </a:pPr>
            <a:r>
              <a:rPr lang="en-US" altLang="en-US" smtClean="0"/>
              <a:t>Characterize the word and explain how it is regularly used.</a:t>
            </a:r>
          </a:p>
          <a:p>
            <a:pPr>
              <a:lnSpc>
                <a:spcPct val="90000"/>
              </a:lnSpc>
              <a:buFont typeface="Wingdings" pitchFamily="2" charset="2"/>
              <a:buChar char="ü"/>
            </a:pPr>
            <a:endParaRPr lang="en-US" altLang="en-US" smtClean="0"/>
          </a:p>
          <a:p>
            <a:pPr>
              <a:lnSpc>
                <a:spcPct val="90000"/>
              </a:lnSpc>
              <a:buFont typeface="Wingdings" pitchFamily="2" charset="2"/>
              <a:buChar char="ü"/>
            </a:pPr>
            <a:r>
              <a:rPr lang="en-US" altLang="en-US" smtClean="0"/>
              <a:t>Describe the meaning of the word in everyday language. Include words like </a:t>
            </a:r>
            <a:r>
              <a:rPr lang="en-US" altLang="en-US" smtClean="0">
                <a:solidFill>
                  <a:schemeClr val="hlink"/>
                </a:solidFill>
              </a:rPr>
              <a:t>something</a:t>
            </a:r>
            <a:r>
              <a:rPr lang="en-US" altLang="en-US" smtClean="0"/>
              <a:t>, </a:t>
            </a:r>
            <a:r>
              <a:rPr lang="en-US" altLang="en-US" smtClean="0">
                <a:solidFill>
                  <a:schemeClr val="hlink"/>
                </a:solidFill>
              </a:rPr>
              <a:t>someone</a:t>
            </a:r>
            <a:r>
              <a:rPr lang="en-US" altLang="en-US" smtClean="0"/>
              <a:t>, or </a:t>
            </a:r>
            <a:r>
              <a:rPr lang="en-US" altLang="en-US" smtClean="0">
                <a:solidFill>
                  <a:schemeClr val="hlink"/>
                </a:solidFill>
              </a:rPr>
              <a:t>describes</a:t>
            </a:r>
            <a:r>
              <a:rPr lang="en-US" altLang="en-US" smtClean="0"/>
              <a:t>. These words assist students in attending to the whole definition.</a:t>
            </a:r>
          </a:p>
        </p:txBody>
      </p:sp>
      <p:sp>
        <p:nvSpPr>
          <p:cNvPr id="45058" name="Rectangle 1026"/>
          <p:cNvSpPr>
            <a:spLocks noGrp="1" noChangeArrowheads="1"/>
          </p:cNvSpPr>
          <p:nvPr>
            <p:ph type="title"/>
          </p:nvPr>
        </p:nvSpPr>
        <p:spPr/>
        <p:txBody>
          <a:bodyPr/>
          <a:lstStyle/>
          <a:p>
            <a:r>
              <a:rPr lang="en-US" altLang="en-US" smtClean="0"/>
              <a:t>Student-Friendly Explanations</a:t>
            </a:r>
          </a:p>
        </p:txBody>
      </p:sp>
    </p:spTree>
    <p:extLst>
      <p:ext uri="{BB962C8B-B14F-4D97-AF65-F5344CB8AC3E}">
        <p14:creationId xmlns:p14="http://schemas.microsoft.com/office/powerpoint/2010/main" val="1851460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063750" y="1628776"/>
            <a:ext cx="8229600" cy="4525963"/>
          </a:xfrm>
        </p:spPr>
        <p:txBody>
          <a:bodyPr/>
          <a:lstStyle/>
          <a:p>
            <a:pPr marL="609600" indent="-609600" algn="ctr">
              <a:buNone/>
            </a:pPr>
            <a:r>
              <a:rPr lang="en-US" altLang="en-US" sz="1600" b="1"/>
              <a:t>Traditional Dictionary- </a:t>
            </a:r>
          </a:p>
          <a:p>
            <a:pPr marL="609600" indent="-609600" algn="ctr">
              <a:buNone/>
            </a:pPr>
            <a:r>
              <a:rPr lang="en-US" altLang="en-US" sz="1600" b="1" u="sng"/>
              <a:t>Delicacy</a:t>
            </a:r>
            <a:endParaRPr lang="en-US" altLang="en-US" sz="1600" b="1"/>
          </a:p>
          <a:p>
            <a:pPr marL="609600" indent="-609600">
              <a:buNone/>
            </a:pPr>
            <a:r>
              <a:rPr lang="en-US" altLang="en-US" sz="1600" u="sng"/>
              <a:t>Delicate</a:t>
            </a:r>
          </a:p>
          <a:p>
            <a:pPr marL="609600" indent="-609600">
              <a:buFontTx/>
              <a:buAutoNum type="arabicPeriod"/>
            </a:pPr>
            <a:r>
              <a:rPr lang="en-US" altLang="en-US" sz="1600"/>
              <a:t>A choice food.</a:t>
            </a:r>
          </a:p>
          <a:p>
            <a:pPr marL="609600" indent="-609600">
              <a:buFontTx/>
              <a:buAutoNum type="arabicPeriod" startAt="2"/>
            </a:pPr>
            <a:r>
              <a:rPr lang="en-US" altLang="en-US" sz="1600"/>
              <a:t>The quality of or state of being delicate; fineness, weakness, sensitivity, etc.</a:t>
            </a:r>
          </a:p>
          <a:p>
            <a:pPr marL="609600" indent="-609600">
              <a:buNone/>
            </a:pPr>
            <a:endParaRPr lang="en-US" altLang="en-US" sz="1600"/>
          </a:p>
          <a:p>
            <a:pPr marL="609600" indent="-609600">
              <a:buFontTx/>
              <a:buAutoNum type="arabicPeriod" startAt="2"/>
            </a:pPr>
            <a:endParaRPr lang="en-US" altLang="en-US" sz="1600" b="1"/>
          </a:p>
          <a:p>
            <a:pPr marL="609600" indent="-609600" algn="ctr">
              <a:buNone/>
            </a:pPr>
            <a:r>
              <a:rPr lang="en-US" altLang="en-US" sz="1600" b="1"/>
              <a:t>Student-Friendly Definition</a:t>
            </a:r>
          </a:p>
          <a:p>
            <a:pPr marL="609600" indent="-609600">
              <a:buFontTx/>
              <a:buAutoNum type="arabicPeriod"/>
            </a:pPr>
            <a:r>
              <a:rPr lang="en-US" altLang="en-US" sz="1600"/>
              <a:t>Something good to eat that is expensive or special:</a:t>
            </a:r>
            <a:r>
              <a:rPr lang="en-US" altLang="en-US" sz="1600" i="1"/>
              <a:t> Snails are considered a delicate tidbit in France</a:t>
            </a:r>
            <a:r>
              <a:rPr lang="en-US" altLang="en-US" sz="1600"/>
              <a:t>. (a delicacy)</a:t>
            </a:r>
          </a:p>
          <a:p>
            <a:pPr marL="609600" indent="-609600">
              <a:buFontTx/>
              <a:buAutoNum type="arabicPeriod"/>
            </a:pPr>
            <a:r>
              <a:rPr lang="en-US" altLang="en-US" sz="1600"/>
              <a:t>A careful and sensitive way of speaking or behaving so that you do not upset anyone (=tact): </a:t>
            </a:r>
            <a:r>
              <a:rPr lang="en-US" altLang="en-US" sz="1600" i="1"/>
              <a:t>He carried out his duties with great delicacy and understanding.</a:t>
            </a:r>
            <a:endParaRPr lang="en-US" altLang="en-US" sz="1600"/>
          </a:p>
          <a:p>
            <a:pPr marL="609600" indent="-609600">
              <a:buFontTx/>
              <a:buAutoNum type="arabicPeriod"/>
            </a:pPr>
            <a:endParaRPr lang="en-US" altLang="en-US" sz="1600" b="1"/>
          </a:p>
        </p:txBody>
      </p:sp>
      <p:sp>
        <p:nvSpPr>
          <p:cNvPr id="47106" name="Rectangle 2"/>
          <p:cNvSpPr>
            <a:spLocks noGrp="1" noChangeArrowheads="1"/>
          </p:cNvSpPr>
          <p:nvPr>
            <p:ph type="title"/>
          </p:nvPr>
        </p:nvSpPr>
        <p:spPr/>
        <p:txBody>
          <a:bodyPr/>
          <a:lstStyle/>
          <a:p>
            <a:r>
              <a:rPr lang="en-US" altLang="en-US" sz="3600"/>
              <a:t>Not All Definitions are the Same</a:t>
            </a:r>
            <a:endParaRPr lang="en-US" altLang="en-US" smtClean="0"/>
          </a:p>
        </p:txBody>
      </p:sp>
    </p:spTree>
    <p:extLst>
      <p:ext uri="{BB962C8B-B14F-4D97-AF65-F5344CB8AC3E}">
        <p14:creationId xmlns:p14="http://schemas.microsoft.com/office/powerpoint/2010/main" val="753283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992313" y="1700213"/>
            <a:ext cx="8229600" cy="4525962"/>
          </a:xfrm>
        </p:spPr>
        <p:txBody>
          <a:bodyPr/>
          <a:lstStyle/>
          <a:p>
            <a:endParaRPr lang="en-US" altLang="en-US" smtClean="0"/>
          </a:p>
          <a:p>
            <a:r>
              <a:rPr lang="en-US" altLang="en-US" smtClean="0"/>
              <a:t>A note-taking scaffold has many advantages </a:t>
            </a:r>
            <a:r>
              <a:rPr lang="en-US" altLang="en-US" sz="2400"/>
              <a:t>(Marzano et al, 2001)</a:t>
            </a:r>
          </a:p>
          <a:p>
            <a:pPr lvl="1"/>
            <a:r>
              <a:rPr lang="en-US" altLang="en-US" smtClean="0"/>
              <a:t>It provides an advance organizer of the most essential lesson terms.</a:t>
            </a:r>
          </a:p>
          <a:p>
            <a:pPr lvl="1"/>
            <a:r>
              <a:rPr lang="en-US" altLang="en-US" smtClean="0"/>
              <a:t>It keeps students on-task and accountable during vocabulary teaching.</a:t>
            </a:r>
          </a:p>
          <a:p>
            <a:pPr lvl="1"/>
            <a:r>
              <a:rPr lang="en-US" altLang="en-US" smtClean="0"/>
              <a:t>It provides a reference for later study and practice of new terms.</a:t>
            </a:r>
          </a:p>
        </p:txBody>
      </p:sp>
      <p:sp>
        <p:nvSpPr>
          <p:cNvPr id="49154" name="Title 1"/>
          <p:cNvSpPr>
            <a:spLocks noGrp="1"/>
          </p:cNvSpPr>
          <p:nvPr>
            <p:ph type="title"/>
          </p:nvPr>
        </p:nvSpPr>
        <p:spPr>
          <a:xfrm>
            <a:off x="1992313" y="620713"/>
            <a:ext cx="8229600" cy="1143000"/>
          </a:xfrm>
        </p:spPr>
        <p:txBody>
          <a:bodyPr>
            <a:normAutofit fontScale="90000"/>
          </a:bodyPr>
          <a:lstStyle/>
          <a:p>
            <a:r>
              <a:rPr lang="en-US" altLang="en-US" sz="3600"/>
              <a:t>Vocabulary Notebooks and Note-taking Scaffolds</a:t>
            </a:r>
          </a:p>
        </p:txBody>
      </p:sp>
    </p:spTree>
    <p:extLst>
      <p:ext uri="{BB962C8B-B14F-4D97-AF65-F5344CB8AC3E}">
        <p14:creationId xmlns:p14="http://schemas.microsoft.com/office/powerpoint/2010/main" val="2022313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Content Placeholder 5"/>
          <p:cNvGraphicFramePr>
            <a:graphicFrameLocks noGrp="1" noChangeAspect="1"/>
          </p:cNvGraphicFramePr>
          <p:nvPr>
            <p:ph idx="1"/>
          </p:nvPr>
        </p:nvGraphicFramePr>
        <p:xfrm>
          <a:off x="2713038" y="260351"/>
          <a:ext cx="6838950" cy="6264275"/>
        </p:xfrm>
        <a:graphic>
          <a:graphicData uri="http://schemas.openxmlformats.org/presentationml/2006/ole">
            <mc:AlternateContent xmlns:mc="http://schemas.openxmlformats.org/markup-compatibility/2006">
              <mc:Choice xmlns:v="urn:schemas-microsoft-com:vml" Requires="v">
                <p:oleObj spid="_x0000_s1028" name="Document" r:id="rId4" imgW="5968601" imgH="5467894" progId="Word.Document.8">
                  <p:embed/>
                </p:oleObj>
              </mc:Choice>
              <mc:Fallback>
                <p:oleObj name="Document" r:id="rId4" imgW="5968601" imgH="546789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260351"/>
                        <a:ext cx="6838950" cy="626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78" name="Title 1"/>
          <p:cNvSpPr>
            <a:spLocks noGrp="1"/>
          </p:cNvSpPr>
          <p:nvPr>
            <p:ph type="title"/>
          </p:nvPr>
        </p:nvSpPr>
        <p:spPr/>
        <p:txBody>
          <a:bodyPr/>
          <a:lstStyle/>
          <a:p>
            <a:endParaRPr lang="en-US" altLang="en-US" smtClean="0"/>
          </a:p>
        </p:txBody>
      </p:sp>
    </p:spTree>
    <p:extLst>
      <p:ext uri="{BB962C8B-B14F-4D97-AF65-F5344CB8AC3E}">
        <p14:creationId xmlns:p14="http://schemas.microsoft.com/office/powerpoint/2010/main" val="147116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19286" y="1288187"/>
            <a:ext cx="5753431" cy="4156722"/>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183648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ln w="3175">
            <a:noFill/>
          </a:ln>
        </p:spPr>
        <p:txBody>
          <a:bodyPr/>
          <a:lstStyle/>
          <a:p>
            <a:pPr marL="109728" indent="0">
              <a:buNone/>
            </a:pPr>
            <a:endParaRPr lang="en-US" dirty="0"/>
          </a:p>
        </p:txBody>
      </p:sp>
      <p:sp>
        <p:nvSpPr>
          <p:cNvPr id="3" name="Title 2"/>
          <p:cNvSpPr>
            <a:spLocks noGrp="1"/>
          </p:cNvSpPr>
          <p:nvPr>
            <p:ph type="title"/>
          </p:nvPr>
        </p:nvSpPr>
        <p:spPr>
          <a:xfrm>
            <a:off x="2011680" y="384684"/>
            <a:ext cx="8229600" cy="1143000"/>
          </a:xfrm>
        </p:spPr>
        <p:txBody>
          <a:bodyPr/>
          <a:lstStyle/>
          <a:p>
            <a:endParaRPr lang="en-US"/>
          </a:p>
        </p:txBody>
      </p:sp>
      <p:graphicFrame>
        <p:nvGraphicFramePr>
          <p:cNvPr id="4" name="Object 3"/>
          <p:cNvGraphicFramePr>
            <a:graphicFrameLocks noChangeAspect="1"/>
          </p:cNvGraphicFramePr>
          <p:nvPr>
            <p:extLst/>
          </p:nvPr>
        </p:nvGraphicFramePr>
        <p:xfrm>
          <a:off x="3352800" y="928752"/>
          <a:ext cx="5257800" cy="5513642"/>
        </p:xfrm>
        <a:graphic>
          <a:graphicData uri="http://schemas.openxmlformats.org/presentationml/2006/ole">
            <mc:AlternateContent xmlns:mc="http://schemas.openxmlformats.org/markup-compatibility/2006">
              <mc:Choice xmlns:v="urn:schemas-microsoft-com:vml" Requires="v">
                <p:oleObj spid="_x0000_s2052" name="Document" r:id="rId4" imgW="5940026" imgH="8070654" progId="Word.Document.12">
                  <p:embed/>
                </p:oleObj>
              </mc:Choice>
              <mc:Fallback>
                <p:oleObj name="Document" r:id="rId4" imgW="5940026" imgH="8070654" progId="Word.Document.12">
                  <p:embed/>
                  <p:pic>
                    <p:nvPicPr>
                      <p:cNvPr id="0" name=""/>
                      <p:cNvPicPr/>
                      <p:nvPr/>
                    </p:nvPicPr>
                    <p:blipFill>
                      <a:blip r:embed="rId5"/>
                      <a:stretch>
                        <a:fillRect/>
                      </a:stretch>
                    </p:blipFill>
                    <p:spPr>
                      <a:xfrm>
                        <a:off x="3352800" y="928752"/>
                        <a:ext cx="5257800" cy="5513642"/>
                      </a:xfrm>
                      <a:prstGeom prst="rect">
                        <a:avLst/>
                      </a:prstGeom>
                      <a:ln w="6350">
                        <a:solidFill>
                          <a:schemeClr val="bg1">
                            <a:lumMod val="65000"/>
                          </a:schemeClr>
                        </a:solidFill>
                      </a:ln>
                    </p:spPr>
                  </p:pic>
                </p:oleObj>
              </mc:Fallback>
            </mc:AlternateContent>
          </a:graphicData>
        </a:graphic>
      </p:graphicFrame>
    </p:spTree>
    <p:extLst>
      <p:ext uri="{BB962C8B-B14F-4D97-AF65-F5344CB8AC3E}">
        <p14:creationId xmlns:p14="http://schemas.microsoft.com/office/powerpoint/2010/main" val="3851021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9" name="Content Placeholder 10"/>
          <p:cNvGraphicFramePr>
            <a:graphicFrameLocks noGrp="1" noChangeAspect="1"/>
          </p:cNvGraphicFramePr>
          <p:nvPr>
            <p:ph idx="1"/>
          </p:nvPr>
        </p:nvGraphicFramePr>
        <p:xfrm>
          <a:off x="1992313" y="1341439"/>
          <a:ext cx="8229600" cy="3957637"/>
        </p:xfrm>
        <a:graphic>
          <a:graphicData uri="http://schemas.openxmlformats.org/presentationml/2006/ole">
            <mc:AlternateContent xmlns:mc="http://schemas.openxmlformats.org/markup-compatibility/2006">
              <mc:Choice xmlns:v="urn:schemas-microsoft-com:vml" Requires="v">
                <p:oleObj spid="_x0000_s3080" name="Document" r:id="rId4" imgW="8385161" imgH="4032663" progId="Word.Document.8">
                  <p:embed/>
                </p:oleObj>
              </mc:Choice>
              <mc:Fallback>
                <p:oleObj name="Document" r:id="rId4" imgW="8385161" imgH="403266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1341439"/>
                        <a:ext cx="8229600" cy="3957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6" name="Title 1"/>
          <p:cNvSpPr>
            <a:spLocks noGrp="1"/>
          </p:cNvSpPr>
          <p:nvPr>
            <p:ph type="title"/>
          </p:nvPr>
        </p:nvSpPr>
        <p:spPr/>
        <p:txBody>
          <a:bodyPr/>
          <a:lstStyle/>
          <a:p>
            <a:endParaRPr lang="en-US" altLang="en-US" smtClean="0"/>
          </a:p>
        </p:txBody>
      </p:sp>
      <p:graphicFrame>
        <p:nvGraphicFramePr>
          <p:cNvPr id="52227" name="Object 3"/>
          <p:cNvGraphicFramePr>
            <a:graphicFrameLocks noChangeAspect="1"/>
          </p:cNvGraphicFramePr>
          <p:nvPr/>
        </p:nvGraphicFramePr>
        <p:xfrm>
          <a:off x="5608639" y="3444875"/>
          <a:ext cx="3140075" cy="4064000"/>
        </p:xfrm>
        <a:graphic>
          <a:graphicData uri="http://schemas.openxmlformats.org/presentationml/2006/ole">
            <mc:AlternateContent xmlns:mc="http://schemas.openxmlformats.org/markup-compatibility/2006">
              <mc:Choice xmlns:v="urn:schemas-microsoft-com:vml" Requires="v">
                <p:oleObj spid="_x0000_s3081" name="Acrobat Document" r:id="rId6" imgW="7773840" imgH="10060560" progId="Acrobat.Document.11">
                  <p:embed/>
                </p:oleObj>
              </mc:Choice>
              <mc:Fallback>
                <p:oleObj name="Acrobat Document" r:id="rId6" imgW="7773840" imgH="10060560" progId="Acrobat.Document.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8639" y="3444875"/>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5"/>
          <p:cNvGraphicFramePr>
            <a:graphicFrameLocks noChangeAspect="1"/>
          </p:cNvGraphicFramePr>
          <p:nvPr/>
        </p:nvGraphicFramePr>
        <p:xfrm>
          <a:off x="4022726" y="3032125"/>
          <a:ext cx="3140075" cy="4064000"/>
        </p:xfrm>
        <a:graphic>
          <a:graphicData uri="http://schemas.openxmlformats.org/presentationml/2006/ole">
            <mc:AlternateContent xmlns:mc="http://schemas.openxmlformats.org/markup-compatibility/2006">
              <mc:Choice xmlns:v="urn:schemas-microsoft-com:vml" Requires="v">
                <p:oleObj spid="_x0000_s3082" name="Acrobat Document" r:id="rId8" imgW="7773840" imgH="10060560" progId="Acrobat.Document.11">
                  <p:embed/>
                </p:oleObj>
              </mc:Choice>
              <mc:Fallback>
                <p:oleObj name="Acrobat Document" r:id="rId8" imgW="7773840" imgH="10060560" progId="Acrobat.Document.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2726" y="3032125"/>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57054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lstStyle/>
          <a:p>
            <a:pPr>
              <a:buFontTx/>
              <a:buNone/>
            </a:pPr>
            <a:r>
              <a:rPr lang="en-US" dirty="0" smtClean="0"/>
              <a:t>    </a:t>
            </a:r>
          </a:p>
        </p:txBody>
      </p:sp>
      <p:sp>
        <p:nvSpPr>
          <p:cNvPr id="54274" name="Title 1"/>
          <p:cNvSpPr>
            <a:spLocks noGrp="1"/>
          </p:cNvSpPr>
          <p:nvPr>
            <p:ph type="title"/>
          </p:nvPr>
        </p:nvSpPr>
        <p:spPr/>
        <p:txBody>
          <a:bodyPr>
            <a:normAutofit/>
          </a:bodyPr>
          <a:lstStyle/>
          <a:p>
            <a:pPr algn="l"/>
            <a:r>
              <a:rPr lang="en-US" sz="4050" dirty="0"/>
              <a:t>Let’s Do This!</a:t>
            </a:r>
          </a:p>
        </p:txBody>
      </p:sp>
      <p:pic>
        <p:nvPicPr>
          <p:cNvPr id="54276" name="Picture 2" descr="C:\Users\mmorgan5\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020" y="1293796"/>
            <a:ext cx="1961429" cy="210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descr="C:\Users\mmorgan5\Desktop\la_vocabula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86" y="2943227"/>
            <a:ext cx="3592453" cy="230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Alternate Process 2">
            <a:hlinkClick r:id="rId5"/>
          </p:cNvPr>
          <p:cNvSpPr/>
          <p:nvPr/>
        </p:nvSpPr>
        <p:spPr>
          <a:xfrm>
            <a:off x="8003383" y="4019551"/>
            <a:ext cx="1114425" cy="850107"/>
          </a:xfrm>
          <a:prstGeom prst="flowChartAlternateProces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100" dirty="0">
                <a:solidFill>
                  <a:prstClr val="black"/>
                </a:solidFill>
              </a:rPr>
              <a:t>Jocose</a:t>
            </a:r>
          </a:p>
        </p:txBody>
      </p:sp>
    </p:spTree>
    <p:extLst>
      <p:ext uri="{BB962C8B-B14F-4D97-AF65-F5344CB8AC3E}">
        <p14:creationId xmlns:p14="http://schemas.microsoft.com/office/powerpoint/2010/main" val="374470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57401"/>
            <a:ext cx="8229600" cy="4525963"/>
          </a:xfrm>
        </p:spPr>
        <p:txBody>
          <a:bodyPr>
            <a:normAutofit/>
          </a:bodyPr>
          <a:lstStyle/>
          <a:p>
            <a:r>
              <a:rPr lang="en-US" dirty="0" smtClean="0"/>
              <a:t>Completed note-taking scaffold</a:t>
            </a:r>
          </a:p>
          <a:p>
            <a:r>
              <a:rPr lang="en-US" dirty="0" smtClean="0"/>
              <a:t>Oral reading record</a:t>
            </a:r>
          </a:p>
          <a:p>
            <a:r>
              <a:rPr lang="en-US" dirty="0" smtClean="0"/>
              <a:t>Student constructed responses-short answer and extended response</a:t>
            </a:r>
          </a:p>
          <a:p>
            <a:r>
              <a:rPr lang="en-US" dirty="0" smtClean="0"/>
              <a:t>Teacher observation of when the child uses the word correctly</a:t>
            </a:r>
          </a:p>
          <a:p>
            <a:pPr lvl="1"/>
            <a:r>
              <a:rPr lang="en-US" dirty="0" smtClean="0"/>
              <a:t>In peer discussion</a:t>
            </a:r>
          </a:p>
          <a:p>
            <a:pPr lvl="1"/>
            <a:r>
              <a:rPr lang="en-US" dirty="0" smtClean="0"/>
              <a:t>In writing</a:t>
            </a:r>
          </a:p>
          <a:p>
            <a:pPr lvl="1"/>
            <a:r>
              <a:rPr lang="en-US" dirty="0" smtClean="0"/>
              <a:t>During vocabulary review activities</a:t>
            </a:r>
          </a:p>
          <a:p>
            <a:pPr marL="342900" lvl="1" indent="0">
              <a:buNone/>
            </a:pPr>
            <a:endParaRPr lang="en-US" dirty="0" smtClean="0"/>
          </a:p>
        </p:txBody>
      </p:sp>
      <p:sp>
        <p:nvSpPr>
          <p:cNvPr id="2" name="Title 1"/>
          <p:cNvSpPr>
            <a:spLocks noGrp="1"/>
          </p:cNvSpPr>
          <p:nvPr>
            <p:ph type="title"/>
          </p:nvPr>
        </p:nvSpPr>
        <p:spPr>
          <a:xfrm>
            <a:off x="1981200" y="533400"/>
            <a:ext cx="8229600" cy="1143000"/>
          </a:xfrm>
        </p:spPr>
        <p:txBody>
          <a:bodyPr>
            <a:normAutofit fontScale="90000"/>
          </a:bodyPr>
          <a:lstStyle/>
          <a:p>
            <a:r>
              <a:rPr lang="en-US" dirty="0" smtClean="0"/>
              <a:t>How will you know when students have learned vocabulary that you directly teach?</a:t>
            </a:r>
            <a:endParaRPr lang="en-US" dirty="0"/>
          </a:p>
        </p:txBody>
      </p:sp>
    </p:spTree>
    <p:extLst>
      <p:ext uri="{BB962C8B-B14F-4D97-AF65-F5344CB8AC3E}">
        <p14:creationId xmlns:p14="http://schemas.microsoft.com/office/powerpoint/2010/main" val="309096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367514" y="1481138"/>
            <a:ext cx="3456972" cy="4525962"/>
          </a:xfrm>
          <a:prstGeom prst="rect">
            <a:avLst/>
          </a:prstGeom>
        </p:spPr>
      </p:pic>
      <p:sp>
        <p:nvSpPr>
          <p:cNvPr id="3" name="Title 2"/>
          <p:cNvSpPr>
            <a:spLocks noGrp="1"/>
          </p:cNvSpPr>
          <p:nvPr>
            <p:ph type="title"/>
          </p:nvPr>
        </p:nvSpPr>
        <p:spPr/>
        <p:txBody>
          <a:bodyPr/>
          <a:lstStyle/>
          <a:p>
            <a:r>
              <a:rPr lang="en-US" dirty="0"/>
              <a:t>Some Helpful Resources</a:t>
            </a:r>
          </a:p>
        </p:txBody>
      </p:sp>
    </p:spTree>
    <p:extLst>
      <p:ext uri="{BB962C8B-B14F-4D97-AF65-F5344CB8AC3E}">
        <p14:creationId xmlns:p14="http://schemas.microsoft.com/office/powerpoint/2010/main" val="3691957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1" y="533400"/>
            <a:ext cx="6545203" cy="8763000"/>
          </a:xfrm>
          <a:prstGeom prst="rect">
            <a:avLst/>
          </a:prstGeom>
        </p:spPr>
      </p:pic>
    </p:spTree>
    <p:extLst>
      <p:ext uri="{BB962C8B-B14F-4D97-AF65-F5344CB8AC3E}">
        <p14:creationId xmlns:p14="http://schemas.microsoft.com/office/powerpoint/2010/main" val="2204764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and Professional Reading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hlinkClick r:id="rId2"/>
              </a:rPr>
              <a:t>Contemporary Classroom Vocabulary Assessment for Content Areas (Stahl &amp; Bravo, 2010)</a:t>
            </a:r>
            <a:endParaRPr lang="en-US" dirty="0" smtClean="0"/>
          </a:p>
          <a:p>
            <a:pPr marL="0" indent="0">
              <a:buNone/>
            </a:pPr>
            <a:endParaRPr lang="en-US" dirty="0" smtClean="0"/>
          </a:p>
          <a:p>
            <a:pPr marL="0" indent="0">
              <a:buNone/>
            </a:pPr>
            <a:r>
              <a:rPr lang="en-US" smtClean="0">
                <a:hlinkClick r:id="rId3"/>
              </a:rPr>
              <a:t>Six Steps to Better Vocabulary Instruction (Marzano, 2009)</a:t>
            </a:r>
            <a:endParaRPr lang="en-US" smtClean="0"/>
          </a:p>
          <a:p>
            <a:pPr marL="0" indent="0">
              <a:buNone/>
            </a:pPr>
            <a:endParaRPr lang="en-US" dirty="0"/>
          </a:p>
          <a:p>
            <a:pPr marL="0" indent="0">
              <a:buNone/>
            </a:pPr>
            <a:r>
              <a:rPr lang="en-US" dirty="0" smtClean="0">
                <a:hlinkClick r:id="rId4"/>
              </a:rPr>
              <a:t>Making Vocabulary Instruction Effective and Engaging (</a:t>
            </a:r>
            <a:r>
              <a:rPr lang="en-US" dirty="0" err="1" smtClean="0">
                <a:hlinkClick r:id="rId4"/>
              </a:rPr>
              <a:t>McKeown</a:t>
            </a:r>
            <a:r>
              <a:rPr lang="en-US" dirty="0" smtClean="0">
                <a:hlinkClick r:id="rId4"/>
              </a:rPr>
              <a:t> &amp; Beck, 2011)</a:t>
            </a: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387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135188" y="1371600"/>
            <a:ext cx="7848600" cy="4876800"/>
          </a:xfrm>
        </p:spPr>
        <p:txBody>
          <a:bodyPr>
            <a:normAutofit fontScale="92500" lnSpcReduction="10000"/>
          </a:bodyPr>
          <a:lstStyle/>
          <a:p>
            <a:r>
              <a:rPr lang="en-US" altLang="en-US" sz="2800" dirty="0"/>
              <a:t>Learning is dependent on vocabulary knowledge.</a:t>
            </a:r>
          </a:p>
          <a:p>
            <a:r>
              <a:rPr lang="en-US" altLang="en-US" sz="2800" dirty="0"/>
              <a:t>Vocabulary knowledge is highly correlated with overall reading achievement.</a:t>
            </a:r>
          </a:p>
          <a:p>
            <a:r>
              <a:rPr lang="en-US" altLang="en-US" sz="2800" dirty="0"/>
              <a:t>Vocabulary knowledge affects a student’s ability to participate fully in both social and academic activities.</a:t>
            </a:r>
          </a:p>
          <a:p>
            <a:r>
              <a:rPr lang="en-US" altLang="en-US" sz="2800" dirty="0"/>
              <a:t>The vocabulary gap is likely to be larger for English language learners than for native English speaking students.</a:t>
            </a:r>
          </a:p>
          <a:p>
            <a:r>
              <a:rPr lang="en-US" altLang="en-US" sz="2800" dirty="0"/>
              <a:t>It is a requirement of the Kentucky Core Academic Standards.</a:t>
            </a:r>
          </a:p>
        </p:txBody>
      </p:sp>
      <p:sp>
        <p:nvSpPr>
          <p:cNvPr id="10242" name="Rectangle 2"/>
          <p:cNvSpPr>
            <a:spLocks noGrp="1" noChangeArrowheads="1"/>
          </p:cNvSpPr>
          <p:nvPr>
            <p:ph type="title"/>
          </p:nvPr>
        </p:nvSpPr>
        <p:spPr>
          <a:xfrm>
            <a:off x="1992313" y="404813"/>
            <a:ext cx="8229600" cy="1143000"/>
          </a:xfrm>
        </p:spPr>
        <p:txBody>
          <a:bodyPr/>
          <a:lstStyle/>
          <a:p>
            <a:r>
              <a:rPr lang="en-US" altLang="en-US" smtClean="0"/>
              <a:t>Why Teach Vocabulary?</a:t>
            </a:r>
          </a:p>
        </p:txBody>
      </p:sp>
    </p:spTree>
    <p:extLst>
      <p:ext uri="{BB962C8B-B14F-4D97-AF65-F5344CB8AC3E}">
        <p14:creationId xmlns:p14="http://schemas.microsoft.com/office/powerpoint/2010/main" val="149303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Grp="1" noChangeAspect="1" noChangeArrowheads="1"/>
          </p:cNvPicPr>
          <p:nvPr>
            <p:ph idx="1"/>
          </p:nvPr>
        </p:nvPicPr>
        <p:blipFill>
          <a:blip r:embed="rId3" cstate="print"/>
          <a:stretch>
            <a:fillRect/>
          </a:stretch>
        </p:blipFill>
        <p:spPr>
          <a:xfrm>
            <a:off x="1520952" y="914400"/>
            <a:ext cx="9128760" cy="5105400"/>
          </a:xfrm>
          <a:noFill/>
        </p:spPr>
      </p:pic>
      <p:sp>
        <p:nvSpPr>
          <p:cNvPr id="12290" name="Title 1"/>
          <p:cNvSpPr>
            <a:spLocks noGrp="1"/>
          </p:cNvSpPr>
          <p:nvPr>
            <p:ph type="title"/>
          </p:nvPr>
        </p:nvSpPr>
        <p:spPr/>
        <p:txBody>
          <a:bodyPr/>
          <a:lstStyle/>
          <a:p>
            <a:endParaRPr lang="en-US" altLang="en-US" smtClean="0"/>
          </a:p>
        </p:txBody>
      </p:sp>
      <p:sp>
        <p:nvSpPr>
          <p:cNvPr id="5" name="Oval 4"/>
          <p:cNvSpPr/>
          <p:nvPr/>
        </p:nvSpPr>
        <p:spPr>
          <a:xfrm>
            <a:off x="4861370" y="5029200"/>
            <a:ext cx="2447925" cy="287338"/>
          </a:xfrm>
          <a:prstGeom prst="ellipse">
            <a:avLst/>
          </a:prstGeom>
          <a:noFill/>
          <a:ln w="762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95234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992313" y="908051"/>
            <a:ext cx="8229600" cy="4525963"/>
          </a:xfrm>
        </p:spPr>
        <p:txBody>
          <a:bodyPr/>
          <a:lstStyle/>
          <a:p>
            <a:endParaRPr lang="en-US" altLang="en-US" smtClean="0"/>
          </a:p>
        </p:txBody>
      </p:sp>
      <p:sp>
        <p:nvSpPr>
          <p:cNvPr id="14338" name="Title 1"/>
          <p:cNvSpPr>
            <a:spLocks noGrp="1"/>
          </p:cNvSpPr>
          <p:nvPr>
            <p:ph type="title"/>
          </p:nvPr>
        </p:nvSpPr>
        <p:spPr>
          <a:xfrm>
            <a:off x="1981200" y="274638"/>
            <a:ext cx="8229600" cy="417512"/>
          </a:xfrm>
        </p:spPr>
        <p:txBody>
          <a:bodyPr>
            <a:normAutofit fontScale="90000"/>
          </a:bodyPr>
          <a:lstStyle/>
          <a:p>
            <a:endParaRPr lang="en-US" altLang="en-US" smtClean="0"/>
          </a:p>
        </p:txBody>
      </p:sp>
      <p:graphicFrame>
        <p:nvGraphicFramePr>
          <p:cNvPr id="4" name="Diagram 3"/>
          <p:cNvGraphicFramePr/>
          <p:nvPr/>
        </p:nvGraphicFramePr>
        <p:xfrm>
          <a:off x="2135560" y="620688"/>
          <a:ext cx="792088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604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667000" y="1143000"/>
          <a:ext cx="7239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048000" y="685800"/>
            <a:ext cx="6324600" cy="300082"/>
          </a:xfrm>
          <a:prstGeom prst="rect">
            <a:avLst/>
          </a:prstGeom>
          <a:solidFill>
            <a:schemeClr val="bg1"/>
          </a:solidFill>
          <a:ln w="38100">
            <a:solidFill>
              <a:srgbClr val="CC0099"/>
            </a:solidFill>
          </a:ln>
        </p:spPr>
        <p:txBody>
          <a:bodyPr wrap="square" rtlCol="0">
            <a:spAutoFit/>
          </a:bodyPr>
          <a:lstStyle/>
          <a:p>
            <a:pPr algn="ctr"/>
            <a:r>
              <a:rPr lang="en-US" sz="1350" b="1" dirty="0">
                <a:solidFill>
                  <a:prstClr val="black"/>
                </a:solidFill>
              </a:rPr>
              <a:t>RI.CCR.4</a:t>
            </a:r>
          </a:p>
        </p:txBody>
      </p:sp>
    </p:spTree>
    <p:extLst>
      <p:ext uri="{BB962C8B-B14F-4D97-AF65-F5344CB8AC3E}">
        <p14:creationId xmlns:p14="http://schemas.microsoft.com/office/powerpoint/2010/main" val="2144650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2063750" y="1773238"/>
            <a:ext cx="8229600" cy="4525962"/>
          </a:xfrm>
        </p:spPr>
        <p:txBody>
          <a:bodyPr>
            <a:normAutofit fontScale="92500"/>
          </a:bodyPr>
          <a:lstStyle/>
          <a:p>
            <a:r>
              <a:rPr lang="en-US" altLang="en-US" dirty="0"/>
              <a:t>i</a:t>
            </a:r>
            <a:r>
              <a:rPr lang="en-US" altLang="en-US" dirty="0" smtClean="0"/>
              <a:t>s related to a student’s ability to ________ text</a:t>
            </a:r>
          </a:p>
          <a:p>
            <a:r>
              <a:rPr lang="en-US" altLang="en-US" dirty="0" smtClean="0">
                <a:solidFill>
                  <a:schemeClr val="accent2"/>
                </a:solidFill>
              </a:rPr>
              <a:t>comprehend</a:t>
            </a:r>
          </a:p>
          <a:p>
            <a:r>
              <a:rPr lang="en-US" altLang="en-US" dirty="0" smtClean="0"/>
              <a:t>is related to overall __________ success.</a:t>
            </a:r>
          </a:p>
          <a:p>
            <a:r>
              <a:rPr lang="en-US" altLang="en-US" dirty="0" smtClean="0">
                <a:solidFill>
                  <a:schemeClr val="accent2"/>
                </a:solidFill>
              </a:rPr>
              <a:t>academic</a:t>
            </a:r>
          </a:p>
          <a:p>
            <a:r>
              <a:rPr lang="en-US" altLang="en-US" dirty="0" smtClean="0"/>
              <a:t>is related to higher status ___________.</a:t>
            </a:r>
          </a:p>
          <a:p>
            <a:r>
              <a:rPr lang="en-US" altLang="en-US" dirty="0" smtClean="0">
                <a:solidFill>
                  <a:schemeClr val="accent2"/>
                </a:solidFill>
              </a:rPr>
              <a:t>occupations</a:t>
            </a:r>
          </a:p>
          <a:p>
            <a:r>
              <a:rPr lang="en-US" altLang="en-US" dirty="0" smtClean="0"/>
              <a:t>influences peoples’ judgment of __________.</a:t>
            </a:r>
          </a:p>
          <a:p>
            <a:r>
              <a:rPr lang="en-US" altLang="en-US" dirty="0">
                <a:solidFill>
                  <a:schemeClr val="accent2"/>
                </a:solidFill>
              </a:rPr>
              <a:t>t</a:t>
            </a:r>
            <a:r>
              <a:rPr lang="en-US" altLang="en-US" dirty="0" smtClean="0">
                <a:solidFill>
                  <a:schemeClr val="accent2"/>
                </a:solidFill>
              </a:rPr>
              <a:t>he speaker</a:t>
            </a:r>
          </a:p>
          <a:p>
            <a:r>
              <a:rPr lang="en-US" altLang="en-US" dirty="0" smtClean="0"/>
              <a:t>is influenced by __________.</a:t>
            </a:r>
          </a:p>
          <a:p>
            <a:r>
              <a:rPr lang="en-US" altLang="en-US" dirty="0" smtClean="0">
                <a:solidFill>
                  <a:schemeClr val="accent2"/>
                </a:solidFill>
              </a:rPr>
              <a:t>instruction</a:t>
            </a:r>
          </a:p>
        </p:txBody>
      </p:sp>
      <p:sp>
        <p:nvSpPr>
          <p:cNvPr id="16386" name="Rectangle 2"/>
          <p:cNvSpPr>
            <a:spLocks noGrp="1" noChangeArrowheads="1"/>
          </p:cNvSpPr>
          <p:nvPr>
            <p:ph type="title"/>
          </p:nvPr>
        </p:nvSpPr>
        <p:spPr>
          <a:xfrm>
            <a:off x="1992313" y="620713"/>
            <a:ext cx="8229600" cy="1143000"/>
          </a:xfrm>
        </p:spPr>
        <p:txBody>
          <a:bodyPr>
            <a:normAutofit fontScale="90000"/>
          </a:bodyPr>
          <a:lstStyle/>
          <a:p>
            <a:r>
              <a:rPr lang="en-US" altLang="en-US" sz="4000"/>
              <a:t>Research reveals that vocabulary knowledge...</a:t>
            </a:r>
          </a:p>
        </p:txBody>
      </p:sp>
      <p:sp>
        <p:nvSpPr>
          <p:cNvPr id="16388" name="Text Box 4"/>
          <p:cNvSpPr txBox="1">
            <a:spLocks noChangeArrowheads="1"/>
          </p:cNvSpPr>
          <p:nvPr/>
        </p:nvSpPr>
        <p:spPr bwMode="auto">
          <a:xfrm>
            <a:off x="6553200" y="5943601"/>
            <a:ext cx="3733800" cy="366713"/>
          </a:xfrm>
          <a:prstGeom prst="rect">
            <a:avLst/>
          </a:prstGeom>
          <a:noFill/>
          <a:ln w="9525">
            <a:noFill/>
            <a:miter lim="800000"/>
            <a:headEnd/>
            <a:tailEnd/>
          </a:ln>
        </p:spPr>
        <p:txBody>
          <a:bodyPr>
            <a:spAutoFit/>
          </a:bodyPr>
          <a:lstStyle/>
          <a:p>
            <a:pPr>
              <a:spcBef>
                <a:spcPct val="50000"/>
              </a:spcBef>
            </a:pPr>
            <a:r>
              <a:rPr lang="en-US" altLang="en-US" dirty="0" err="1">
                <a:solidFill>
                  <a:prstClr val="black"/>
                </a:solidFill>
              </a:rPr>
              <a:t>Yopp</a:t>
            </a:r>
            <a:r>
              <a:rPr lang="en-US" altLang="en-US" dirty="0">
                <a:solidFill>
                  <a:prstClr val="black"/>
                </a:solidFill>
              </a:rPr>
              <a:t>, </a:t>
            </a:r>
            <a:r>
              <a:rPr lang="en-US" altLang="en-US" dirty="0" err="1">
                <a:solidFill>
                  <a:prstClr val="black"/>
                </a:solidFill>
              </a:rPr>
              <a:t>Yopp</a:t>
            </a:r>
            <a:r>
              <a:rPr lang="en-US" altLang="en-US" dirty="0">
                <a:solidFill>
                  <a:prstClr val="black"/>
                </a:solidFill>
              </a:rPr>
              <a:t> &amp; </a:t>
            </a:r>
            <a:r>
              <a:rPr lang="en-US" altLang="en-US" dirty="0">
                <a:solidFill>
                  <a:prstClr val="black"/>
                </a:solidFill>
              </a:rPr>
              <a:t>Bishop, 2009</a:t>
            </a:r>
            <a:endParaRPr lang="en-US" altLang="en-US" dirty="0">
              <a:solidFill>
                <a:prstClr val="black"/>
              </a:solidFill>
            </a:endParaRPr>
          </a:p>
        </p:txBody>
      </p:sp>
    </p:spTree>
    <p:extLst>
      <p:ext uri="{BB962C8B-B14F-4D97-AF65-F5344CB8AC3E}">
        <p14:creationId xmlns:p14="http://schemas.microsoft.com/office/powerpoint/2010/main" val="25108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additive="base">
                                        <p:cTn id="7" dur="500" fill="hold"/>
                                        <p:tgtEl>
                                          <p:spTgt spid="289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9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9795">
                                            <p:txEl>
                                              <p:pRg st="1" end="1"/>
                                            </p:txEl>
                                          </p:spTgt>
                                        </p:tgtEl>
                                        <p:attrNameLst>
                                          <p:attrName>style.visibility</p:attrName>
                                        </p:attrNameLst>
                                      </p:cBhvr>
                                      <p:to>
                                        <p:strVal val="visible"/>
                                      </p:to>
                                    </p:set>
                                    <p:anim calcmode="lin" valueType="num">
                                      <p:cBhvr additive="base">
                                        <p:cTn id="13" dur="500" fill="hold"/>
                                        <p:tgtEl>
                                          <p:spTgt spid="289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9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9795">
                                            <p:txEl>
                                              <p:pRg st="2" end="2"/>
                                            </p:txEl>
                                          </p:spTgt>
                                        </p:tgtEl>
                                        <p:attrNameLst>
                                          <p:attrName>style.visibility</p:attrName>
                                        </p:attrNameLst>
                                      </p:cBhvr>
                                      <p:to>
                                        <p:strVal val="visible"/>
                                      </p:to>
                                    </p:set>
                                    <p:anim calcmode="lin" valueType="num">
                                      <p:cBhvr additive="base">
                                        <p:cTn id="19" dur="500" fill="hold"/>
                                        <p:tgtEl>
                                          <p:spTgt spid="289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9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9795">
                                            <p:txEl>
                                              <p:pRg st="3" end="3"/>
                                            </p:txEl>
                                          </p:spTgt>
                                        </p:tgtEl>
                                        <p:attrNameLst>
                                          <p:attrName>style.visibility</p:attrName>
                                        </p:attrNameLst>
                                      </p:cBhvr>
                                      <p:to>
                                        <p:strVal val="visible"/>
                                      </p:to>
                                    </p:set>
                                    <p:anim calcmode="lin" valueType="num">
                                      <p:cBhvr additive="base">
                                        <p:cTn id="25" dur="500" fill="hold"/>
                                        <p:tgtEl>
                                          <p:spTgt spid="289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9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9795">
                                            <p:txEl>
                                              <p:pRg st="4" end="4"/>
                                            </p:txEl>
                                          </p:spTgt>
                                        </p:tgtEl>
                                        <p:attrNameLst>
                                          <p:attrName>style.visibility</p:attrName>
                                        </p:attrNameLst>
                                      </p:cBhvr>
                                      <p:to>
                                        <p:strVal val="visible"/>
                                      </p:to>
                                    </p:set>
                                    <p:anim calcmode="lin" valueType="num">
                                      <p:cBhvr additive="base">
                                        <p:cTn id="31" dur="500" fill="hold"/>
                                        <p:tgtEl>
                                          <p:spTgt spid="289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9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9795">
                                            <p:txEl>
                                              <p:pRg st="5" end="5"/>
                                            </p:txEl>
                                          </p:spTgt>
                                        </p:tgtEl>
                                        <p:attrNameLst>
                                          <p:attrName>style.visibility</p:attrName>
                                        </p:attrNameLst>
                                      </p:cBhvr>
                                      <p:to>
                                        <p:strVal val="visible"/>
                                      </p:to>
                                    </p:set>
                                    <p:anim calcmode="lin" valueType="num">
                                      <p:cBhvr additive="base">
                                        <p:cTn id="37" dur="500" fill="hold"/>
                                        <p:tgtEl>
                                          <p:spTgt spid="289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9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9795">
                                            <p:txEl>
                                              <p:pRg st="6" end="6"/>
                                            </p:txEl>
                                          </p:spTgt>
                                        </p:tgtEl>
                                        <p:attrNameLst>
                                          <p:attrName>style.visibility</p:attrName>
                                        </p:attrNameLst>
                                      </p:cBhvr>
                                      <p:to>
                                        <p:strVal val="visible"/>
                                      </p:to>
                                    </p:set>
                                    <p:anim calcmode="lin" valueType="num">
                                      <p:cBhvr additive="base">
                                        <p:cTn id="43" dur="500" fill="hold"/>
                                        <p:tgtEl>
                                          <p:spTgt spid="2897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9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9795">
                                            <p:txEl>
                                              <p:pRg st="7" end="7"/>
                                            </p:txEl>
                                          </p:spTgt>
                                        </p:tgtEl>
                                        <p:attrNameLst>
                                          <p:attrName>style.visibility</p:attrName>
                                        </p:attrNameLst>
                                      </p:cBhvr>
                                      <p:to>
                                        <p:strVal val="visible"/>
                                      </p:to>
                                    </p:set>
                                    <p:anim calcmode="lin" valueType="num">
                                      <p:cBhvr additive="base">
                                        <p:cTn id="49" dur="500" fill="hold"/>
                                        <p:tgtEl>
                                          <p:spTgt spid="2897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97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9795">
                                            <p:txEl>
                                              <p:pRg st="8" end="8"/>
                                            </p:txEl>
                                          </p:spTgt>
                                        </p:tgtEl>
                                        <p:attrNameLst>
                                          <p:attrName>style.visibility</p:attrName>
                                        </p:attrNameLst>
                                      </p:cBhvr>
                                      <p:to>
                                        <p:strVal val="visible"/>
                                      </p:to>
                                    </p:set>
                                    <p:anim calcmode="lin" valueType="num">
                                      <p:cBhvr additive="base">
                                        <p:cTn id="55" dur="500" fill="hold"/>
                                        <p:tgtEl>
                                          <p:spTgt spid="2897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9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9795">
                                            <p:txEl>
                                              <p:pRg st="9" end="9"/>
                                            </p:txEl>
                                          </p:spTgt>
                                        </p:tgtEl>
                                        <p:attrNameLst>
                                          <p:attrName>style.visibility</p:attrName>
                                        </p:attrNameLst>
                                      </p:cBhvr>
                                      <p:to>
                                        <p:strVal val="visible"/>
                                      </p:to>
                                    </p:set>
                                    <p:anim calcmode="lin" valueType="num">
                                      <p:cBhvr additive="base">
                                        <p:cTn id="61" dur="500" fill="hold"/>
                                        <p:tgtEl>
                                          <p:spTgt spid="28979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9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5.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3357</Words>
  <Application>Microsoft Office PowerPoint</Application>
  <PresentationFormat>Widescreen</PresentationFormat>
  <Paragraphs>386</Paragraphs>
  <Slides>41</Slides>
  <Notes>34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41</vt:i4>
      </vt:variant>
    </vt:vector>
  </HeadingPairs>
  <TitlesOfParts>
    <vt:vector size="57" baseType="lpstr">
      <vt:lpstr>Arial</vt:lpstr>
      <vt:lpstr>Calibri</vt:lpstr>
      <vt:lpstr>Courier New</vt:lpstr>
      <vt:lpstr>Garamond</vt:lpstr>
      <vt:lpstr>Lucida Sans Unicode</vt:lpstr>
      <vt:lpstr>Verdana</vt:lpstr>
      <vt:lpstr>Wingdings</vt:lpstr>
      <vt:lpstr>Wingdings 2</vt:lpstr>
      <vt:lpstr>Wingdings 3</vt:lpstr>
      <vt:lpstr>Concourse</vt:lpstr>
      <vt:lpstr>1_Concourse</vt:lpstr>
      <vt:lpstr>2_Concourse</vt:lpstr>
      <vt:lpstr>Organic</vt:lpstr>
      <vt:lpstr>3_Concourse</vt:lpstr>
      <vt:lpstr>Document</vt:lpstr>
      <vt:lpstr>Acrobat Document</vt:lpstr>
      <vt:lpstr>     Building Background through Effective Vocabulary Instruction </vt:lpstr>
      <vt:lpstr>Learning Targets</vt:lpstr>
      <vt:lpstr>Some Helpful Resources</vt:lpstr>
      <vt:lpstr>Some Helpful Resources</vt:lpstr>
      <vt:lpstr>Why Teach Vocabulary?</vt:lpstr>
      <vt:lpstr>PowerPoint Presentation</vt:lpstr>
      <vt:lpstr>PowerPoint Presentation</vt:lpstr>
      <vt:lpstr>PowerPoint Presentation</vt:lpstr>
      <vt:lpstr>Research reveals that vocabulary knowledge...</vt:lpstr>
      <vt:lpstr>Vocabulary Acquisition</vt:lpstr>
      <vt:lpstr>Why Students Struggle With Vocabulary </vt:lpstr>
      <vt:lpstr>What We Know</vt:lpstr>
      <vt:lpstr>What Doesn’t Work</vt:lpstr>
      <vt:lpstr>Selecting Vocabulary Words</vt:lpstr>
      <vt:lpstr>Selecting Vocabulary Words</vt:lpstr>
      <vt:lpstr>Tier 1: Common, Known Words</vt:lpstr>
      <vt:lpstr>Word Bank</vt:lpstr>
      <vt:lpstr>Tier 3: Low-Frequency, Domain-Specific Words</vt:lpstr>
      <vt:lpstr>Word Bank</vt:lpstr>
      <vt:lpstr>Tier 2: High-Frequency Words (aka Cross-Curricular Vocabulary)</vt:lpstr>
      <vt:lpstr>Word Bank</vt:lpstr>
      <vt:lpstr>Examples of Tier 2 and Tier 3 Words in Context</vt:lpstr>
      <vt:lpstr>Examining Words from Texts</vt:lpstr>
      <vt:lpstr>What are cognates?</vt:lpstr>
      <vt:lpstr>You probably already know some cognates!</vt:lpstr>
      <vt:lpstr>How will you know which words to teach?</vt:lpstr>
      <vt:lpstr>PowerPoint Presentation</vt:lpstr>
      <vt:lpstr>How do I teach the words so the students will learn them?</vt:lpstr>
      <vt:lpstr>Research on Effectiveness of Marzano’s Vocabulary Teaching Strategy (Marzano, 2009)</vt:lpstr>
      <vt:lpstr>Research on Effectiveness of Marzano’s Vocabulary Teaching Strategy</vt:lpstr>
      <vt:lpstr>Student-Friendly Explanations</vt:lpstr>
      <vt:lpstr>Not All Definitions are the Same</vt:lpstr>
      <vt:lpstr>Vocabulary Notebooks and Note-taking Scaffolds</vt:lpstr>
      <vt:lpstr>PowerPoint Presentation</vt:lpstr>
      <vt:lpstr>PowerPoint Presentation</vt:lpstr>
      <vt:lpstr>PowerPoint Presentation</vt:lpstr>
      <vt:lpstr>PowerPoint Presentation</vt:lpstr>
      <vt:lpstr>Let’s Do This!</vt:lpstr>
      <vt:lpstr>How will you know when students have learned vocabulary that you directly teach?</vt:lpstr>
      <vt:lpstr>PowerPoint Presentation</vt:lpstr>
      <vt:lpstr>Resources and Professional Reading</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Mary K</dc:creator>
  <cp:lastModifiedBy>Morgan, Mary K</cp:lastModifiedBy>
  <cp:revision>2</cp:revision>
  <dcterms:created xsi:type="dcterms:W3CDTF">2014-07-17T13:37:37Z</dcterms:created>
  <dcterms:modified xsi:type="dcterms:W3CDTF">2014-07-17T13:41:37Z</dcterms:modified>
</cp:coreProperties>
</file>